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</p:sldMasterIdLst>
  <p:notesMasterIdLst>
    <p:notesMasterId r:id="rId46"/>
  </p:notesMasterIdLst>
  <p:sldIdLst>
    <p:sldId id="256" r:id="rId7"/>
    <p:sldId id="313" r:id="rId8"/>
    <p:sldId id="317" r:id="rId9"/>
    <p:sldId id="322" r:id="rId10"/>
    <p:sldId id="323" r:id="rId11"/>
    <p:sldId id="324" r:id="rId12"/>
    <p:sldId id="334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287" r:id="rId21"/>
    <p:sldId id="316" r:id="rId22"/>
    <p:sldId id="288" r:id="rId23"/>
    <p:sldId id="291" r:id="rId24"/>
    <p:sldId id="335" r:id="rId25"/>
    <p:sldId id="336" r:id="rId26"/>
    <p:sldId id="262" r:id="rId27"/>
    <p:sldId id="261" r:id="rId28"/>
    <p:sldId id="263" r:id="rId29"/>
    <p:sldId id="264" r:id="rId30"/>
    <p:sldId id="259" r:id="rId31"/>
    <p:sldId id="337" r:id="rId32"/>
    <p:sldId id="266" r:id="rId33"/>
    <p:sldId id="267" r:id="rId34"/>
    <p:sldId id="341" r:id="rId35"/>
    <p:sldId id="342" r:id="rId36"/>
    <p:sldId id="300" r:id="rId37"/>
    <p:sldId id="344" r:id="rId38"/>
    <p:sldId id="339" r:id="rId39"/>
    <p:sldId id="312" r:id="rId40"/>
    <p:sldId id="340" r:id="rId41"/>
    <p:sldId id="338" r:id="rId42"/>
    <p:sldId id="302" r:id="rId43"/>
    <p:sldId id="310" r:id="rId44"/>
    <p:sldId id="305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52" y="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0BCEB-258C-4BAE-B597-581102063010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5C9FC-0B7F-4E65-8F9B-733D3C7C8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0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2B0D-CE71-4163-955E-04CE4483A2CD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A45-58E6-4965-B52A-74EC840E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4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2B0D-CE71-4163-955E-04CE4483A2CD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A45-58E6-4965-B52A-74EC840E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2B0D-CE71-4163-955E-04CE4483A2CD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A45-58E6-4965-B52A-74EC840E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445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66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84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17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78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6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8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50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2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2B0D-CE71-4163-955E-04CE4483A2CD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A45-58E6-4965-B52A-74EC840E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825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22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71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71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1CD4-A6FF-46BB-9CC7-FC395C7719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CA91-D9BE-4A1E-A182-4ABCC33AA6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72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1CD4-A6FF-46BB-9CC7-FC395C7719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CA91-D9BE-4A1E-A182-4ABCC33AA6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25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1CD4-A6FF-46BB-9CC7-FC395C7719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CA91-D9BE-4A1E-A182-4ABCC33AA6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95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1CD4-A6FF-46BB-9CC7-FC395C7719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CA91-D9BE-4A1E-A182-4ABCC33AA6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82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1CD4-A6FF-46BB-9CC7-FC395C7719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CA91-D9BE-4A1E-A182-4ABCC33AA6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75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1CD4-A6FF-46BB-9CC7-FC395C7719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CA91-D9BE-4A1E-A182-4ABCC33AA6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91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1CD4-A6FF-46BB-9CC7-FC395C7719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CA91-D9BE-4A1E-A182-4ABCC33AA6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3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2B0D-CE71-4163-955E-04CE4483A2CD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A45-58E6-4965-B52A-74EC840E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566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1CD4-A6FF-46BB-9CC7-FC395C7719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CA91-D9BE-4A1E-A182-4ABCC33AA6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45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1CD4-A6FF-46BB-9CC7-FC395C7719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CA91-D9BE-4A1E-A182-4ABCC33AA6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42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1CD4-A6FF-46BB-9CC7-FC395C7719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CA91-D9BE-4A1E-A182-4ABCC33AA6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60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1CD4-A6FF-46BB-9CC7-FC395C7719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2CA91-D9BE-4A1E-A182-4ABCC33AA6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25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50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56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90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93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362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6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2B0D-CE71-4163-955E-04CE4483A2CD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A45-58E6-4965-B52A-74EC840E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1730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27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158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52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33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45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40FF-F931-4CC6-AD8A-CE53FF82FB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287F-2AB7-4402-A8D5-191D8EA130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683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40FF-F931-4CC6-AD8A-CE53FF82FB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287F-2AB7-4402-A8D5-191D8EA130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248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40FF-F931-4CC6-AD8A-CE53FF82FB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287F-2AB7-4402-A8D5-191D8EA130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098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40FF-F931-4CC6-AD8A-CE53FF82FB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287F-2AB7-4402-A8D5-191D8EA130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41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40FF-F931-4CC6-AD8A-CE53FF82FB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287F-2AB7-4402-A8D5-191D8EA130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5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2B0D-CE71-4163-955E-04CE4483A2CD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A45-58E6-4965-B52A-74EC840E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514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40FF-F931-4CC6-AD8A-CE53FF82FB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287F-2AB7-4402-A8D5-191D8EA130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99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40FF-F931-4CC6-AD8A-CE53FF82FB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287F-2AB7-4402-A8D5-191D8EA130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347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40FF-F931-4CC6-AD8A-CE53FF82FB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287F-2AB7-4402-A8D5-191D8EA130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694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40FF-F931-4CC6-AD8A-CE53FF82FB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287F-2AB7-4402-A8D5-191D8EA130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425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40FF-F931-4CC6-AD8A-CE53FF82FB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287F-2AB7-4402-A8D5-191D8EA130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046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40FF-F931-4CC6-AD8A-CE53FF82FB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287F-2AB7-4402-A8D5-191D8EA130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42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834E4-9218-4618-A117-E5F6D75124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EC7DB-97AA-47AA-B38A-4991FF0783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555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C7ABA-6182-4217-8396-838EE569D9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6207-147A-459C-BAB1-E7B8BE2036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196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39B51-6FDA-474E-A384-0ECA0B8A61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C098-B901-4463-B694-EEF2FF9FDB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669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9CA77-9D94-407A-AB05-FC1034C5AD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81FFE-F78F-40D3-97DF-EE2DA5D74D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8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2B0D-CE71-4163-955E-04CE4483A2CD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A45-58E6-4965-B52A-74EC840E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829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8168-BA84-473D-915A-9BE32F8EE2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AC22D-6450-4A10-82D9-101488B6E1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807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9E79D-0967-402A-9871-F1DCA815AB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E9829-B348-44F3-A0E8-4B0FEEA1EF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488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D1E70-BE88-4CF5-9B30-A3F7A151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C075-F860-4C1F-AB9F-B2E6AEFC1E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128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168AC-5A2A-4BCB-A49E-8319AB580C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1D875-F8C3-45F4-8C98-159A67C2AB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669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73439-3120-4339-A3FD-0A3E3C6A7C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6FAB2-7CB3-4AD0-A5EF-4F47AC53E5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27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8E869-96B6-4989-B625-067271C2F4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0A7D7-5425-470B-8E1D-B5588D6F70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225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864A0-B337-4149-8125-9E782C3926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4E90D-BC0F-4AC0-BE13-B5BEBC3961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7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2B0D-CE71-4163-955E-04CE4483A2CD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A45-58E6-4965-B52A-74EC840E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05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2B0D-CE71-4163-955E-04CE4483A2CD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A45-58E6-4965-B52A-74EC840E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62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2B0D-CE71-4163-955E-04CE4483A2CD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2A45-58E6-4965-B52A-74EC840E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1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B2B0D-CE71-4163-955E-04CE4483A2CD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C2A45-58E6-4965-B52A-74EC840E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2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41CD4-A6FF-46BB-9CC7-FC395C7719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2CA91-D9BE-4A1E-A182-4ABCC33AA6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5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5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640FF-F931-4CC6-AD8A-CE53FF82FB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8287F-2AB7-4402-A8D5-191D8EA130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B03921-80E3-4913-959A-F22709A79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7F4655-5ED3-4DE9-883F-0A3334A93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0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4.png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6.png"/><Relationship Id="rId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11" Type="http://schemas.openxmlformats.org/officeDocument/2006/relationships/image" Target="../media/image40.jpe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4.jpeg"/><Relationship Id="rId4" Type="http://schemas.openxmlformats.org/officeDocument/2006/relationships/image" Target="../media/image37.wmf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4.png"/><Relationship Id="rId4" Type="http://schemas.openxmlformats.org/officeDocument/2006/relationships/image" Target="../media/image4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8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png"/><Relationship Id="rId5" Type="http://schemas.openxmlformats.org/officeDocument/2006/relationships/image" Target="../media/image3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58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40.jpeg"/><Relationship Id="rId12" Type="http://schemas.openxmlformats.org/officeDocument/2006/relationships/image" Target="../media/image57.png"/><Relationship Id="rId17" Type="http://schemas.openxmlformats.org/officeDocument/2006/relationships/image" Target="../media/image56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wmf"/><Relationship Id="rId11" Type="http://schemas.openxmlformats.org/officeDocument/2006/relationships/image" Target="../media/image54.wmf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51.wmf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2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62.png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0.jpeg"/><Relationship Id="rId5" Type="http://schemas.openxmlformats.org/officeDocument/2006/relationships/image" Target="../media/image59.wmf"/><Relationship Id="rId10" Type="http://schemas.openxmlformats.org/officeDocument/2006/relationships/image" Target="../media/image3.pn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6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69.png"/><Relationship Id="rId3" Type="http://schemas.openxmlformats.org/officeDocument/2006/relationships/image" Target="../media/image64.jpeg"/><Relationship Id="rId7" Type="http://schemas.openxmlformats.org/officeDocument/2006/relationships/image" Target="../media/image66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5.png"/><Relationship Id="rId11" Type="http://schemas.openxmlformats.org/officeDocument/2006/relationships/image" Target="../media/image68.png"/><Relationship Id="rId5" Type="http://schemas.openxmlformats.org/officeDocument/2006/relationships/image" Target="../media/image40.jpeg"/><Relationship Id="rId10" Type="http://schemas.openxmlformats.org/officeDocument/2006/relationships/image" Target="../media/image67.png"/><Relationship Id="rId4" Type="http://schemas.openxmlformats.org/officeDocument/2006/relationships/image" Target="../media/image4.jpeg"/><Relationship Id="rId9" Type="http://schemas.openxmlformats.org/officeDocument/2006/relationships/image" Target="../media/image63.wmf"/><Relationship Id="rId1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http://www.membrana.ru/images/forms/11234.jpeg" TargetMode="Externa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78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3767" y="1700808"/>
            <a:ext cx="4572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Lecture III</a:t>
            </a:r>
          </a:p>
          <a:p>
            <a:pPr lvl="0"/>
            <a:r>
              <a:rPr lang="en-US" sz="2000" b="1" i="1" dirty="0" smtClean="0">
                <a:solidFill>
                  <a:prstClr val="black"/>
                </a:solidFill>
              </a:rPr>
              <a:t>p-</a:t>
            </a:r>
            <a:r>
              <a:rPr lang="en-US" sz="2000" b="1" i="1" dirty="0" err="1" smtClean="0">
                <a:solidFill>
                  <a:prstClr val="black"/>
                </a:solidFill>
              </a:rPr>
              <a:t>Adic</a:t>
            </a:r>
            <a:r>
              <a:rPr lang="en-US" sz="2000" b="1" i="1" dirty="0" smtClean="0">
                <a:solidFill>
                  <a:prstClr val="black"/>
                </a:solidFill>
              </a:rPr>
              <a:t> models of spectral diffusion and CO-rebinding</a:t>
            </a:r>
            <a:endParaRPr lang="ru-RU" sz="2000" dirty="0">
              <a:solidFill>
                <a:prstClr val="black"/>
              </a:solidFill>
            </a:endParaRPr>
          </a:p>
          <a:p>
            <a:pPr lvl="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Spectral diffusion in frozen proteins and first passage time distribution for </a:t>
            </a:r>
            <a:r>
              <a:rPr lang="en-US" b="1" dirty="0" err="1">
                <a:solidFill>
                  <a:srgbClr val="002060"/>
                </a:solidFill>
              </a:rPr>
              <a:t>ultrametric</a:t>
            </a:r>
            <a:r>
              <a:rPr lang="en-US" b="1" dirty="0">
                <a:solidFill>
                  <a:srgbClr val="002060"/>
                </a:solidFill>
              </a:rPr>
              <a:t> random walk. </a:t>
            </a:r>
            <a:endParaRPr lang="en-US" b="1" dirty="0" smtClean="0">
              <a:solidFill>
                <a:srgbClr val="002060"/>
              </a:solidFill>
            </a:endParaRPr>
          </a:p>
          <a:p>
            <a:pPr lvl="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CO-rebinding </a:t>
            </a:r>
            <a:r>
              <a:rPr lang="en-US" b="1" dirty="0">
                <a:solidFill>
                  <a:srgbClr val="002060"/>
                </a:solidFill>
              </a:rPr>
              <a:t>to myoglobin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and </a:t>
            </a:r>
            <a:r>
              <a:rPr lang="en-US" b="1" i="1" dirty="0">
                <a:solidFill>
                  <a:srgbClr val="002060"/>
                </a:solidFill>
              </a:rPr>
              <a:t>p</a:t>
            </a:r>
            <a:r>
              <a:rPr lang="en-US" b="1" dirty="0">
                <a:solidFill>
                  <a:srgbClr val="002060"/>
                </a:solidFill>
              </a:rPr>
              <a:t>-</a:t>
            </a:r>
            <a:r>
              <a:rPr lang="en-US" b="1" dirty="0" err="1">
                <a:solidFill>
                  <a:srgbClr val="002060"/>
                </a:solidFill>
              </a:rPr>
              <a:t>adic</a:t>
            </a:r>
            <a:r>
              <a:rPr lang="en-US" b="1" dirty="0">
                <a:solidFill>
                  <a:srgbClr val="002060"/>
                </a:solidFill>
              </a:rPr>
              <a:t> equations of the "reaction-diffusion" type. </a:t>
            </a:r>
            <a:endParaRPr lang="en-US" b="1" dirty="0" smtClean="0">
              <a:solidFill>
                <a:srgbClr val="002060"/>
              </a:solidFill>
            </a:endParaRPr>
          </a:p>
          <a:p>
            <a:pPr lvl="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Concluding remarks: molecular </a:t>
            </a:r>
            <a:r>
              <a:rPr lang="en-US" b="1" dirty="0">
                <a:solidFill>
                  <a:srgbClr val="002060"/>
                </a:solidFill>
              </a:rPr>
              <a:t>machines, </a:t>
            </a:r>
            <a:r>
              <a:rPr lang="en-US" b="1" dirty="0" smtClean="0">
                <a:solidFill>
                  <a:srgbClr val="002060"/>
                </a:solidFill>
              </a:rPr>
              <a:t>DNA-packing in chromatin, </a:t>
            </a:r>
            <a:r>
              <a:rPr lang="en-US" b="1" dirty="0">
                <a:solidFill>
                  <a:srgbClr val="002060"/>
                </a:solidFill>
              </a:rPr>
              <a:t>and origin of life.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623590"/>
            <a:ext cx="60126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Introduction to Non-Archimedean Physics of Proteins.</a:t>
            </a: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214810" y="2928934"/>
            <a:ext cx="285752" cy="28575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043608" y="260648"/>
            <a:ext cx="70009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”3-2” model of spectral diffusion in proteins </a:t>
            </a:r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>
            <a:off x="6380372" y="4923578"/>
            <a:ext cx="0" cy="72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7289" name="Oval 9"/>
          <p:cNvSpPr>
            <a:spLocks noChangeArrowheads="1"/>
          </p:cNvSpPr>
          <p:nvPr/>
        </p:nvSpPr>
        <p:spPr bwMode="auto">
          <a:xfrm>
            <a:off x="4503735" y="3341687"/>
            <a:ext cx="160337" cy="87313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7290" name="Oval 10"/>
          <p:cNvSpPr>
            <a:spLocks noChangeArrowheads="1"/>
          </p:cNvSpPr>
          <p:nvPr/>
        </p:nvSpPr>
        <p:spPr bwMode="auto">
          <a:xfrm>
            <a:off x="4984747" y="3341687"/>
            <a:ext cx="160338" cy="87313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7291" name="Oval 11"/>
          <p:cNvSpPr>
            <a:spLocks noChangeArrowheads="1"/>
          </p:cNvSpPr>
          <p:nvPr/>
        </p:nvSpPr>
        <p:spPr bwMode="auto">
          <a:xfrm>
            <a:off x="5465760" y="3341687"/>
            <a:ext cx="160337" cy="87313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7292" name="Oval 12"/>
          <p:cNvSpPr>
            <a:spLocks noChangeArrowheads="1"/>
          </p:cNvSpPr>
          <p:nvPr/>
        </p:nvSpPr>
        <p:spPr bwMode="auto">
          <a:xfrm>
            <a:off x="5948360" y="3341687"/>
            <a:ext cx="158750" cy="87313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7293" name="Oval 13"/>
          <p:cNvSpPr>
            <a:spLocks noChangeArrowheads="1"/>
          </p:cNvSpPr>
          <p:nvPr/>
        </p:nvSpPr>
        <p:spPr bwMode="auto">
          <a:xfrm>
            <a:off x="6429372" y="3341687"/>
            <a:ext cx="158750" cy="87313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7294" name="Oval 14"/>
          <p:cNvSpPr>
            <a:spLocks noChangeArrowheads="1"/>
          </p:cNvSpPr>
          <p:nvPr/>
        </p:nvSpPr>
        <p:spPr bwMode="auto">
          <a:xfrm>
            <a:off x="6910385" y="3341687"/>
            <a:ext cx="160337" cy="87313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7295" name="Oval 15"/>
          <p:cNvSpPr>
            <a:spLocks noChangeArrowheads="1"/>
          </p:cNvSpPr>
          <p:nvPr/>
        </p:nvSpPr>
        <p:spPr bwMode="auto">
          <a:xfrm>
            <a:off x="7391397" y="3341687"/>
            <a:ext cx="160338" cy="87313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7296" name="Oval 16"/>
          <p:cNvSpPr>
            <a:spLocks noChangeArrowheads="1"/>
          </p:cNvSpPr>
          <p:nvPr/>
        </p:nvSpPr>
        <p:spPr bwMode="auto">
          <a:xfrm>
            <a:off x="7872410" y="3341687"/>
            <a:ext cx="160337" cy="87313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7297" name="Oval 17"/>
          <p:cNvSpPr>
            <a:spLocks noChangeArrowheads="1"/>
          </p:cNvSpPr>
          <p:nvPr/>
        </p:nvSpPr>
        <p:spPr bwMode="auto">
          <a:xfrm flipH="1">
            <a:off x="5948360" y="3341687"/>
            <a:ext cx="158750" cy="87313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7298" name="Oval 18"/>
          <p:cNvSpPr>
            <a:spLocks noChangeArrowheads="1"/>
          </p:cNvSpPr>
          <p:nvPr/>
        </p:nvSpPr>
        <p:spPr bwMode="auto">
          <a:xfrm flipH="1">
            <a:off x="5465760" y="3341687"/>
            <a:ext cx="160337" cy="87313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7299" name="Oval 19"/>
          <p:cNvSpPr>
            <a:spLocks noChangeArrowheads="1"/>
          </p:cNvSpPr>
          <p:nvPr/>
        </p:nvSpPr>
        <p:spPr bwMode="auto">
          <a:xfrm flipH="1">
            <a:off x="4984747" y="3341687"/>
            <a:ext cx="160338" cy="87313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7300" name="Oval 20"/>
          <p:cNvSpPr>
            <a:spLocks noChangeArrowheads="1"/>
          </p:cNvSpPr>
          <p:nvPr/>
        </p:nvSpPr>
        <p:spPr bwMode="auto">
          <a:xfrm flipH="1">
            <a:off x="4503735" y="3341687"/>
            <a:ext cx="160337" cy="87313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582502" y="1730213"/>
            <a:ext cx="3340100" cy="1611312"/>
            <a:chOff x="361" y="893"/>
            <a:chExt cx="2016" cy="1776"/>
          </a:xfrm>
        </p:grpSpPr>
        <p:cxnSp>
          <p:nvCxnSpPr>
            <p:cNvPr id="97302" name="AutoShape 22"/>
            <p:cNvCxnSpPr>
              <a:cxnSpLocks noChangeShapeType="1"/>
              <a:stCxn id="97289" idx="0"/>
            </p:cNvCxnSpPr>
            <p:nvPr/>
          </p:nvCxnSpPr>
          <p:spPr bwMode="auto">
            <a:xfrm flipV="1">
              <a:off x="361" y="893"/>
              <a:ext cx="1008" cy="177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7303" name="AutoShape 23"/>
            <p:cNvCxnSpPr>
              <a:cxnSpLocks noChangeShapeType="1"/>
              <a:endCxn id="97296" idx="0"/>
            </p:cNvCxnSpPr>
            <p:nvPr/>
          </p:nvCxnSpPr>
          <p:spPr bwMode="auto">
            <a:xfrm>
              <a:off x="1369" y="893"/>
              <a:ext cx="1008" cy="177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7304" name="AutoShape 24"/>
            <p:cNvCxnSpPr>
              <a:cxnSpLocks noChangeShapeType="1"/>
              <a:endCxn id="97293" idx="0"/>
            </p:cNvCxnSpPr>
            <p:nvPr/>
          </p:nvCxnSpPr>
          <p:spPr bwMode="auto">
            <a:xfrm flipH="1">
              <a:off x="1513" y="1901"/>
              <a:ext cx="432" cy="76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7305" name="AutoShape 25"/>
            <p:cNvCxnSpPr>
              <a:cxnSpLocks noChangeShapeType="1"/>
              <a:endCxn id="97295" idx="0"/>
            </p:cNvCxnSpPr>
            <p:nvPr/>
          </p:nvCxnSpPr>
          <p:spPr bwMode="auto">
            <a:xfrm flipH="1">
              <a:off x="2089" y="2429"/>
              <a:ext cx="144" cy="24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7306" name="AutoShape 26"/>
            <p:cNvCxnSpPr>
              <a:cxnSpLocks noChangeShapeType="1"/>
              <a:endCxn id="97294" idx="0"/>
            </p:cNvCxnSpPr>
            <p:nvPr/>
          </p:nvCxnSpPr>
          <p:spPr bwMode="auto">
            <a:xfrm>
              <a:off x="1657" y="2429"/>
              <a:ext cx="144" cy="24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7307" name="AutoShape 27"/>
            <p:cNvCxnSpPr>
              <a:cxnSpLocks noChangeShapeType="1"/>
              <a:endCxn id="97297" idx="0"/>
            </p:cNvCxnSpPr>
            <p:nvPr/>
          </p:nvCxnSpPr>
          <p:spPr bwMode="auto">
            <a:xfrm>
              <a:off x="793" y="1900"/>
              <a:ext cx="432" cy="76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7308" name="AutoShape 28"/>
            <p:cNvCxnSpPr>
              <a:cxnSpLocks noChangeShapeType="1"/>
              <a:endCxn id="97299" idx="0"/>
            </p:cNvCxnSpPr>
            <p:nvPr/>
          </p:nvCxnSpPr>
          <p:spPr bwMode="auto">
            <a:xfrm>
              <a:off x="505" y="2428"/>
              <a:ext cx="144" cy="24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7309" name="AutoShape 29"/>
            <p:cNvCxnSpPr>
              <a:cxnSpLocks noChangeShapeType="1"/>
              <a:endCxn id="97298" idx="0"/>
            </p:cNvCxnSpPr>
            <p:nvPr/>
          </p:nvCxnSpPr>
          <p:spPr bwMode="auto">
            <a:xfrm flipH="1">
              <a:off x="937" y="2428"/>
              <a:ext cx="144" cy="24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97310" name="Oval 30"/>
          <p:cNvSpPr>
            <a:spLocks noChangeArrowheads="1"/>
          </p:cNvSpPr>
          <p:nvPr/>
        </p:nvSpPr>
        <p:spPr bwMode="auto">
          <a:xfrm>
            <a:off x="4548185" y="3351212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7311" name="Line 31"/>
          <p:cNvSpPr>
            <a:spLocks noChangeShapeType="1"/>
          </p:cNvSpPr>
          <p:nvPr/>
        </p:nvSpPr>
        <p:spPr bwMode="auto">
          <a:xfrm>
            <a:off x="6391484" y="5292732"/>
            <a:ext cx="180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380372" y="5145095"/>
            <a:ext cx="1332000" cy="423862"/>
            <a:chOff x="923" y="2475"/>
            <a:chExt cx="1218" cy="267"/>
          </a:xfrm>
        </p:grpSpPr>
        <p:sp>
          <p:nvSpPr>
            <p:cNvPr id="97313" name="Line 33"/>
            <p:cNvSpPr>
              <a:spLocks noChangeShapeType="1"/>
            </p:cNvSpPr>
            <p:nvPr/>
          </p:nvSpPr>
          <p:spPr bwMode="auto">
            <a:xfrm>
              <a:off x="923" y="2561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7314" name="Line 34"/>
            <p:cNvSpPr>
              <a:spLocks noChangeShapeType="1"/>
            </p:cNvSpPr>
            <p:nvPr/>
          </p:nvSpPr>
          <p:spPr bwMode="auto">
            <a:xfrm flipV="1">
              <a:off x="971" y="2475"/>
              <a:ext cx="0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7315" name="Line 35"/>
            <p:cNvSpPr>
              <a:spLocks noChangeShapeType="1"/>
            </p:cNvSpPr>
            <p:nvPr/>
          </p:nvSpPr>
          <p:spPr bwMode="auto">
            <a:xfrm>
              <a:off x="971" y="2475"/>
              <a:ext cx="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7316" name="Line 36"/>
            <p:cNvSpPr>
              <a:spLocks noChangeShapeType="1"/>
            </p:cNvSpPr>
            <p:nvPr/>
          </p:nvSpPr>
          <p:spPr bwMode="auto">
            <a:xfrm>
              <a:off x="1043" y="2482"/>
              <a:ext cx="0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7317" name="Line 37"/>
            <p:cNvSpPr>
              <a:spLocks noChangeShapeType="1"/>
            </p:cNvSpPr>
            <p:nvPr/>
          </p:nvSpPr>
          <p:spPr bwMode="auto">
            <a:xfrm>
              <a:off x="1246" y="2564"/>
              <a:ext cx="0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7318" name="Line 38"/>
            <p:cNvSpPr>
              <a:spLocks noChangeShapeType="1"/>
            </p:cNvSpPr>
            <p:nvPr/>
          </p:nvSpPr>
          <p:spPr bwMode="auto">
            <a:xfrm flipV="1">
              <a:off x="1308" y="2649"/>
              <a:ext cx="0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7319" name="Line 39"/>
            <p:cNvSpPr>
              <a:spLocks noChangeShapeType="1"/>
            </p:cNvSpPr>
            <p:nvPr/>
          </p:nvSpPr>
          <p:spPr bwMode="auto">
            <a:xfrm flipV="1">
              <a:off x="1986" y="2644"/>
              <a:ext cx="0" cy="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7320" name="Line 40"/>
            <p:cNvSpPr>
              <a:spLocks noChangeShapeType="1"/>
            </p:cNvSpPr>
            <p:nvPr/>
          </p:nvSpPr>
          <p:spPr bwMode="auto">
            <a:xfrm>
              <a:off x="1239" y="2650"/>
              <a:ext cx="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7321" name="Line 41"/>
            <p:cNvSpPr>
              <a:spLocks noChangeShapeType="1"/>
            </p:cNvSpPr>
            <p:nvPr/>
          </p:nvSpPr>
          <p:spPr bwMode="auto">
            <a:xfrm flipV="1">
              <a:off x="1984" y="2647"/>
              <a:ext cx="1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7322" name="Line 42"/>
            <p:cNvSpPr>
              <a:spLocks noChangeShapeType="1"/>
            </p:cNvSpPr>
            <p:nvPr/>
          </p:nvSpPr>
          <p:spPr bwMode="auto">
            <a:xfrm>
              <a:off x="1306" y="2742"/>
              <a:ext cx="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7323" name="Line 43"/>
            <p:cNvSpPr>
              <a:spLocks noChangeShapeType="1"/>
            </p:cNvSpPr>
            <p:nvPr/>
          </p:nvSpPr>
          <p:spPr bwMode="auto">
            <a:xfrm>
              <a:off x="1041" y="2568"/>
              <a:ext cx="20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97324" name="AutoShape 44"/>
          <p:cNvSpPr>
            <a:spLocks noChangeArrowheads="1"/>
          </p:cNvSpPr>
          <p:nvPr/>
        </p:nvSpPr>
        <p:spPr bwMode="auto">
          <a:xfrm>
            <a:off x="4214810" y="2925762"/>
            <a:ext cx="287337" cy="288925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7326" name="Text Box 46"/>
          <p:cNvSpPr txBox="1">
            <a:spLocks noChangeArrowheads="1"/>
          </p:cNvSpPr>
          <p:nvPr/>
        </p:nvSpPr>
        <p:spPr bwMode="auto">
          <a:xfrm>
            <a:off x="868603" y="962025"/>
            <a:ext cx="7815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cs typeface="Courier New" pitchFamily="49" charset="0"/>
              </a:rPr>
              <a:t>Physics: </a:t>
            </a:r>
            <a:r>
              <a:rPr lang="en-US" sz="1600" b="1" dirty="0" smtClean="0">
                <a:solidFill>
                  <a:srgbClr val="C00000"/>
                </a:solidFill>
                <a:cs typeface="Courier New" pitchFamily="49" charset="0"/>
              </a:rPr>
              <a:t>marker </a:t>
            </a:r>
            <a:r>
              <a:rPr lang="en-US" sz="1600" b="1" dirty="0">
                <a:solidFill>
                  <a:srgbClr val="C00000"/>
                </a:solidFill>
                <a:cs typeface="Courier New" pitchFamily="49" charset="0"/>
              </a:rPr>
              <a:t>absorption frequency changes </a:t>
            </a:r>
            <a:r>
              <a:rPr lang="en-US" sz="1600" b="1" dirty="0" smtClean="0">
                <a:solidFill>
                  <a:srgbClr val="C00000"/>
                </a:solidFill>
                <a:cs typeface="Courier New" pitchFamily="49" charset="0"/>
              </a:rPr>
              <a:t>at the time points when </a:t>
            </a:r>
            <a:r>
              <a:rPr lang="en-US" sz="1600" b="1" dirty="0">
                <a:solidFill>
                  <a:srgbClr val="C00000"/>
                </a:solidFill>
                <a:cs typeface="Courier New" pitchFamily="49" charset="0"/>
              </a:rPr>
              <a:t>protein </a:t>
            </a:r>
            <a:r>
              <a:rPr lang="en-US" sz="1600" b="1" dirty="0" smtClean="0">
                <a:solidFill>
                  <a:srgbClr val="C00000"/>
                </a:solidFill>
                <a:cs typeface="Courier New" pitchFamily="49" charset="0"/>
              </a:rPr>
              <a:t>hits very peculiar conformational states related to local rearrangement </a:t>
            </a:r>
            <a:r>
              <a:rPr lang="en-US" sz="1600" b="1" dirty="0">
                <a:solidFill>
                  <a:srgbClr val="C00000"/>
                </a:solidFill>
                <a:cs typeface="Courier New" pitchFamily="49" charset="0"/>
              </a:rPr>
              <a:t>of </a:t>
            </a:r>
            <a:r>
              <a:rPr lang="en-US" sz="1600" b="1" dirty="0" smtClean="0">
                <a:solidFill>
                  <a:srgbClr val="C00000"/>
                </a:solidFill>
                <a:cs typeface="Courier New" pitchFamily="49" charset="0"/>
              </a:rPr>
              <a:t>the marker surroundings</a:t>
            </a:r>
            <a:r>
              <a:rPr lang="en-US" sz="1600" b="1" dirty="0" smtClean="0">
                <a:solidFill>
                  <a:srgbClr val="333399"/>
                </a:solidFill>
                <a:cs typeface="Courier New" pitchFamily="49" charset="0"/>
              </a:rPr>
              <a:t>. </a:t>
            </a:r>
            <a:endParaRPr lang="ru-RU" sz="1600" b="1" dirty="0">
              <a:solidFill>
                <a:srgbClr val="333399"/>
              </a:solidFill>
              <a:cs typeface="Courier New" pitchFamily="49" charset="0"/>
            </a:endParaRPr>
          </a:p>
        </p:txBody>
      </p:sp>
      <p:sp>
        <p:nvSpPr>
          <p:cNvPr id="53" name="Выноска 1 (без границы) 52"/>
          <p:cNvSpPr/>
          <p:nvPr/>
        </p:nvSpPr>
        <p:spPr>
          <a:xfrm>
            <a:off x="4286248" y="2285992"/>
            <a:ext cx="785818" cy="357190"/>
          </a:xfrm>
          <a:prstGeom prst="callout1">
            <a:avLst>
              <a:gd name="adj1" fmla="val 154021"/>
              <a:gd name="adj2" fmla="val 10613"/>
              <a:gd name="adj3" fmla="val 71811"/>
              <a:gd name="adj4" fmla="val 3179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marker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54" name="Выноска 1 (без границы) 53"/>
          <p:cNvSpPr/>
          <p:nvPr/>
        </p:nvSpPr>
        <p:spPr>
          <a:xfrm>
            <a:off x="4110826" y="3759384"/>
            <a:ext cx="785818" cy="357190"/>
          </a:xfrm>
          <a:prstGeom prst="callout1">
            <a:avLst>
              <a:gd name="adj1" fmla="val 8065"/>
              <a:gd name="adj2" fmla="val 42578"/>
              <a:gd name="adj3" fmla="val -73207"/>
              <a:gd name="adj4" fmla="val 4972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protein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85128" y="564357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frequency jumps (spectral diffusion)</a:t>
            </a:r>
            <a:endParaRPr lang="ru-RU" sz="1200" b="1" dirty="0">
              <a:solidFill>
                <a:prstClr val="black"/>
              </a:solidFill>
            </a:endParaRPr>
          </a:p>
        </p:txBody>
      </p:sp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568954" y="4096576"/>
            <a:ext cx="2071702" cy="946553"/>
          </a:xfrm>
          <a:prstGeom prst="rect">
            <a:avLst/>
          </a:prstGeom>
          <a:noFill/>
        </p:spPr>
      </p:pic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Выноска 1 (без границы) 60"/>
          <p:cNvSpPr/>
          <p:nvPr/>
        </p:nvSpPr>
        <p:spPr>
          <a:xfrm>
            <a:off x="6143636" y="3571876"/>
            <a:ext cx="2643206" cy="1285884"/>
          </a:xfrm>
          <a:prstGeom prst="callout1">
            <a:avLst>
              <a:gd name="adj1" fmla="val 35048"/>
              <a:gd name="adj2" fmla="val -942"/>
              <a:gd name="adj3" fmla="val 42342"/>
              <a:gd name="adj4" fmla="val -3117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n(</a:t>
            </a:r>
            <a:r>
              <a:rPr lang="en-US" sz="1200" b="1" dirty="0" smtClean="0">
                <a:solidFill>
                  <a:prstClr val="black"/>
                </a:solidFill>
                <a:sym typeface="Symbol"/>
              </a:rPr>
              <a:t>) is the number of times the protein dynamic trajectory hits the “zero points” (number of returns) during the time interval =[t</a:t>
            </a:r>
            <a:r>
              <a:rPr lang="en-US" sz="1200" b="1" baseline="-25000" dirty="0" smtClean="0">
                <a:solidFill>
                  <a:prstClr val="black"/>
                </a:solidFill>
                <a:sym typeface="Symbol"/>
              </a:rPr>
              <a:t>ag</a:t>
            </a:r>
            <a:r>
              <a:rPr lang="en-US" sz="1200" b="1" dirty="0" smtClean="0">
                <a:solidFill>
                  <a:prstClr val="black"/>
                </a:solidFill>
                <a:sym typeface="Symbol"/>
              </a:rPr>
              <a:t>, </a:t>
            </a:r>
            <a:r>
              <a:rPr lang="en-US" sz="1200" b="1" dirty="0" err="1" smtClean="0">
                <a:solidFill>
                  <a:prstClr val="black"/>
                </a:solidFill>
                <a:sym typeface="Symbol"/>
              </a:rPr>
              <a:t>t</a:t>
            </a:r>
            <a:r>
              <a:rPr lang="en-US" sz="1200" b="1" baseline="-25000" dirty="0" err="1" smtClean="0">
                <a:solidFill>
                  <a:prstClr val="black"/>
                </a:solidFill>
                <a:sym typeface="Symbol"/>
              </a:rPr>
              <a:t>ag</a:t>
            </a:r>
            <a:r>
              <a:rPr lang="en-US" sz="1200" b="1" dirty="0" err="1" smtClean="0">
                <a:solidFill>
                  <a:prstClr val="black"/>
                </a:solidFill>
                <a:sym typeface="Symbol"/>
              </a:rPr>
              <a:t>+t</a:t>
            </a:r>
            <a:r>
              <a:rPr lang="en-US" sz="1200" b="1" baseline="-25000" dirty="0" err="1" smtClean="0">
                <a:solidFill>
                  <a:prstClr val="black"/>
                </a:solidFill>
                <a:sym typeface="Symbol"/>
              </a:rPr>
              <a:t>w</a:t>
            </a:r>
            <a:r>
              <a:rPr lang="en-US" sz="1200" b="1" dirty="0" smtClean="0">
                <a:solidFill>
                  <a:prstClr val="black"/>
                </a:solidFill>
                <a:sym typeface="Symbol"/>
              </a:rPr>
              <a:t>] 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00034" y="1861315"/>
            <a:ext cx="335758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Two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objects</a:t>
            </a:r>
            <a:r>
              <a:rPr lang="en-US" sz="2000" b="1" dirty="0" smtClean="0">
                <a:solidFill>
                  <a:prstClr val="black"/>
                </a:solidFill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en-US" sz="1400" b="1" dirty="0" smtClean="0">
                <a:solidFill>
                  <a:srgbClr val="333399"/>
                </a:solidFill>
              </a:rPr>
              <a:t>protein and chromophore marker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Two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spaces</a:t>
            </a:r>
            <a:r>
              <a:rPr lang="en-US" sz="2000" b="1" dirty="0" smtClean="0">
                <a:solidFill>
                  <a:prstClr val="black"/>
                </a:solidFill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en-US" sz="1400" b="1" dirty="0" smtClean="0">
                <a:solidFill>
                  <a:srgbClr val="333399"/>
                </a:solidFill>
              </a:rPr>
              <a:t>ultrametric space of the protein states and 1-d Euclidian space of the marker </a:t>
            </a:r>
            <a:r>
              <a:rPr lang="en-US" sz="1400" b="1" dirty="0">
                <a:solidFill>
                  <a:srgbClr val="333399"/>
                </a:solidFill>
              </a:rPr>
              <a:t>frequency </a:t>
            </a:r>
            <a:r>
              <a:rPr lang="en-US" sz="1400" b="1" dirty="0" smtClean="0">
                <a:solidFill>
                  <a:srgbClr val="333399"/>
                </a:solidFill>
              </a:rPr>
              <a:t>states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Two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random processes </a:t>
            </a:r>
          </a:p>
          <a:p>
            <a:pPr>
              <a:spcAft>
                <a:spcPts val="1200"/>
              </a:spcAft>
            </a:pPr>
            <a:r>
              <a:rPr lang="en-US" sz="1400" b="1" dirty="0">
                <a:solidFill>
                  <a:srgbClr val="333399"/>
                </a:solidFill>
              </a:rPr>
              <a:t>n</a:t>
            </a:r>
            <a:r>
              <a:rPr lang="en-US" sz="1400" b="1" dirty="0" smtClean="0">
                <a:solidFill>
                  <a:srgbClr val="333399"/>
                </a:solidFill>
              </a:rPr>
              <a:t>on-Archimedean random walk (protein) and Archimedean random walk (chromophore marker)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1879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392321" y="5019685"/>
            <a:ext cx="1428760" cy="169853"/>
          </a:xfrm>
          <a:prstGeom prst="rect">
            <a:avLst/>
          </a:prstGeom>
          <a:noFill/>
        </p:spPr>
      </p:pic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7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18797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092836" y="4857760"/>
            <a:ext cx="257175" cy="161925"/>
          </a:xfrm>
          <a:prstGeom prst="rect">
            <a:avLst/>
          </a:prstGeom>
          <a:noFill/>
        </p:spPr>
      </p:pic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8800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148398" y="5202250"/>
            <a:ext cx="190500" cy="180975"/>
          </a:xfrm>
          <a:prstGeom prst="rect">
            <a:avLst/>
          </a:prstGeom>
          <a:noFill/>
        </p:spPr>
      </p:pic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80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18803" name="Picture 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8072462" y="5286388"/>
            <a:ext cx="142875" cy="161925"/>
          </a:xfrm>
          <a:prstGeom prst="rect">
            <a:avLst/>
          </a:prstGeom>
          <a:noFill/>
        </p:spPr>
      </p:pic>
      <p:sp>
        <p:nvSpPr>
          <p:cNvPr id="82" name="Выноска 1 (без границы) 81"/>
          <p:cNvSpPr/>
          <p:nvPr/>
        </p:nvSpPr>
        <p:spPr>
          <a:xfrm>
            <a:off x="1631831" y="5949280"/>
            <a:ext cx="4853297" cy="636125"/>
          </a:xfrm>
          <a:prstGeom prst="callout1">
            <a:avLst>
              <a:gd name="adj1" fmla="val 32767"/>
              <a:gd name="adj2" fmla="val 49616"/>
              <a:gd name="adj3" fmla="val -26842"/>
              <a:gd name="adj4" fmla="val 67622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mean number of returns  for </a:t>
            </a:r>
            <a:r>
              <a:rPr lang="en-US" sz="1600" b="1" dirty="0" err="1" smtClean="0">
                <a:solidFill>
                  <a:prstClr val="black"/>
                </a:solidFill>
              </a:rPr>
              <a:t>ultrametric</a:t>
            </a:r>
            <a:r>
              <a:rPr lang="en-US" sz="1600" b="1" dirty="0" smtClean="0">
                <a:solidFill>
                  <a:prstClr val="black"/>
                </a:solidFill>
              </a:rPr>
              <a:t> random walk</a:t>
            </a:r>
            <a:endParaRPr lang="ru-RU" sz="1600" b="1" dirty="0">
              <a:solidFill>
                <a:prstClr val="black"/>
              </a:solidFill>
            </a:endParaRPr>
          </a:p>
        </p:txBody>
      </p:sp>
      <p:pic>
        <p:nvPicPr>
          <p:cNvPr id="118805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928794" y="5429264"/>
            <a:ext cx="3324076" cy="366713"/>
          </a:xfrm>
          <a:prstGeom prst="rect">
            <a:avLst/>
          </a:prstGeom>
          <a:noFill/>
        </p:spPr>
      </p:pic>
      <p:sp>
        <p:nvSpPr>
          <p:cNvPr id="118807" name="Rectangle 23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2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9.25926E-6 C -0.00383 -0.00764 -0.00435 -0.02014 0.00069 -0.02686 C 0.00294 -0.02987 0.00225 -0.02778 0.00485 -0.02964 C 0.00624 -0.03079 0.00902 -0.03334 0.00902 -0.03334 C 0.00972 -0.03612 0.01319 -0.03982 0.01527 -0.04167 C 0.03402 -0.04028 0.02378 -0.04329 0.03194 -0.03241 C 0.03419 -0.02315 0.03524 -0.02107 0.04305 -0.01852 C 0.04583 -0.01297 0.04704 -0.01065 0.0486 -0.00464 C 0.04895 -0.00348 0.05034 -0.00371 0.05069 -0.00278 C 0.05086 -0.00232 0.04982 -0.00278 0.0493 -0.00278 C 0.04843 -0.01019 0.04808 -0.01876 0.04722 -0.02593 C 0.04687 -0.02917 0.0427 -0.03102 0.04166 -0.03241 C 0.03541 -0.04075 0.03072 -0.04329 0.02222 -0.04445 C 0.01371 -0.04376 0.01197 -0.04376 0.00555 -0.04167 C 0.00069 -0.03751 0.0019 -0.04005 0.00069 -0.03519 C 0.00034 -0.02732 0.00225 -0.01528 -0.00348 -0.01019 C -0.00261 -0.00047 -0.00469 -0.003 -5.27778E-6 -9.25926E-6 Z " pathEditMode="relative" ptsTypes="fffffffffffffffff">
                                      <p:cBhvr>
                                        <p:cTn id="6" dur="2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1.48148E-6 C -0.00122 -0.01436 -0.00435 -0.03079 0.00763 -0.03611 C 0.01475 -0.03588 0.02204 -0.03588 0.02916 -0.03519 C 0.03055 -0.03496 0.03333 -0.03334 0.03333 -0.03334 C 0.03697 -0.02593 0.03871 -0.02084 0.04583 -0.0176 C 0.04861 -0.01227 0.04913 -0.0088 0.05069 -0.00278 C 0.04808 -0.00162 0.04791 -0.00232 0.04999 -0.00093 C 0.04791 -0.00371 0.0467 -0.00556 0.04583 -0.00926 C 0.04618 -0.02732 0.04687 -0.06019 0.04791 -0.07871 C 0.04808 -0.08079 0.05034 -0.08241 0.05138 -0.08334 C 0.05312 -0.09028 0.05052 -0.08195 0.05416 -0.08797 C 0.05642 -0.0919 0.05624 -0.09537 0.06041 -0.09723 C 0.06475 -0.10301 0.07118 -0.10672 0.07708 -0.10926 C 0.08107 -0.1088 0.08611 -0.11111 0.08888 -0.10741 C 0.0894 -0.10672 0.08906 -0.10533 0.08958 -0.10463 C 0.09166 -0.10139 0.09687 -0.10139 0.0993 -0.10093 C 0.10329 -0.09908 0.10677 -0.09537 0.11041 -0.0926 C 0.1118 -0.09144 0.11458 -0.08889 0.11458 -0.08889 C 0.11683 -0.08426 0.11805 -0.08172 0.12152 -0.07871 C 0.12291 -0.07593 0.12708 -0.07223 0.12708 -0.07223 C 0.12812 -0.07014 0.12951 -0.06875 0.13055 -0.06667 C 0.13211 -0.06343 0.13194 -0.06158 0.13472 -0.05926 C 0.13558 -0.05602 0.13576 -0.05255 0.13749 -0.05 C 0.13906 -0.04769 0.14236 -0.04352 0.14236 -0.04352 C 0.14409 -0.03658 0.14756 -0.03125 0.14999 -0.025 C 0.15277 -0.01783 0.15468 -0.01042 0.15902 -0.00463 C 0.15885 -0.00371 0.15833 -0.00186 0.15833 -0.00186 C 0.15572 -0.00695 0.15833 -0.00301 0.15486 -0.00556 C 0.15347 -0.00672 0.15069 -0.00926 0.15069 -0.00926 C 0.14635 -0.01783 0.14479 -0.02801 0.14097 -0.03704 C 0.1401 -0.03889 0.13906 -0.04074 0.13819 -0.0426 C 0.13784 -0.04352 0.13802 -0.04491 0.13749 -0.04537 C 0.13628 -0.04653 0.13472 -0.04653 0.13333 -0.04723 C 0.13263 -0.04746 0.13124 -0.04815 0.13124 -0.04815 C 0.12569 -0.04769 0.11961 -0.04954 0.11458 -0.0463 C 0.10798 -0.0419 0.11909 -0.04746 0.10833 -0.0426 C 0.10763 -0.04236 0.10624 -0.04167 0.10624 -0.04167 C 0.10208 -0.03334 0.10364 -0.03843 0.10277 -0.02593 C 0.10208 -0.00255 0.10208 0.00486 0.10208 -0.00371 C 0.09965 -0.01343 0.10104 -0.00695 0.10208 -0.02871 C 0.1026 -0.04005 0.10798 -0.04005 0.11527 -0.04167 C 0.12413 -0.04954 0.1177 -0.04537 0.13611 -0.04445 C 0.14027 -0.0426 0.1401 -0.03681 0.14236 -0.03241 C 0.14374 -0.0294 0.14722 -0.02408 0.14722 -0.02408 C 0.14826 -0.01829 0.14965 -0.01366 0.15347 -0.01019 C 0.15433 -0.00857 0.15468 -0.00625 0.15555 -0.00463 C 0.15607 -0.00348 0.15763 -0.00186 0.15763 -0.00186 C 0.15711 -0.00278 0.15677 -0.00394 0.15624 -0.00463 C 0.15572 -0.00533 0.15468 -0.00556 0.15416 -0.00648 C 0.14982 -0.01366 0.14947 -0.02686 0.14583 -0.03426 C 0.14079 -0.04422 0.13697 -0.0551 0.12916 -0.06204 C 0.12795 -0.06667 0.12013 -0.07616 0.11666 -0.07778 C 0.11475 -0.08148 0.11249 -0.08542 0.10972 -0.08797 C 0.10572 -0.10371 0.09166 -0.11111 0.08055 -0.11482 C 0.06666 -0.11436 0.05989 -0.11482 0.04861 -0.11204 C 0.04548 -0.11135 0.04166 -0.11111 0.03888 -0.10926 C 0.0368 -0.10787 0.03263 -0.10556 0.03263 -0.10556 C 0.0309 -0.10209 0.02829 -0.09861 0.02569 -0.0963 C 0.02326 -0.09144 0.02239 -0.08635 0.01944 -0.08241 C 0.0184 -0.07824 0.01579 -0.07454 0.01319 -0.07223 C 0.01058 -0.0669 0.00572 -0.06181 0.00416 -0.05556 C 0.00329 -0.05186 0.00277 -0.04815 0.00208 -0.04445 C 0.0019 -0.04074 0.0019 -0.03704 0.00138 -0.03334 C 0.00121 -0.03218 0.00034 -0.03148 -6.38889E-6 -0.03056 C -0.00053 -0.02871 -0.00139 -0.025 -0.00139 -0.025 C -0.00053 -0.00996 -0.00018 -0.0176 -0.00139 -0.00834 C -0.00157 -0.00648 -0.00174 -0.00463 -0.00209 -0.00278 C -0.00226 -0.00186 -0.0033 -0.0007 -0.00278 -1.48148E-6 C -0.00209 0.00092 -0.00087 -1.48148E-6 -6.38889E-6 -1.48148E-6 Z " pathEditMode="relative" ptsTypes="fffffffffffffffffffffffffffffffffffffffffffffffffffffffffffffffffffff">
                                      <p:cBhvr>
                                        <p:cTn id="12" dur="3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1.48148E-6 C 0.00018 -0.00741 -0.00035 -0.02523 0.00208 -0.03519 C 0.00312 -0.03912 0.00486 -0.03866 0.00763 -0.03982 C 0.00833 -0.04005 0.00972 -0.04074 0.00972 -0.04074 C 0.01805 -0.04051 0.02881 -0.04676 0.03472 -0.03889 C 0.03732 -0.03542 0.03767 -0.03125 0.03958 -0.02778 C 0.04131 -0.02454 0.04652 -0.02037 0.04652 -0.02037 C 0.04895 -0.01551 0.04878 -0.01019 0.04999 -0.00463 C 0.05138 0.00139 0.05243 -0.00047 0.05069 0.00185 C 0.0427 -0.00533 0.04322 -0.02269 0.03541 -0.02963 C 0.03454 -0.03334 0.03298 -0.03311 0.03055 -0.03519 C 0.02933 -0.03773 0.02743 -0.04167 0.02569 -0.04352 C 0.02447 -0.04491 0.02274 -0.04514 0.02152 -0.0463 C 0.0019 -0.04514 0.00868 -0.04908 -6.38889E-6 -0.03519 C -0.00035 -0.03473 -0.00348 -0.03079 -0.00348 -0.02963 C -0.00278 -0.01968 -0.00122 -0.00996 -6.38889E-6 -1.48148E-6 Z " pathEditMode="relative" ptsTypes="ffffffffffffffff">
                                      <p:cBhvr>
                                        <p:cTn id="18" dur="2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C 0.00139 -0.00556 0.00364 -0.01111 0.00625 -0.01574 C 0.0066 -0.02292 0.00469 -0.03102 0.00764 -0.03704 C 0.00903 -0.04005 0.01111 -0.04236 0.0125 -0.04537 C 0.01337 -0.04723 0.01528 -0.05093 0.01528 -0.05093 C 0.01667 -0.0581 0.02101 -0.06598 0.025 -0.0713 C 0.02587 -0.075 0.02708 -0.07685 0.02917 -0.07963 C 0.03038 -0.08449 0.0316 -0.08982 0.03472 -0.0926 C 0.03646 -0.09584 0.03871 -0.10093 0.04097 -0.10371 C 0.04219 -0.1051 0.04514 -0.10741 0.04514 -0.10741 C 0.04687 -0.11435 0.05017 -0.11922 0.05347 -0.125 C 0.05486 -0.13264 0.06024 -0.13588 0.06458 -0.14074 C 0.06719 -0.14375 0.06771 -0.14607 0.07083 -0.14815 C 0.07205 -0.15162 0.07205 -0.15232 0.0743 -0.15463 C 0.07569 -0.15602 0.07847 -0.15834 0.07847 -0.15834 C 0.08073 -0.16297 0.08542 -0.16922 0.08889 -0.17223 C 0.0901 -0.17732 0.08958 -0.17986 0.09305 -0.18148 C 0.0941 -0.18588 0.09583 -0.18542 0.09861 -0.18797 C 0.10347 -0.1926 0.11024 -0.19514 0.11458 -0.20093 C 0.11927 -0.20718 0.11684 -0.20556 0.12083 -0.20741 C 0.12205 -0.21204 0.12361 -0.21227 0.12639 -0.21482 C 0.12951 -0.21783 0.13003 -0.2213 0.13403 -0.22315 C 0.13698 -0.22709 0.1401 -0.22732 0.14375 -0.22963 C 0.1467 -0.23148 0.14913 -0.23426 0.15208 -0.23611 C 0.15434 -0.2375 0.15903 -0.23982 0.15903 -0.23982 C 0.17743 -0.23912 0.19583 -0.23935 0.21389 -0.23334 C 0.21892 -0.22894 0.22118 -0.22037 0.22639 -0.21574 C 0.22726 -0.21204 0.22882 -0.21042 0.23125 -0.20834 C 0.23264 -0.20556 0.23333 -0.20278 0.23472 -0.2 C 0.23576 -0.19352 0.23906 -0.18935 0.24097 -0.18334 C 0.24236 -0.17894 0.24444 -0.17477 0.24583 -0.17037 C 0.24757 -0.16528 0.24844 -0.16019 0.25069 -0.15556 C 0.25156 -0.15047 0.2533 -0.14468 0.25486 -0.13982 C 0.25608 -0.13611 0.25851 -0.13449 0.25972 -0.13056 C 0.2618 -0.12385 0.26233 -0.1169 0.26389 -0.11019 C 0.2658 -0.10139 0.2684 -0.09329 0.26944 -0.08426 C 0.26875 -0.07801 0.2691 -0.07385 0.27014 -0.0676 C 0.27049 -0.06574 0.27153 -0.06204 0.27153 -0.06204 C 0.27135 -0.04746 0.27135 -0.0331 0.27083 -0.01852 C 0.27083 -0.01598 0.26597 -0.01389 0.26597 -0.01389 C 0.2658 -0.00903 0.26562 -0.00394 0.26528 0.00092 C 0.26493 0.00671 0.26597 0.00648 0.26389 0.00648 C 0.26267 0.00162 0.2592 -0.00949 0.25625 -0.01204 C 0.25486 -0.01482 0.25347 -0.0176 0.25208 -0.02037 C 0.25121 -0.02223 0.24792 -0.02408 0.24792 -0.02408 C 0.24583 -0.02824 0.23871 -0.03125 0.23542 -0.03426 C 0.2342 -0.03542 0.23264 -0.03542 0.23125 -0.03611 C 0.23055 -0.03635 0.22917 -0.03704 0.22917 -0.03704 C 0.22587 -0.03565 0.22274 -0.03449 0.21944 -0.03334 C 0.21805 -0.03287 0.21528 -0.03148 0.21528 -0.03148 C 0.21441 -0.02778 0.21337 -0.02408 0.2125 -0.02037 C 0.21198 -0.01852 0.21111 -0.01482 0.21111 -0.01482 C 0.21094 -0.00949 0.21042 0.00092 0.21042 0.00092 C 0.21076 -0.00949 0.20851 -0.01991 0.21528 -0.02593 C 0.21719 -0.02963 0.22031 -0.03125 0.22361 -0.03241 C 0.23455 -0.03195 0.24097 -0.03542 0.24861 -0.02871 C 0.25069 -0.02477 0.25087 -0.02107 0.25347 -0.0176 C 0.25486 -0.01204 0.25243 -0.01158 0.25694 -0.00648 C 0.25868 -0.00463 0.26319 -0.00278 0.26319 -0.00278 C 0.26493 0.00046 0.26424 -0.00093 0.26528 0.00185 C 0.26302 -0.00255 0.26424 0.00023 0.2625 -0.00648 C 0.26233 -0.00741 0.2618 -0.00926 0.2618 -0.00926 C 0.26215 -0.02755 0.25885 -0.06111 0.26805 -0.07963 C 0.26875 -0.08496 0.26927 -0.08635 0.27083 -0.09074 C 0.27135 -0.0926 0.27101 -0.09514 0.27222 -0.0963 C 0.27743 -0.10093 0.28281 -0.10556 0.28889 -0.10834 C 0.29028 -0.10764 0.29167 -0.10718 0.29305 -0.10648 C 0.29375 -0.10625 0.29514 -0.10556 0.29514 -0.10556 C 0.2967 -0.10417 0.29861 -0.10348 0.3 -0.10185 C 0.30226 -0.09954 0.30069 -0.09815 0.30278 -0.09537 C 0.30399 -0.09375 0.30694 -0.09167 0.30694 -0.09167 C 0.30903 -0.0875 0.31059 -0.0838 0.3125 -0.07963 C 0.31337 -0.07778 0.31528 -0.07408 0.31528 -0.07408 C 0.31493 -0.06389 0.31215 -0.04584 0.31667 -0.03704 C 0.31719 -0.03195 0.31753 -0.02778 0.31875 -0.02315 C 0.31823 -0.01621 0.31788 -0.00949 0.31667 -0.00278 C 0.3158 0.00301 0.31701 0.00416 0.31528 0.00185 C 0.31545 0.00092 0.3158 -1.85185E-6 0.31597 -0.00093 C 0.31632 -0.00463 0.31614 -0.00834 0.31667 -0.01204 L 0.31805 -0.01482 C 0.31805 -0.01482 0.32014 -0.02315 0.32014 -0.02315 C 0.32552 -0.02662 0.32951 -0.03264 0.33542 -0.03519 C 0.34236 -0.03426 0.34653 -0.03264 0.35208 -0.02778 C 0.35399 -0.02593 0.35694 -0.02593 0.35903 -0.02408 C 0.36354 -0.01505 0.35677 -0.02917 0.36111 -0.01667 C 0.3618 -0.01459 0.36302 -0.01297 0.36389 -0.01111 C 0.36441 -0.01019 0.36528 -0.00834 0.36528 -0.00834 C 0.36562 -0.00648 0.36719 -0.00162 0.36597 -1.85185E-6 C 0.36319 -0.00556 0.35868 -0.00996 0.35694 -0.01667 C 0.35625 -0.01922 0.35295 -0.02662 0.35139 -0.02778 C 0.35017 -0.02871 0.34861 -0.02824 0.34722 -0.02871 C 0.34583 -0.02917 0.34305 -0.03056 0.34305 -0.03056 C 0.33906 -0.0301 0.33246 -0.02986 0.32847 -0.02685 C 0.32708 -0.0257 0.32569 -0.02431 0.3243 -0.02315 C 0.32361 -0.02246 0.32222 -0.0213 0.32222 -0.0213 C 0.32153 -0.01852 0.32083 -0.01574 0.32014 -0.01297 C 0.31996 -0.01204 0.31944 -0.01019 0.31944 -0.01019 C 0.31858 0.00231 0.31979 -0.00232 0.31528 0.0037 C 0.31545 -0.00209 0.31562 -0.0081 0.31597 -0.01389 C 0.31684 -0.02871 0.32257 -0.03148 0.33264 -0.03426 C 0.33663 -0.03403 0.34062 -0.03449 0.34444 -0.03334 C 0.34583 -0.03287 0.3467 -0.03079 0.34792 -0.02963 C 0.34896 -0.02871 0.35278 -0.02801 0.35347 -0.02778 C 0.35469 -0.02616 0.35642 -0.025 0.35764 -0.02315 C 0.36163 -0.01667 0.3625 -0.00486 0.36805 -1.85185E-6 C 0.36892 0.00347 0.3691 0.0037 0.36805 0.00092 C 0.36753 -1.85185E-6 0.36719 -0.00116 0.36667 -0.00185 C 0.36614 -0.00255 0.3651 -0.00278 0.36458 -0.00371 C 0.36354 -0.00556 0.36337 -0.0081 0.3625 -0.01019 C 0.35972 -0.01667 0.35729 -0.02315 0.35278 -0.02778 C 0.35104 -0.03496 0.34045 -0.05116 0.33542 -0.05556 C 0.3316 -0.0632 0.32465 -0.07014 0.31875 -0.075 C 0.3125 -0.08033 0.30642 -0.08681 0.3 -0.09167 C 0.2993 -0.09213 0.29861 -0.09213 0.29792 -0.0926 C 0.29705 -0.09306 0.29601 -0.09375 0.29514 -0.09445 C 0.29288 -0.0963 0.29114 -0.09931 0.28889 -0.10093 C 0.28767 -0.10185 0.28594 -0.10162 0.28472 -0.10278 C 0.28403 -0.10348 0.28333 -0.10394 0.28264 -0.10463 C 0.27101 -0.10348 0.26736 -0.1007 0.25764 -0.0963 C 0.25469 -0.09236 0.25069 -0.0919 0.24722 -0.08889 C 0.24549 -0.08449 0.24288 -0.07986 0.23958 -0.07778 C 0.23715 -0.07292 0.23489 -0.06806 0.23125 -0.06482 C 0.22969 -0.06158 0.22917 -0.05926 0.22708 -0.05648 C 0.22587 -0.05162 0.22674 -0.05463 0.22361 -0.04815 C 0.22309 -0.04723 0.22222 -0.04537 0.22222 -0.04537 C 0.22118 -0.03797 0.21858 -0.0294 0.21458 -0.02408 C 0.21354 -0.01968 0.2092 -0.01667 0.20903 -0.01111 C 0.20885 -0.00648 0.20903 -0.00185 0.20903 0.00277 C 0.2 -0.01528 0.21059 -0.03982 0.20555 -0.06019 C 0.20486 -0.08033 0.20295 -0.1 0.20555 -0.12037 C 0.20503 -0.14306 0.20538 -0.1426 0.20347 -0.15741 C 0.2033 -0.1669 0.2059 -0.19005 0.2 -0.20185 C 0.19705 -0.21806 0.18854 -0.23102 0.17986 -0.2426 C 0.17882 -0.24676 0.17552 -0.24676 0.17292 -0.24908 C 0.16858 -0.24792 0.16441 -0.24815 0.15972 -0.24723 C 0.15295 -0.24121 0.15764 -0.24422 0.14722 -0.2426 C 0.1434 -0.24213 0.13993 -0.24005 0.13611 -0.23889 C 0.13299 -0.23611 0.13125 -0.23148 0.12847 -0.22778 C 0.12691 -0.22153 0.12899 -0.22824 0.12569 -0.22315 C 0.12361 -0.21991 0.12187 -0.21551 0.12014 -0.21204 C 0.11875 -0.20903 0.11389 -0.20556 0.11389 -0.20556 C 0.11285 -0.20162 0.10781 -0.19468 0.10555 -0.19167 C 0.10451 -0.18588 0.10156 -0.18658 0.1 -0.18056 C 0.09826 -0.17361 0.09427 -0.16621 0.08958 -0.16204 C 0.08785 -0.15857 0.08663 -0.15834 0.08403 -0.15648 C 0.08264 -0.15533 0.07986 -0.15278 0.07986 -0.15278 C 0.07812 -0.14931 0.07621 -0.14491 0.07361 -0.1426 C 0.07153 -0.13403 0.05781 -0.12269 0.05208 -0.1176 C 0.05017 -0.11389 0.04792 -0.10996 0.04514 -0.10741 C 0.04444 -0.10463 0.04271 -0.10116 0.04097 -0.09908 C 0.03976 -0.09769 0.0368 -0.09537 0.0368 -0.09537 C 0.03628 -0.09445 0.03611 -0.09329 0.03542 -0.0926 C 0.03489 -0.0919 0.03385 -0.09236 0.03333 -0.09167 C 0.02969 -0.08681 0.02847 -0.07963 0.02569 -0.07408 C 0.025 -0.07014 0.02448 -0.06505 0.02222 -0.06204 C 0.0191 -0.05787 0.02083 -0.06273 0.01805 -0.05741 C 0.01614 -0.05394 0.01545 -0.04908 0.01389 -0.04537 C 0.01389 -0.04537 0.01042 -0.03843 0.00972 -0.03704 C 0.00885 -0.03519 0.00694 -0.03148 0.00694 -0.03148 C 0.00573 -0.025 0.00434 -0.01852 0.00278 -0.01204 L -8.33333E-7 -0.00648 C -8.33333E-7 -0.00648 -0.00208 0.00185 -0.00208 0.00185 C -0.00243 0.00301 -0.0007 0.00069 -8.33333E-7 -1.85185E-6 Z " pathEditMode="relative" ptsTypes="ffffffffffffffffffffffffffffffffffffffffffffffffffffffffffffffffffffffffffffffFffffffffffffffffffffffffffffffffffffffffffffffffffffffffffffffffffffffffffffffffFfff">
                                      <p:cBhvr>
                                        <p:cTn id="24" dur="5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0" grpId="0" animBg="1"/>
      <p:bldP spid="97310" grpId="1" animBg="1"/>
      <p:bldP spid="97310" grpId="2" animBg="1"/>
      <p:bldP spid="97310" grpId="3" animBg="1"/>
      <p:bldP spid="97324" grpId="0" animBg="1"/>
      <p:bldP spid="97324" grpId="1" animBg="1"/>
      <p:bldP spid="97324" grpId="2" animBg="1"/>
      <p:bldP spid="97324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811762" y="2867093"/>
            <a:ext cx="4572032" cy="803729"/>
          </a:xfrm>
          <a:prstGeom prst="rect">
            <a:avLst/>
          </a:prstGeom>
          <a:noFill/>
        </p:spPr>
      </p:pic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071802" y="642918"/>
            <a:ext cx="4552325" cy="857256"/>
          </a:xfrm>
          <a:prstGeom prst="rect">
            <a:avLst/>
          </a:prstGeom>
          <a:noFill/>
        </p:spPr>
      </p:pic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571868" y="4143380"/>
            <a:ext cx="4143404" cy="688273"/>
          </a:xfrm>
          <a:prstGeom prst="rect">
            <a:avLst/>
          </a:prstGeom>
          <a:noFill/>
        </p:spPr>
      </p:pic>
      <p:sp>
        <p:nvSpPr>
          <p:cNvPr id="116747" name="Rectangle 11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1674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143240" y="1928802"/>
            <a:ext cx="2057771" cy="39052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857224" y="71435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prstClr val="black"/>
                </a:solidFill>
              </a:rPr>
              <a:t>u</a:t>
            </a:r>
            <a:r>
              <a:rPr lang="en-US" sz="1400" b="1" dirty="0" err="1" smtClean="0">
                <a:solidFill>
                  <a:prstClr val="black"/>
                </a:solidFill>
              </a:rPr>
              <a:t>ltrametric</a:t>
            </a:r>
            <a:r>
              <a:rPr lang="en-US" sz="1400" b="1" dirty="0" smtClean="0">
                <a:solidFill>
                  <a:prstClr val="black"/>
                </a:solidFill>
              </a:rPr>
              <a:t> diffusion (protein dynamics)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2976" y="192880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first passage time distribution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8662" y="290578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mean number of returns during a time interval [t</a:t>
            </a:r>
            <a:r>
              <a:rPr lang="en-US" sz="1400" b="1" baseline="-25000" dirty="0" smtClean="0">
                <a:solidFill>
                  <a:prstClr val="black"/>
                </a:solidFill>
              </a:rPr>
              <a:t>ag</a:t>
            </a:r>
            <a:r>
              <a:rPr lang="en-US" sz="1400" b="1" dirty="0" smtClean="0">
                <a:solidFill>
                  <a:prstClr val="black"/>
                </a:solidFill>
              </a:rPr>
              <a:t>, </a:t>
            </a:r>
            <a:r>
              <a:rPr lang="en-US" sz="1400" b="1" dirty="0" err="1" smtClean="0">
                <a:solidFill>
                  <a:prstClr val="black"/>
                </a:solidFill>
              </a:rPr>
              <a:t>t</a:t>
            </a:r>
            <a:r>
              <a:rPr lang="en-US" sz="1400" b="1" baseline="-25000" dirty="0" err="1" smtClean="0">
                <a:solidFill>
                  <a:prstClr val="black"/>
                </a:solidFill>
              </a:rPr>
              <a:t>ag</a:t>
            </a:r>
            <a:r>
              <a:rPr lang="en-US" sz="1400" b="1" dirty="0" err="1" smtClean="0">
                <a:solidFill>
                  <a:prstClr val="black"/>
                </a:solidFill>
              </a:rPr>
              <a:t>+t</a:t>
            </a:r>
            <a:r>
              <a:rPr lang="en-US" sz="1400" b="1" baseline="-25000" dirty="0" err="1" smtClean="0">
                <a:solidFill>
                  <a:prstClr val="black"/>
                </a:solidFill>
              </a:rPr>
              <a:t>w</a:t>
            </a:r>
            <a:r>
              <a:rPr lang="en-US" sz="1400" b="1" dirty="0" smtClean="0">
                <a:solidFill>
                  <a:prstClr val="black"/>
                </a:solidFill>
              </a:rPr>
              <a:t>]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0166" y="4264231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survival probability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1675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16752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643173" y="5095889"/>
            <a:ext cx="4643471" cy="547689"/>
          </a:xfrm>
          <a:prstGeom prst="rect">
            <a:avLst/>
          </a:prstGeom>
          <a:noFill/>
        </p:spPr>
      </p:pic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571736" y="5786454"/>
            <a:ext cx="4786346" cy="1588"/>
          </a:xfrm>
          <a:prstGeom prst="line">
            <a:avLst/>
          </a:prstGeom>
          <a:ln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57224" y="490491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spectral diffusion broadening and aging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1714480" y="1428736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1785918" y="2428868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flipV="1">
            <a:off x="714348" y="1130921"/>
            <a:ext cx="714380" cy="3357586"/>
          </a:xfrm>
          <a:prstGeom prst="bentArrow">
            <a:avLst>
              <a:gd name="adj1" fmla="val 13522"/>
              <a:gd name="adj2" fmla="val 11748"/>
              <a:gd name="adj3" fmla="val 18997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3570" y="1888441"/>
            <a:ext cx="3100909" cy="461665"/>
          </a:xfrm>
          <a:prstGeom prst="rect">
            <a:avLst/>
          </a:prstGeom>
          <a:noFill/>
          <a:ln w="76200" cmpd="thickThin">
            <a:noFill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cs typeface="Times New Roman" pitchFamily="18" charset="0"/>
              </a:rPr>
              <a:t>Avetisov V. A., </a:t>
            </a:r>
            <a:r>
              <a:rPr lang="en-US" sz="1200" b="1" dirty="0" err="1" smtClean="0">
                <a:solidFill>
                  <a:srgbClr val="C00000"/>
                </a:solidFill>
                <a:cs typeface="Times New Roman" pitchFamily="18" charset="0"/>
              </a:rPr>
              <a:t>Bikulov</a:t>
            </a:r>
            <a:r>
              <a:rPr lang="en-US" sz="1200" b="1" dirty="0" smtClean="0">
                <a:solidFill>
                  <a:srgbClr val="C00000"/>
                </a:solidFill>
                <a:cs typeface="Times New Roman" pitchFamily="18" charset="0"/>
              </a:rPr>
              <a:t> A. </a:t>
            </a:r>
            <a:r>
              <a:rPr lang="en-US" sz="1200" b="1" dirty="0" err="1" smtClean="0">
                <a:solidFill>
                  <a:srgbClr val="C00000"/>
                </a:solidFill>
                <a:cs typeface="Times New Roman" pitchFamily="18" charset="0"/>
              </a:rPr>
              <a:t>Kh</a:t>
            </a:r>
            <a:r>
              <a:rPr lang="en-US" sz="1200" b="1" dirty="0" smtClean="0">
                <a:solidFill>
                  <a:srgbClr val="C00000"/>
                </a:solidFill>
                <a:cs typeface="Times New Roman" pitchFamily="18" charset="0"/>
              </a:rPr>
              <a:t>., </a:t>
            </a:r>
            <a:r>
              <a:rPr lang="en-US" sz="1200" b="1" dirty="0" err="1" smtClean="0">
                <a:solidFill>
                  <a:srgbClr val="C00000"/>
                </a:solidFill>
                <a:cs typeface="Times New Roman" pitchFamily="18" charset="0"/>
              </a:rPr>
              <a:t>Zubarev</a:t>
            </a:r>
            <a:r>
              <a:rPr lang="en-US" sz="1200" b="1" dirty="0" smtClean="0">
                <a:solidFill>
                  <a:srgbClr val="C00000"/>
                </a:solidFill>
                <a:cs typeface="Times New Roman" pitchFamily="18" charset="0"/>
              </a:rPr>
              <a:t> A. P.</a:t>
            </a:r>
          </a:p>
          <a:p>
            <a:pPr algn="ctr"/>
            <a:r>
              <a:rPr lang="en-US" sz="1200" b="1" i="1" dirty="0" smtClean="0">
                <a:solidFill>
                  <a:srgbClr val="C00000"/>
                </a:solidFill>
                <a:cs typeface="Times New Roman" pitchFamily="18" charset="0"/>
              </a:rPr>
              <a:t>J. Phys. A.: Math. </a:t>
            </a:r>
            <a:r>
              <a:rPr lang="en-US" sz="1200" b="1" i="1" dirty="0" err="1" smtClean="0">
                <a:solidFill>
                  <a:srgbClr val="C00000"/>
                </a:solidFill>
                <a:cs typeface="Times New Roman" pitchFamily="18" charset="0"/>
              </a:rPr>
              <a:t>Theor</a:t>
            </a:r>
            <a:r>
              <a:rPr lang="en-US" sz="1200" b="1" dirty="0" smtClean="0">
                <a:solidFill>
                  <a:srgbClr val="C00000"/>
                </a:solidFill>
                <a:cs typeface="Times New Roman" pitchFamily="18" charset="0"/>
              </a:rPr>
              <a:t>., 2009, 42, 85003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52348" y="5973953"/>
            <a:ext cx="3100909" cy="461665"/>
          </a:xfrm>
          <a:prstGeom prst="rect">
            <a:avLst/>
          </a:prstGeom>
          <a:noFill/>
          <a:ln w="76200" cmpd="thickThin">
            <a:noFill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cs typeface="Times New Roman" pitchFamily="18" charset="0"/>
              </a:rPr>
              <a:t>Avetisov V. A., </a:t>
            </a:r>
            <a:r>
              <a:rPr lang="en-US" sz="1200" b="1" dirty="0" err="1" smtClean="0">
                <a:solidFill>
                  <a:srgbClr val="C00000"/>
                </a:solidFill>
                <a:cs typeface="Times New Roman" pitchFamily="18" charset="0"/>
              </a:rPr>
              <a:t>Bikulov</a:t>
            </a:r>
            <a:r>
              <a:rPr lang="en-US" sz="1200" b="1" dirty="0" smtClean="0">
                <a:solidFill>
                  <a:srgbClr val="C00000"/>
                </a:solidFill>
                <a:cs typeface="Times New Roman" pitchFamily="18" charset="0"/>
              </a:rPr>
              <a:t> A. </a:t>
            </a:r>
            <a:r>
              <a:rPr lang="en-US" sz="1200" b="1" dirty="0" err="1" smtClean="0">
                <a:solidFill>
                  <a:srgbClr val="C00000"/>
                </a:solidFill>
                <a:cs typeface="Times New Roman" pitchFamily="18" charset="0"/>
              </a:rPr>
              <a:t>Kh</a:t>
            </a:r>
            <a:r>
              <a:rPr lang="en-US" sz="1200" b="1" dirty="0" smtClean="0">
                <a:solidFill>
                  <a:srgbClr val="C00000"/>
                </a:solidFill>
                <a:cs typeface="Times New Roman" pitchFamily="18" charset="0"/>
              </a:rPr>
              <a:t>.,</a:t>
            </a:r>
          </a:p>
          <a:p>
            <a:pPr algn="ctr"/>
            <a:r>
              <a:rPr lang="en-US" sz="1200" b="1" i="1" dirty="0" err="1" smtClean="0">
                <a:solidFill>
                  <a:srgbClr val="C00000"/>
                </a:solidFill>
                <a:cs typeface="Times New Roman" pitchFamily="18" charset="0"/>
              </a:rPr>
              <a:t>Biophys</a:t>
            </a:r>
            <a:r>
              <a:rPr lang="en-US" sz="1200" b="1" i="1" dirty="0" smtClean="0">
                <a:solidFill>
                  <a:srgbClr val="C00000"/>
                </a:solidFill>
                <a:cs typeface="Times New Roman" pitchFamily="18" charset="0"/>
              </a:rPr>
              <a:t>. Rev. </a:t>
            </a:r>
            <a:r>
              <a:rPr lang="en-US" sz="1200" b="1" i="1" dirty="0" err="1" smtClean="0">
                <a:solidFill>
                  <a:srgbClr val="C00000"/>
                </a:solidFill>
                <a:cs typeface="Times New Roman" pitchFamily="18" charset="0"/>
              </a:rPr>
              <a:t>Lett</a:t>
            </a:r>
            <a:r>
              <a:rPr lang="en-US" sz="1200" b="1" i="1" dirty="0" smtClean="0"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en-US" sz="1200" b="1" dirty="0" smtClean="0">
                <a:solidFill>
                  <a:srgbClr val="C00000"/>
                </a:solidFill>
                <a:cs typeface="Times New Roman" pitchFamily="18" charset="0"/>
              </a:rPr>
              <a:t>, 2008, 3, 387</a:t>
            </a:r>
          </a:p>
        </p:txBody>
      </p:sp>
      <p:sp>
        <p:nvSpPr>
          <p:cNvPr id="32" name="Стрелка углом 31"/>
          <p:cNvSpPr/>
          <p:nvPr/>
        </p:nvSpPr>
        <p:spPr>
          <a:xfrm flipH="1" flipV="1">
            <a:off x="7524328" y="3652090"/>
            <a:ext cx="714380" cy="1831205"/>
          </a:xfrm>
          <a:prstGeom prst="bentArrow">
            <a:avLst>
              <a:gd name="adj1" fmla="val 13522"/>
              <a:gd name="adj2" fmla="val 11748"/>
              <a:gd name="adj3" fmla="val 18997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3" name="Стрелка вниз 32"/>
          <p:cNvSpPr/>
          <p:nvPr/>
        </p:nvSpPr>
        <p:spPr>
          <a:xfrm flipV="1">
            <a:off x="5945710" y="3628478"/>
            <a:ext cx="304135" cy="514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2505" y="55843"/>
            <a:ext cx="2643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Mathematics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dx2_pict_cor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6016" y="2143116"/>
            <a:ext cx="3437884" cy="278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2" descr="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749" y="1998836"/>
            <a:ext cx="3105309" cy="300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927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30000"/>
          </a:blip>
          <a:srcRect/>
          <a:stretch>
            <a:fillRect/>
          </a:stretch>
        </p:blipFill>
        <p:spPr bwMode="auto">
          <a:xfrm>
            <a:off x="5996003" y="2157506"/>
            <a:ext cx="790575" cy="161925"/>
          </a:xfrm>
          <a:prstGeom prst="rect">
            <a:avLst/>
          </a:prstGeom>
          <a:noFill/>
        </p:spPr>
      </p:pic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927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215074" y="2319431"/>
            <a:ext cx="500066" cy="180875"/>
          </a:xfrm>
          <a:prstGeom prst="rect">
            <a:avLst/>
          </a:prstGeom>
          <a:noFill/>
        </p:spPr>
      </p:pic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86380" y="2857496"/>
            <a:ext cx="92869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92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9276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572132" y="2857496"/>
            <a:ext cx="1449393" cy="31432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643174" y="70221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spectral diffusion broadening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9180" y="1715296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experiment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29256" y="1621025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ultrametric model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 descr="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986" y="1991673"/>
            <a:ext cx="2928958" cy="250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31640" y="457200"/>
                <a:ext cx="7328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spectral diffusion aging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at wighting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𝒘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𝐦𝐢𝐧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)</a:t>
                </a:r>
                <a:endParaRPr lang="ru-RU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57200"/>
                <a:ext cx="7328689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247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492242" y="1601665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experiment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1578" y="1412776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ultrametric model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58016" y="1011983"/>
            <a:ext cx="57150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0290" name="Picture 2" descr="ageing_cor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0441" y="2205987"/>
            <a:ext cx="3148319" cy="246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7806" y="2832757"/>
            <a:ext cx="1356853" cy="30837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Прямоугольник 2"/>
          <p:cNvSpPr/>
          <p:nvPr/>
        </p:nvSpPr>
        <p:spPr>
          <a:xfrm>
            <a:off x="5786446" y="3647857"/>
            <a:ext cx="123382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19818" y="2205987"/>
                <a:ext cx="21383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1600" b="1" i="1" smtClean="0">
                            <a:latin typeface="Cambria Math"/>
                            <a:ea typeface="Cambria Math"/>
                          </a:rPr>
                          <m:t>𝜟</m:t>
                        </m:r>
                      </m:e>
                      <m:sub>
                        <m:r>
                          <a:rPr lang="en-US" sz="16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1600" b="1" i="1" smtClean="0">
                        <a:latin typeface="Cambria Math"/>
                      </a:rPr>
                      <m:t>=</m:t>
                    </m:r>
                    <m:r>
                      <a:rPr lang="en-US" sz="1600" b="1" i="1" smtClean="0">
                        <a:latin typeface="Cambria Math"/>
                      </a:rPr>
                      <m:t>𝟎</m:t>
                    </m:r>
                    <m:r>
                      <a:rPr lang="en-US" sz="1600" b="1" i="1" smtClean="0">
                        <a:latin typeface="Cambria Math"/>
                      </a:rPr>
                      <m:t>.</m:t>
                    </m:r>
                    <m:r>
                      <a:rPr lang="en-US" sz="1600" b="1" i="1" smtClean="0">
                        <a:latin typeface="Cambria Math"/>
                      </a:rPr>
                      <m:t>𝟑</m:t>
                    </m:r>
                    <m:r>
                      <a:rPr lang="en-US" sz="1600" b="1" i="1" smtClean="0">
                        <a:latin typeface="Cambria Math"/>
                      </a:rPr>
                      <m:t> </m:t>
                    </m:r>
                    <m:r>
                      <a:rPr lang="en-US" sz="1600" b="1" i="0" smtClean="0">
                        <a:latin typeface="Cambria Math"/>
                        <a:ea typeface="Cambria Math" pitchFamily="18" charset="0"/>
                      </a:rPr>
                      <m:t>𝐆𝐇𝐳</m:t>
                    </m:r>
                  </m:oMath>
                </a14:m>
                <a:r>
                  <a:rPr lang="en-US" sz="1600" b="1" dirty="0" smtClean="0">
                    <a:ea typeface="Cambria Math" pitchFamily="18" charset="0"/>
                  </a:rPr>
                  <a:t> </a:t>
                </a:r>
                <a:r>
                  <a:rPr lang="en-US" sz="1600" b="1" dirty="0" smtClean="0"/>
                  <a:t>, </a:t>
                </a:r>
                <a:r>
                  <a:rPr lang="en-US" sz="1600" b="1" dirty="0" smtClean="0">
                    <a:latin typeface="Cambria Math" pitchFamily="18" charset="0"/>
                    <a:ea typeface="Cambria Math" pitchFamily="18" charset="0"/>
                    <a:sym typeface="Symbol"/>
                  </a:rPr>
                  <a:t>=2.2</a:t>
                </a:r>
                <a:endParaRPr lang="ru-RU" sz="16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818" y="2205987"/>
                <a:ext cx="2138342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7273" r="-1425" b="-2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6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1371251" y="1484784"/>
            <a:ext cx="67687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Characteristic exponents of </a:t>
            </a:r>
            <a:r>
              <a:rPr lang="en-US" sz="2000" b="1" dirty="0"/>
              <a:t>the spectral diffusion broadening and aging are determined by </a:t>
            </a:r>
            <a:r>
              <a:rPr lang="en-US" sz="2000" b="1" dirty="0" smtClean="0">
                <a:solidFill>
                  <a:srgbClr val="C00000"/>
                </a:solidFill>
              </a:rPr>
              <a:t>the first </a:t>
            </a:r>
            <a:r>
              <a:rPr lang="en-US" sz="2000" b="1" dirty="0">
                <a:solidFill>
                  <a:srgbClr val="C00000"/>
                </a:solidFill>
              </a:rPr>
              <a:t>passage </a:t>
            </a:r>
            <a:r>
              <a:rPr lang="en-US" sz="2000" b="1" dirty="0" smtClean="0">
                <a:solidFill>
                  <a:srgbClr val="C00000"/>
                </a:solidFill>
              </a:rPr>
              <a:t>time distribution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/>
              <a:t>for </a:t>
            </a:r>
            <a:r>
              <a:rPr lang="en-US" sz="2000" b="1" dirty="0" err="1"/>
              <a:t>ultrametric</a:t>
            </a:r>
            <a:r>
              <a:rPr lang="en-US" sz="2000" b="1" dirty="0"/>
              <a:t> </a:t>
            </a:r>
            <a:r>
              <a:rPr lang="en-US" sz="2000" b="1" dirty="0" smtClean="0"/>
              <a:t>random walk</a:t>
            </a:r>
            <a:endParaRPr lang="ru-RU" sz="2000" b="1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777272" y="2708920"/>
            <a:ext cx="5851172" cy="1101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19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194462"/>
              </p:ext>
            </p:extLst>
          </p:nvPr>
        </p:nvGraphicFramePr>
        <p:xfrm>
          <a:off x="1979712" y="1451552"/>
          <a:ext cx="449897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4" name="Формула" r:id="rId3" imgW="2463480" imgH="545760" progId="Equation.3">
                  <p:embed/>
                </p:oleObj>
              </mc:Choice>
              <mc:Fallback>
                <p:oleObj name="Формула" r:id="rId3" imgW="24634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451552"/>
                        <a:ext cx="4498975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59632" y="620688"/>
            <a:ext cx="6520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Thus, the features of spectral </a:t>
            </a:r>
            <a:r>
              <a:rPr lang="en-US" b="1" dirty="0">
                <a:solidFill>
                  <a:prstClr val="black"/>
                </a:solidFill>
              </a:rPr>
              <a:t>diffusion </a:t>
            </a:r>
            <a:r>
              <a:rPr lang="en-US" b="1" dirty="0" smtClean="0">
                <a:solidFill>
                  <a:prstClr val="black"/>
                </a:solidFill>
              </a:rPr>
              <a:t>in frozen proteins suggest the protein </a:t>
            </a:r>
            <a:r>
              <a:rPr lang="en-US" b="1" dirty="0" err="1" smtClean="0">
                <a:solidFill>
                  <a:prstClr val="black"/>
                </a:solidFill>
              </a:rPr>
              <a:t>ultrametricity</a:t>
            </a:r>
            <a:r>
              <a:rPr lang="en-US" b="1" dirty="0" smtClean="0">
                <a:solidFill>
                  <a:prstClr val="black"/>
                </a:solidFill>
              </a:rPr>
              <a:t>:</a:t>
            </a:r>
            <a:endParaRPr lang="ru-RU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42910" y="2492896"/>
                <a:ext cx="8177562" cy="3033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dirty="0" smtClean="0">
                    <a:solidFill>
                      <a:prstClr val="black"/>
                    </a:solidFill>
                  </a:rPr>
                  <a:t>Note, that the  dependence of transition rates on </a:t>
                </a:r>
                <a:r>
                  <a:rPr lang="en-US" b="1" dirty="0" err="1" smtClean="0">
                    <a:solidFill>
                      <a:prstClr val="black"/>
                    </a:solidFill>
                  </a:rPr>
                  <a:t>ultrametric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distances,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|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𝑦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−(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𝛼</m:t>
                        </m:r>
                        <m:r>
                          <a:rPr lang="en-US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+1)</m:t>
                        </m:r>
                      </m:sup>
                    </m:sSubSup>
                  </m:oMath>
                </a14:m>
                <a:r>
                  <a:rPr lang="en-US" dirty="0" smtClean="0">
                    <a:ea typeface="Calibri"/>
                    <a:cs typeface="Times New Roman"/>
                  </a:rPr>
                  <a:t>,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relates to the energy landscape with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self-similar hierarchical “skeleton”</a:t>
                </a:r>
                <a:r>
                  <a:rPr lang="en-US" b="1" dirty="0"/>
                  <a:t> </a:t>
                </a:r>
                <a:r>
                  <a:rPr lang="en-US" b="1" dirty="0" smtClean="0"/>
                  <a:t>given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by </a:t>
                </a:r>
                <a:r>
                  <a:rPr lang="en-US" b="1" dirty="0" smtClean="0"/>
                  <a:t>a regularly branching </a:t>
                </a:r>
                <a:r>
                  <a:rPr lang="en-US" b="1" dirty="0" err="1" smtClean="0"/>
                  <a:t>Cayley</a:t>
                </a:r>
                <a:r>
                  <a:rPr lang="en-US" b="1" dirty="0" smtClean="0"/>
                  <a:t> tree.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 smtClean="0">
                    <a:solidFill>
                      <a:srgbClr val="C00000"/>
                    </a:solidFill>
                  </a:rPr>
                  <a:t>Protein is not disordered as a glass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even at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very low temperature. It is highly ordered hierarchical system! </a:t>
                </a:r>
              </a:p>
              <a:p>
                <a:endParaRPr lang="en-US" sz="2400" b="1" dirty="0" smtClean="0">
                  <a:solidFill>
                    <a:srgbClr val="C00000"/>
                  </a:solidFill>
                </a:endParaRPr>
              </a:p>
              <a:p>
                <a:r>
                  <a:rPr lang="en-US" sz="3200" b="1" dirty="0" smtClean="0"/>
                  <a:t>Very important result</a:t>
                </a:r>
                <a:r>
                  <a:rPr lang="ru-RU" sz="3200" b="1" dirty="0" smtClean="0"/>
                  <a:t>! </a:t>
                </a:r>
                <a:endParaRPr lang="ru-RU" sz="3200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10" y="2492896"/>
                <a:ext cx="8177562" cy="3033844"/>
              </a:xfrm>
              <a:prstGeom prst="rect">
                <a:avLst/>
              </a:prstGeom>
              <a:blipFill rotWithShape="1">
                <a:blip r:embed="rId5"/>
                <a:stretch>
                  <a:fillRect l="-1863" t="-201" b="-5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0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492896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CO rebinding kinetics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837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609600" y="5635625"/>
            <a:ext cx="914400" cy="914400"/>
            <a:chOff x="336" y="3216"/>
            <a:chExt cx="576" cy="768"/>
          </a:xfrm>
        </p:grpSpPr>
        <p:graphicFrame>
          <p:nvGraphicFramePr>
            <p:cNvPr id="4114" name="Object 18"/>
            <p:cNvGraphicFramePr>
              <a:graphicFrameLocks noChangeAspect="1"/>
            </p:cNvGraphicFramePr>
            <p:nvPr/>
          </p:nvGraphicFramePr>
          <p:xfrm>
            <a:off x="720" y="3216"/>
            <a:ext cx="192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08" name="CorelDRAW" r:id="rId3" imgW="328320" imgH="3470400" progId="">
                    <p:embed/>
                  </p:oleObj>
                </mc:Choice>
                <mc:Fallback>
                  <p:oleObj name="CorelDRAW" r:id="rId3" imgW="328320" imgH="34704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216"/>
                          <a:ext cx="192" cy="7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2" name="Text Box 46"/>
            <p:cNvSpPr txBox="1">
              <a:spLocks noChangeArrowheads="1"/>
            </p:cNvSpPr>
            <p:nvPr/>
          </p:nvSpPr>
          <p:spPr bwMode="auto">
            <a:xfrm>
              <a:off x="336" y="3408"/>
              <a:ext cx="490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 i="1">
                  <a:solidFill>
                    <a:srgbClr val="FF0000"/>
                  </a:solidFill>
                </a:rPr>
                <a:t>h</a:t>
              </a:r>
              <a:r>
                <a:rPr lang="en-US" sz="3600" b="1" i="1">
                  <a:solidFill>
                    <a:srgbClr val="FF0000"/>
                  </a:solidFill>
                  <a:sym typeface="Symbol" pitchFamily="18" charset="2"/>
                </a:rPr>
                <a:t></a:t>
              </a:r>
              <a:endParaRPr lang="ru-RU" sz="3600" b="1" i="1">
                <a:solidFill>
                  <a:srgbClr val="FF0000"/>
                </a:solidFill>
              </a:endParaRPr>
            </a:p>
          </p:txBody>
        </p:sp>
      </p:grp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755650" y="260350"/>
            <a:ext cx="43924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</a:rPr>
              <a:t>Recall the experiment</a:t>
            </a:r>
            <a:endParaRPr lang="ru-RU" sz="14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5800" y="5081588"/>
            <a:ext cx="1350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66"/>
                </a:solidFill>
                <a:latin typeface="Arial" charset="0"/>
              </a:rPr>
              <a:t>Mb-CO</a:t>
            </a:r>
            <a:endParaRPr lang="ru-RU" sz="28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4800600" y="1250950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u="sng" dirty="0" err="1">
                <a:solidFill>
                  <a:srgbClr val="C0504D"/>
                </a:solidFill>
                <a:latin typeface="Arial" charset="0"/>
              </a:rPr>
              <a:t>measurand</a:t>
            </a:r>
            <a:r>
              <a:rPr lang="en-US" sz="1400" b="1" u="sng" dirty="0">
                <a:solidFill>
                  <a:srgbClr val="C0504D"/>
                </a:solidFill>
                <a:latin typeface="Arial" charset="0"/>
              </a:rPr>
              <a:t> </a:t>
            </a:r>
            <a:r>
              <a:rPr lang="en-US" sz="1400" b="1" dirty="0">
                <a:solidFill>
                  <a:srgbClr val="C0504D"/>
                </a:solidFill>
                <a:latin typeface="Arial" charset="0"/>
              </a:rPr>
              <a:t>:</a:t>
            </a:r>
            <a:r>
              <a:rPr lang="en-US" sz="1200" b="1" dirty="0">
                <a:solidFill>
                  <a:prstClr val="black"/>
                </a:solidFill>
                <a:latin typeface="Arial" charset="0"/>
              </a:rPr>
              <a:t>.</a:t>
            </a:r>
            <a:endParaRPr lang="en-US" sz="1400" b="1" u="sng" dirty="0">
              <a:solidFill>
                <a:prstClr val="black"/>
              </a:solidFill>
              <a:latin typeface="Arial" charset="0"/>
            </a:endParaRPr>
          </a:p>
          <a:p>
            <a:r>
              <a:rPr lang="en-US" sz="1200" b="1" dirty="0">
                <a:solidFill>
                  <a:prstClr val="black"/>
                </a:solidFill>
                <a:latin typeface="Arial" charset="0"/>
              </a:rPr>
              <a:t>concentration of free (unbounded) Mb.</a:t>
            </a:r>
            <a:r>
              <a:rPr lang="en-US" sz="1400" b="1" u="sng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 charset="0"/>
              </a:rPr>
              <a:t> </a:t>
            </a:r>
            <a:endParaRPr lang="ru-RU" sz="1400" b="1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4953000" y="3333750"/>
            <a:ext cx="4191000" cy="2309813"/>
            <a:chOff x="3120" y="2100"/>
            <a:chExt cx="2640" cy="1455"/>
          </a:xfrm>
        </p:grpSpPr>
        <p:sp>
          <p:nvSpPr>
            <p:cNvPr id="4140" name="Freeform 44"/>
            <p:cNvSpPr>
              <a:spLocks/>
            </p:cNvSpPr>
            <p:nvPr/>
          </p:nvSpPr>
          <p:spPr bwMode="auto">
            <a:xfrm flipH="1">
              <a:off x="3120" y="2100"/>
              <a:ext cx="1584" cy="768"/>
            </a:xfrm>
            <a:custGeom>
              <a:avLst/>
              <a:gdLst/>
              <a:ahLst/>
              <a:cxnLst>
                <a:cxn ang="0">
                  <a:pos x="0" y="1008"/>
                </a:cxn>
                <a:cxn ang="0">
                  <a:pos x="387" y="432"/>
                </a:cxn>
                <a:cxn ang="0">
                  <a:pos x="988" y="76"/>
                </a:cxn>
                <a:cxn ang="0">
                  <a:pos x="1728" y="0"/>
                </a:cxn>
              </a:cxnLst>
              <a:rect l="0" t="0" r="r" b="b"/>
              <a:pathLst>
                <a:path w="1728" h="1008">
                  <a:moveTo>
                    <a:pt x="0" y="1008"/>
                  </a:moveTo>
                  <a:cubicBezTo>
                    <a:pt x="64" y="912"/>
                    <a:pt x="222" y="587"/>
                    <a:pt x="387" y="432"/>
                  </a:cubicBezTo>
                  <a:cubicBezTo>
                    <a:pt x="552" y="277"/>
                    <a:pt x="765" y="148"/>
                    <a:pt x="988" y="76"/>
                  </a:cubicBezTo>
                  <a:cubicBezTo>
                    <a:pt x="1211" y="4"/>
                    <a:pt x="1574" y="16"/>
                    <a:pt x="1728" y="0"/>
                  </a:cubicBezTo>
                </a:path>
              </a:pathLst>
            </a:custGeom>
            <a:noFill/>
            <a:ln w="50800" cap="flat">
              <a:solidFill>
                <a:srgbClr val="000066"/>
              </a:solidFill>
              <a:prstDash val="dash"/>
              <a:round/>
              <a:headEnd type="stealth" w="lg" len="lg"/>
              <a:tailEnd type="none" w="lg" len="lg"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5" name="Group 87"/>
            <p:cNvGrpSpPr>
              <a:grpSpLocks/>
            </p:cNvGrpSpPr>
            <p:nvPr/>
          </p:nvGrpSpPr>
          <p:grpSpPr bwMode="auto">
            <a:xfrm>
              <a:off x="4333" y="2110"/>
              <a:ext cx="1427" cy="1445"/>
              <a:chOff x="4333" y="1906"/>
              <a:chExt cx="1427" cy="1445"/>
            </a:xfrm>
          </p:grpSpPr>
          <p:sp>
            <p:nvSpPr>
              <p:cNvPr id="4143" name="Text Box 47"/>
              <p:cNvSpPr txBox="1">
                <a:spLocks noChangeArrowheads="1"/>
              </p:cNvSpPr>
              <p:nvPr/>
            </p:nvSpPr>
            <p:spPr bwMode="auto">
              <a:xfrm>
                <a:off x="4333" y="3024"/>
                <a:ext cx="85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000066"/>
                    </a:solidFill>
                    <a:latin typeface="Arial" charset="0"/>
                  </a:rPr>
                  <a:t>Mb-CO</a:t>
                </a:r>
                <a:endParaRPr lang="ru-RU" sz="2800" b="1">
                  <a:solidFill>
                    <a:srgbClr val="000066"/>
                  </a:solidFill>
                  <a:latin typeface="Arial" charset="0"/>
                </a:endParaRPr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/>
            </p:nvSpPr>
            <p:spPr bwMode="auto">
              <a:xfrm>
                <a:off x="4752" y="1906"/>
                <a:ext cx="0" cy="1056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175" name="Text Box 79"/>
              <p:cNvSpPr txBox="1">
                <a:spLocks noChangeArrowheads="1"/>
              </p:cNvSpPr>
              <p:nvPr/>
            </p:nvSpPr>
            <p:spPr bwMode="auto">
              <a:xfrm>
                <a:off x="4848" y="2458"/>
                <a:ext cx="91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0066"/>
                    </a:solidFill>
                    <a:latin typeface="Arial" charset="0"/>
                  </a:rPr>
                  <a:t>rebinding CO to Mb</a:t>
                </a:r>
                <a:endParaRPr lang="ru-RU" sz="1400" b="1">
                  <a:solidFill>
                    <a:srgbClr val="000066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6" name="Group 88"/>
          <p:cNvGrpSpPr>
            <a:grpSpLocks/>
          </p:cNvGrpSpPr>
          <p:nvPr/>
        </p:nvGrpSpPr>
        <p:grpSpPr bwMode="auto">
          <a:xfrm>
            <a:off x="142875" y="1466850"/>
            <a:ext cx="4746625" cy="3482975"/>
            <a:chOff x="90" y="924"/>
            <a:chExt cx="2990" cy="2194"/>
          </a:xfrm>
        </p:grpSpPr>
        <p:sp>
          <p:nvSpPr>
            <p:cNvPr id="4130" name="Text Box 34"/>
            <p:cNvSpPr txBox="1">
              <a:spLocks noChangeArrowheads="1"/>
            </p:cNvSpPr>
            <p:nvPr/>
          </p:nvSpPr>
          <p:spPr bwMode="auto">
            <a:xfrm>
              <a:off x="2628" y="1950"/>
              <a:ext cx="4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66"/>
                  </a:solidFill>
                  <a:latin typeface="Arial" charset="0"/>
                </a:rPr>
                <a:t>CO</a:t>
              </a:r>
              <a:endParaRPr lang="ru-RU" sz="28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1008" y="2124"/>
              <a:ext cx="1536" cy="720"/>
            </a:xfrm>
            <a:custGeom>
              <a:avLst/>
              <a:gdLst/>
              <a:ahLst/>
              <a:cxnLst>
                <a:cxn ang="0">
                  <a:pos x="0" y="1008"/>
                </a:cxn>
                <a:cxn ang="0">
                  <a:pos x="387" y="432"/>
                </a:cxn>
                <a:cxn ang="0">
                  <a:pos x="988" y="76"/>
                </a:cxn>
                <a:cxn ang="0">
                  <a:pos x="1728" y="0"/>
                </a:cxn>
              </a:cxnLst>
              <a:rect l="0" t="0" r="r" b="b"/>
              <a:pathLst>
                <a:path w="1728" h="1008">
                  <a:moveTo>
                    <a:pt x="0" y="1008"/>
                  </a:moveTo>
                  <a:cubicBezTo>
                    <a:pt x="64" y="912"/>
                    <a:pt x="222" y="587"/>
                    <a:pt x="387" y="432"/>
                  </a:cubicBezTo>
                  <a:cubicBezTo>
                    <a:pt x="552" y="277"/>
                    <a:pt x="765" y="148"/>
                    <a:pt x="988" y="76"/>
                  </a:cubicBezTo>
                  <a:cubicBezTo>
                    <a:pt x="1211" y="4"/>
                    <a:pt x="1574" y="16"/>
                    <a:pt x="1728" y="0"/>
                  </a:cubicBezTo>
                </a:path>
              </a:pathLst>
            </a:custGeom>
            <a:noFill/>
            <a:ln w="50800" cap="flat">
              <a:solidFill>
                <a:srgbClr val="000066"/>
              </a:solidFill>
              <a:prstDash val="dash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7" name="Group 82"/>
            <p:cNvGrpSpPr>
              <a:grpSpLocks/>
            </p:cNvGrpSpPr>
            <p:nvPr/>
          </p:nvGrpSpPr>
          <p:grpSpPr bwMode="auto">
            <a:xfrm>
              <a:off x="192" y="1390"/>
              <a:ext cx="672" cy="1728"/>
              <a:chOff x="96" y="1186"/>
              <a:chExt cx="672" cy="1728"/>
            </a:xfrm>
          </p:grpSpPr>
          <p:sp>
            <p:nvSpPr>
              <p:cNvPr id="4147" name="Line 51"/>
              <p:cNvSpPr>
                <a:spLocks noChangeShapeType="1"/>
              </p:cNvSpPr>
              <p:nvPr/>
            </p:nvSpPr>
            <p:spPr bwMode="auto">
              <a:xfrm>
                <a:off x="768" y="1186"/>
                <a:ext cx="0" cy="1728"/>
              </a:xfrm>
              <a:prstGeom prst="line">
                <a:avLst/>
              </a:prstGeom>
              <a:noFill/>
              <a:ln w="50800">
                <a:solidFill>
                  <a:srgbClr val="FF0066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174" name="Text Box 78"/>
              <p:cNvSpPr txBox="1">
                <a:spLocks noChangeArrowheads="1"/>
              </p:cNvSpPr>
              <p:nvPr/>
            </p:nvSpPr>
            <p:spPr bwMode="auto">
              <a:xfrm>
                <a:off x="96" y="2112"/>
                <a:ext cx="624" cy="6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CC3300"/>
                    </a:solidFill>
                    <a:latin typeface="Arial" charset="0"/>
                  </a:rPr>
                  <a:t>breaking of chemical bound</a:t>
                </a:r>
              </a:p>
              <a:p>
                <a:pPr algn="ctr"/>
                <a:r>
                  <a:rPr lang="en-US" sz="1200" b="1">
                    <a:solidFill>
                      <a:srgbClr val="CC3300"/>
                    </a:solidFill>
                    <a:latin typeface="Arial" charset="0"/>
                  </a:rPr>
                  <a:t> Mb-CO</a:t>
                </a:r>
                <a:endParaRPr lang="ru-RU" sz="1200" b="1">
                  <a:solidFill>
                    <a:srgbClr val="CC3300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81"/>
            <p:cNvGrpSpPr>
              <a:grpSpLocks/>
            </p:cNvGrpSpPr>
            <p:nvPr/>
          </p:nvGrpSpPr>
          <p:grpSpPr bwMode="auto">
            <a:xfrm>
              <a:off x="90" y="924"/>
              <a:ext cx="1062" cy="480"/>
              <a:chOff x="-6" y="720"/>
              <a:chExt cx="1062" cy="480"/>
            </a:xfrm>
          </p:grpSpPr>
          <p:sp>
            <p:nvSpPr>
              <p:cNvPr id="4122" name="Text Box 26"/>
              <p:cNvSpPr txBox="1">
                <a:spLocks noChangeArrowheads="1"/>
              </p:cNvSpPr>
              <p:nvPr/>
            </p:nvSpPr>
            <p:spPr bwMode="auto">
              <a:xfrm>
                <a:off x="528" y="873"/>
                <a:ext cx="5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Arial" charset="0"/>
                  </a:rPr>
                  <a:t>Mb</a:t>
                </a:r>
                <a:r>
                  <a:rPr lang="en-US" sz="2800" b="1" baseline="30000">
                    <a:solidFill>
                      <a:srgbClr val="FF0000"/>
                    </a:solidFill>
                    <a:latin typeface="Arial" charset="0"/>
                  </a:rPr>
                  <a:t>*</a:t>
                </a:r>
                <a:endParaRPr lang="ru-RU" sz="28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4176" name="Text Box 80"/>
              <p:cNvSpPr txBox="1">
                <a:spLocks noChangeArrowheads="1"/>
              </p:cNvSpPr>
              <p:nvPr/>
            </p:nvSpPr>
            <p:spPr bwMode="auto">
              <a:xfrm>
                <a:off x="-6" y="720"/>
                <a:ext cx="58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FF3300"/>
                    </a:solidFill>
                    <a:latin typeface="Arial" charset="0"/>
                  </a:rPr>
                  <a:t>stressed (inactive) </a:t>
                </a:r>
                <a:r>
                  <a:rPr lang="ru-RU" sz="1200" b="1" dirty="0" err="1">
                    <a:solidFill>
                      <a:srgbClr val="FF3300"/>
                    </a:solidFill>
                    <a:latin typeface="Arial" charset="0"/>
                  </a:rPr>
                  <a:t>state</a:t>
                </a:r>
                <a:endParaRPr lang="ru-RU" sz="1200" b="1" dirty="0">
                  <a:solidFill>
                    <a:srgbClr val="FF33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1676400" y="2008187"/>
            <a:ext cx="7315200" cy="1323974"/>
            <a:chOff x="1056" y="1265"/>
            <a:chExt cx="4608" cy="834"/>
          </a:xfrm>
        </p:grpSpPr>
        <p:grpSp>
          <p:nvGrpSpPr>
            <p:cNvPr id="10" name="Group 84"/>
            <p:cNvGrpSpPr>
              <a:grpSpLocks/>
            </p:cNvGrpSpPr>
            <p:nvPr/>
          </p:nvGrpSpPr>
          <p:grpSpPr bwMode="auto">
            <a:xfrm>
              <a:off x="1056" y="1265"/>
              <a:ext cx="3408" cy="395"/>
              <a:chOff x="960" y="1061"/>
              <a:chExt cx="3408" cy="395"/>
            </a:xfrm>
          </p:grpSpPr>
          <p:sp>
            <p:nvSpPr>
              <p:cNvPr id="4172" name="AutoShape 76"/>
              <p:cNvSpPr>
                <a:spLocks noChangeArrowheads="1"/>
              </p:cNvSpPr>
              <p:nvPr/>
            </p:nvSpPr>
            <p:spPr bwMode="auto">
              <a:xfrm rot="645160">
                <a:off x="960" y="1312"/>
                <a:ext cx="3408" cy="144"/>
              </a:xfrm>
              <a:prstGeom prst="rightArrow">
                <a:avLst>
                  <a:gd name="adj1" fmla="val 50000"/>
                  <a:gd name="adj2" fmla="val 591667"/>
                </a:avLst>
              </a:prstGeom>
              <a:gradFill rotWithShape="0">
                <a:gsLst>
                  <a:gs pos="0">
                    <a:srgbClr val="FF8200"/>
                  </a:gs>
                  <a:gs pos="10001">
                    <a:srgbClr val="FF0000"/>
                  </a:gs>
                  <a:gs pos="35001">
                    <a:srgbClr val="BA0066"/>
                  </a:gs>
                  <a:gs pos="70000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173" name="Text Box 77"/>
              <p:cNvSpPr txBox="1">
                <a:spLocks noChangeArrowheads="1"/>
              </p:cNvSpPr>
              <p:nvPr/>
            </p:nvSpPr>
            <p:spPr bwMode="auto">
              <a:xfrm rot="631946">
                <a:off x="1071" y="1061"/>
                <a:ext cx="307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>
                    <a:solidFill>
                      <a:srgbClr val="FF0066"/>
                    </a:solidFill>
                    <a:latin typeface="Arial" charset="0"/>
                  </a:rPr>
                  <a:t>conformational rearrangements of the Mb</a:t>
                </a:r>
                <a:endParaRPr lang="ru-RU" b="1" dirty="0">
                  <a:solidFill>
                    <a:srgbClr val="FF0066"/>
                  </a:solidFill>
                  <a:latin typeface="Arial" charset="0"/>
                </a:endParaRPr>
              </a:p>
            </p:txBody>
          </p:sp>
        </p:grpSp>
        <p:grpSp>
          <p:nvGrpSpPr>
            <p:cNvPr id="11" name="Group 86"/>
            <p:cNvGrpSpPr>
              <a:grpSpLocks/>
            </p:cNvGrpSpPr>
            <p:nvPr/>
          </p:nvGrpSpPr>
          <p:grpSpPr bwMode="auto">
            <a:xfrm>
              <a:off x="4512" y="1692"/>
              <a:ext cx="1152" cy="407"/>
              <a:chOff x="4416" y="1488"/>
              <a:chExt cx="1152" cy="407"/>
            </a:xfrm>
          </p:grpSpPr>
          <p:sp>
            <p:nvSpPr>
              <p:cNvPr id="4125" name="Text Box 29"/>
              <p:cNvSpPr txBox="1">
                <a:spLocks noChangeArrowheads="1"/>
              </p:cNvSpPr>
              <p:nvPr/>
            </p:nvSpPr>
            <p:spPr bwMode="auto">
              <a:xfrm>
                <a:off x="4416" y="1567"/>
                <a:ext cx="52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C0504D"/>
                    </a:solidFill>
                    <a:latin typeface="Arial" charset="0"/>
                  </a:rPr>
                  <a:t>Mb</a:t>
                </a:r>
                <a:r>
                  <a:rPr lang="en-US" sz="2800" b="1" baseline="-25000">
                    <a:solidFill>
                      <a:srgbClr val="C0504D"/>
                    </a:solidFill>
                    <a:latin typeface="Arial" charset="0"/>
                  </a:rPr>
                  <a:t>1</a:t>
                </a:r>
                <a:endParaRPr lang="ru-RU" sz="2800" b="1">
                  <a:solidFill>
                    <a:srgbClr val="C0504D"/>
                  </a:solidFill>
                  <a:latin typeface="Arial" charset="0"/>
                </a:endParaRPr>
              </a:p>
            </p:txBody>
          </p:sp>
          <p:sp>
            <p:nvSpPr>
              <p:cNvPr id="4181" name="Text Box 85"/>
              <p:cNvSpPr txBox="1">
                <a:spLocks noChangeArrowheads="1"/>
              </p:cNvSpPr>
              <p:nvPr/>
            </p:nvSpPr>
            <p:spPr bwMode="auto">
              <a:xfrm>
                <a:off x="4896" y="1488"/>
                <a:ext cx="67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 dirty="0">
                    <a:solidFill>
                      <a:srgbClr val="C0504D"/>
                    </a:solidFill>
                    <a:latin typeface="Arial" charset="0"/>
                  </a:rPr>
                  <a:t>equilibrated (active) state</a:t>
                </a:r>
                <a:r>
                  <a:rPr lang="en-US" sz="1200" b="1" dirty="0">
                    <a:solidFill>
                      <a:prstClr val="black"/>
                    </a:solidFill>
                    <a:latin typeface="Arial" charset="0"/>
                  </a:rPr>
                  <a:t> </a:t>
                </a:r>
                <a:endParaRPr lang="ru-RU" sz="1200" b="1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90112" name="Text Box 0"/>
          <p:cNvSpPr txBox="1">
            <a:spLocks noChangeArrowheads="1"/>
          </p:cNvSpPr>
          <p:nvPr/>
        </p:nvSpPr>
        <p:spPr bwMode="auto">
          <a:xfrm>
            <a:off x="1692275" y="5876925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prstClr val="black"/>
                </a:solidFill>
              </a:rPr>
              <a:t>laser pulse</a:t>
            </a:r>
            <a:endParaRPr lang="ru-RU" sz="1200" b="1">
              <a:solidFill>
                <a:prstClr val="black"/>
              </a:solidFill>
            </a:endParaRPr>
          </a:p>
        </p:txBody>
      </p:sp>
      <p:pic>
        <p:nvPicPr>
          <p:cNvPr id="36" name="Объект 1"/>
          <p:cNvPicPr>
            <a:picLocks noChangeArrowheads="1"/>
          </p:cNvPicPr>
          <p:nvPr/>
        </p:nvPicPr>
        <p:blipFill>
          <a:blip r:embed="rId5"/>
          <a:srcRect t="-287" b="-574"/>
          <a:stretch>
            <a:fillRect/>
          </a:stretch>
        </p:blipFill>
        <p:spPr bwMode="auto">
          <a:xfrm>
            <a:off x="2750330" y="4000504"/>
            <a:ext cx="375049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9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5286380" y="3929066"/>
          <a:ext cx="3000396" cy="749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0" name="Equation" r:id="rId3" imgW="2286000" imgH="571320" progId="Equation.DSMT4">
                  <p:embed/>
                </p:oleObj>
              </mc:Choice>
              <mc:Fallback>
                <p:oleObj name="Equation" r:id="rId3" imgW="22860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3929066"/>
                        <a:ext cx="3000396" cy="749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786182" y="2071678"/>
          <a:ext cx="3143272" cy="678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1" name="Equation" r:id="rId5" imgW="2527200" imgH="545760" progId="Equation.DSMT4">
                  <p:embed/>
                </p:oleObj>
              </mc:Choice>
              <mc:Fallback>
                <p:oleObj name="Equation" r:id="rId5" imgW="252720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2071678"/>
                        <a:ext cx="3143272" cy="6787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679025" y="5214950"/>
          <a:ext cx="1785950" cy="73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2" name="Equation" r:id="rId7" imgW="1168200" imgH="482400" progId="Equation.DSMT4">
                  <p:embed/>
                </p:oleObj>
              </mc:Choice>
              <mc:Fallback>
                <p:oleObj name="Equation" r:id="rId7" imgW="1168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9025" y="5214950"/>
                        <a:ext cx="1785950" cy="7381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0034" y="560874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Exponents of power-law approximations for rebinding at low and high temperatures are dramatically different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Picture 5" descr="experime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4414" y="1796389"/>
            <a:ext cx="2286016" cy="1632611"/>
          </a:xfrm>
          <a:prstGeom prst="rect">
            <a:avLst/>
          </a:prstGeom>
          <a:noFill/>
        </p:spPr>
      </p:pic>
      <p:pic>
        <p:nvPicPr>
          <p:cNvPr id="10" name="Рисунок 9" descr="fig1b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538" y="3429000"/>
            <a:ext cx="2643206" cy="1719158"/>
          </a:xfrm>
          <a:prstGeom prst="rect">
            <a:avLst/>
          </a:prstGeom>
        </p:spPr>
      </p:pic>
      <p:pic>
        <p:nvPicPr>
          <p:cNvPr id="11" name="Рисунок 10" descr="fig2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1868" y="3892160"/>
            <a:ext cx="1571636" cy="10370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1960" y="1627112"/>
            <a:ext cx="3454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</a:t>
            </a:r>
            <a:r>
              <a:rPr lang="en-US" sz="1600" b="1" dirty="0" smtClean="0"/>
              <a:t>nomalous temperature behavior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14876" y="3429000"/>
            <a:ext cx="3454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normal  temperature behavior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1687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379937" y="1575048"/>
            <a:ext cx="3000375" cy="2286000"/>
            <a:chOff x="3722469" y="1052736"/>
            <a:chExt cx="3000375" cy="2286000"/>
          </a:xfrm>
        </p:grpSpPr>
        <p:grpSp>
          <p:nvGrpSpPr>
            <p:cNvPr id="24588" name="Группа 124"/>
            <p:cNvGrpSpPr>
              <a:grpSpLocks/>
            </p:cNvGrpSpPr>
            <p:nvPr/>
          </p:nvGrpSpPr>
          <p:grpSpPr bwMode="auto">
            <a:xfrm>
              <a:off x="4365406" y="1052736"/>
              <a:ext cx="2357438" cy="1857375"/>
              <a:chOff x="775970" y="3475061"/>
              <a:chExt cx="3081650" cy="2854324"/>
            </a:xfrm>
          </p:grpSpPr>
          <p:grpSp>
            <p:nvGrpSpPr>
              <p:cNvPr id="24617" name="Group 5"/>
              <p:cNvGrpSpPr>
                <a:grpSpLocks/>
              </p:cNvGrpSpPr>
              <p:nvPr/>
            </p:nvGrpSpPr>
            <p:grpSpPr bwMode="auto">
              <a:xfrm>
                <a:off x="775970" y="3475061"/>
                <a:ext cx="3081650" cy="2854324"/>
                <a:chOff x="2872" y="1161"/>
                <a:chExt cx="2688" cy="1798"/>
              </a:xfrm>
            </p:grpSpPr>
            <p:grpSp>
              <p:nvGrpSpPr>
                <p:cNvPr id="24621" name="Group 6"/>
                <p:cNvGrpSpPr>
                  <a:grpSpLocks/>
                </p:cNvGrpSpPr>
                <p:nvPr/>
              </p:nvGrpSpPr>
              <p:grpSpPr bwMode="auto">
                <a:xfrm>
                  <a:off x="2872" y="1161"/>
                  <a:ext cx="2688" cy="1798"/>
                  <a:chOff x="2872" y="1161"/>
                  <a:chExt cx="2688" cy="1798"/>
                </a:xfrm>
              </p:grpSpPr>
              <p:sp>
                <p:nvSpPr>
                  <p:cNvPr id="24653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72" y="1161"/>
                    <a:ext cx="1" cy="1798"/>
                  </a:xfrm>
                  <a:prstGeom prst="line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65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872" y="2942"/>
                    <a:ext cx="2688" cy="1"/>
                  </a:xfrm>
                  <a:prstGeom prst="line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24622" name="Group 11"/>
                <p:cNvGrpSpPr>
                  <a:grpSpLocks/>
                </p:cNvGrpSpPr>
                <p:nvPr/>
              </p:nvGrpSpPr>
              <p:grpSpPr bwMode="auto">
                <a:xfrm>
                  <a:off x="3112" y="1530"/>
                  <a:ext cx="2056" cy="1297"/>
                  <a:chOff x="3112" y="1530"/>
                  <a:chExt cx="2056" cy="1297"/>
                </a:xfrm>
              </p:grpSpPr>
              <p:cxnSp>
                <p:nvCxnSpPr>
                  <p:cNvPr id="24623" name="AutoShape 12"/>
                  <p:cNvCxnSpPr>
                    <a:cxnSpLocks noChangeShapeType="1"/>
                    <a:stCxn id="24647" idx="0"/>
                    <a:endCxn id="24640" idx="1"/>
                  </p:cNvCxnSpPr>
                  <p:nvPr/>
                </p:nvCxnSpPr>
                <p:spPr bwMode="auto">
                  <a:xfrm flipV="1">
                    <a:off x="3752" y="2420"/>
                    <a:ext cx="57" cy="210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624" name="AutoShape 13"/>
                  <p:cNvCxnSpPr>
                    <a:cxnSpLocks noChangeShapeType="1"/>
                    <a:stCxn id="24640" idx="3"/>
                    <a:endCxn id="24648" idx="0"/>
                  </p:cNvCxnSpPr>
                  <p:nvPr/>
                </p:nvCxnSpPr>
                <p:spPr bwMode="auto">
                  <a:xfrm>
                    <a:off x="3856" y="2420"/>
                    <a:ext cx="96" cy="210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625" name="AutoShape 14"/>
                  <p:cNvCxnSpPr>
                    <a:cxnSpLocks noChangeShapeType="1"/>
                    <a:stCxn id="24645" idx="0"/>
                    <a:endCxn id="24638" idx="1"/>
                  </p:cNvCxnSpPr>
                  <p:nvPr/>
                </p:nvCxnSpPr>
                <p:spPr bwMode="auto">
                  <a:xfrm flipV="1">
                    <a:off x="3184" y="2386"/>
                    <a:ext cx="96" cy="292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626" name="AutoShape 15"/>
                  <p:cNvCxnSpPr>
                    <a:cxnSpLocks noChangeShapeType="1"/>
                    <a:stCxn id="24638" idx="3"/>
                    <a:endCxn id="24646" idx="0"/>
                  </p:cNvCxnSpPr>
                  <p:nvPr/>
                </p:nvCxnSpPr>
                <p:spPr bwMode="auto">
                  <a:xfrm>
                    <a:off x="3328" y="2386"/>
                    <a:ext cx="176" cy="252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627" name="AutoShape 16"/>
                  <p:cNvCxnSpPr>
                    <a:cxnSpLocks noChangeShapeType="1"/>
                    <a:stCxn id="24649" idx="0"/>
                    <a:endCxn id="24642" idx="1"/>
                  </p:cNvCxnSpPr>
                  <p:nvPr/>
                </p:nvCxnSpPr>
                <p:spPr bwMode="auto">
                  <a:xfrm flipV="1">
                    <a:off x="4232" y="2475"/>
                    <a:ext cx="97" cy="169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628" name="AutoShape 17"/>
                  <p:cNvCxnSpPr>
                    <a:cxnSpLocks noChangeShapeType="1"/>
                    <a:stCxn id="24642" idx="3"/>
                    <a:endCxn id="24650" idx="0"/>
                  </p:cNvCxnSpPr>
                  <p:nvPr/>
                </p:nvCxnSpPr>
                <p:spPr bwMode="auto">
                  <a:xfrm>
                    <a:off x="4376" y="2475"/>
                    <a:ext cx="120" cy="203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629" name="AutoShape 18"/>
                  <p:cNvCxnSpPr>
                    <a:cxnSpLocks noChangeShapeType="1"/>
                    <a:stCxn id="24651" idx="0"/>
                    <a:endCxn id="24644" idx="1"/>
                  </p:cNvCxnSpPr>
                  <p:nvPr/>
                </p:nvCxnSpPr>
                <p:spPr bwMode="auto">
                  <a:xfrm flipV="1">
                    <a:off x="4856" y="2556"/>
                    <a:ext cx="81" cy="149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630" name="AutoShape 19"/>
                  <p:cNvCxnSpPr>
                    <a:cxnSpLocks noChangeShapeType="1"/>
                    <a:stCxn id="24652" idx="0"/>
                    <a:endCxn id="24644" idx="3"/>
                  </p:cNvCxnSpPr>
                  <p:nvPr/>
                </p:nvCxnSpPr>
                <p:spPr bwMode="auto">
                  <a:xfrm flipH="1" flipV="1">
                    <a:off x="4984" y="2556"/>
                    <a:ext cx="112" cy="122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631" name="AutoShape 20"/>
                  <p:cNvCxnSpPr>
                    <a:cxnSpLocks noChangeShapeType="1"/>
                    <a:stCxn id="24638" idx="0"/>
                    <a:endCxn id="24639" idx="1"/>
                  </p:cNvCxnSpPr>
                  <p:nvPr/>
                </p:nvCxnSpPr>
                <p:spPr bwMode="auto">
                  <a:xfrm flipV="1">
                    <a:off x="3304" y="1931"/>
                    <a:ext cx="273" cy="427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632" name="AutoShape 21"/>
                  <p:cNvCxnSpPr>
                    <a:cxnSpLocks noChangeShapeType="1"/>
                    <a:stCxn id="24640" idx="0"/>
                    <a:endCxn id="24639" idx="3"/>
                  </p:cNvCxnSpPr>
                  <p:nvPr/>
                </p:nvCxnSpPr>
                <p:spPr bwMode="auto">
                  <a:xfrm flipH="1" flipV="1">
                    <a:off x="3624" y="1931"/>
                    <a:ext cx="208" cy="468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633" name="AutoShape 22"/>
                  <p:cNvCxnSpPr>
                    <a:cxnSpLocks noChangeShapeType="1"/>
                    <a:stCxn id="24642" idx="0"/>
                    <a:endCxn id="24643" idx="1"/>
                  </p:cNvCxnSpPr>
                  <p:nvPr/>
                </p:nvCxnSpPr>
                <p:spPr bwMode="auto">
                  <a:xfrm flipV="1">
                    <a:off x="4352" y="2019"/>
                    <a:ext cx="281" cy="434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634" name="AutoShape 23"/>
                  <p:cNvCxnSpPr>
                    <a:cxnSpLocks noChangeShapeType="1"/>
                    <a:stCxn id="24644" idx="0"/>
                    <a:endCxn id="24643" idx="3"/>
                  </p:cNvCxnSpPr>
                  <p:nvPr/>
                </p:nvCxnSpPr>
                <p:spPr bwMode="auto">
                  <a:xfrm flipH="1" flipV="1">
                    <a:off x="4680" y="2019"/>
                    <a:ext cx="280" cy="516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635" name="AutoShape 24"/>
                  <p:cNvCxnSpPr>
                    <a:cxnSpLocks noChangeShapeType="1"/>
                    <a:stCxn id="24639" idx="0"/>
                    <a:endCxn id="24641" idx="1"/>
                  </p:cNvCxnSpPr>
                  <p:nvPr/>
                </p:nvCxnSpPr>
                <p:spPr bwMode="auto">
                  <a:xfrm flipV="1">
                    <a:off x="3600" y="1551"/>
                    <a:ext cx="473" cy="359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636" name="AutoShape 25"/>
                  <p:cNvCxnSpPr>
                    <a:cxnSpLocks noChangeShapeType="1"/>
                    <a:stCxn id="24641" idx="3"/>
                    <a:endCxn id="24643" idx="0"/>
                  </p:cNvCxnSpPr>
                  <p:nvPr/>
                </p:nvCxnSpPr>
                <p:spPr bwMode="auto">
                  <a:xfrm>
                    <a:off x="4120" y="1551"/>
                    <a:ext cx="537" cy="448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pSp>
                <p:nvGrpSpPr>
                  <p:cNvPr id="24637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3112" y="2630"/>
                    <a:ext cx="2056" cy="197"/>
                    <a:chOff x="3112" y="2630"/>
                    <a:chExt cx="2056" cy="197"/>
                  </a:xfrm>
                </p:grpSpPr>
                <p:sp>
                  <p:nvSpPr>
                    <p:cNvPr id="24645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2" y="2678"/>
                      <a:ext cx="144" cy="122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4646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2" y="2637"/>
                      <a:ext cx="144" cy="122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4647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0" y="2630"/>
                      <a:ext cx="144" cy="122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4648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0" y="2630"/>
                      <a:ext cx="144" cy="122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4649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0" y="2644"/>
                      <a:ext cx="144" cy="122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4650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4" y="2678"/>
                      <a:ext cx="144" cy="122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4651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84" y="2705"/>
                      <a:ext cx="144" cy="122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4652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4" y="2678"/>
                      <a:ext cx="144" cy="122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24638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3280" y="2359"/>
                    <a:ext cx="48" cy="54"/>
                  </a:xfrm>
                  <a:prstGeom prst="roundRect">
                    <a:avLst>
                      <a:gd name="adj" fmla="val 2083"/>
                    </a:avLst>
                  </a:prstGeom>
                  <a:solidFill>
                    <a:srgbClr val="FF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4639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3577" y="1910"/>
                    <a:ext cx="47" cy="42"/>
                  </a:xfrm>
                  <a:prstGeom prst="roundRect">
                    <a:avLst>
                      <a:gd name="adj" fmla="val 2380"/>
                    </a:avLst>
                  </a:prstGeom>
                  <a:solidFill>
                    <a:srgbClr val="FF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4640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3809" y="2399"/>
                    <a:ext cx="47" cy="42"/>
                  </a:xfrm>
                  <a:prstGeom prst="roundRect">
                    <a:avLst>
                      <a:gd name="adj" fmla="val 2380"/>
                    </a:avLst>
                  </a:prstGeom>
                  <a:solidFill>
                    <a:srgbClr val="FF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4641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4073" y="1530"/>
                    <a:ext cx="47" cy="42"/>
                  </a:xfrm>
                  <a:prstGeom prst="roundRect">
                    <a:avLst>
                      <a:gd name="adj" fmla="val 2380"/>
                    </a:avLst>
                  </a:prstGeom>
                  <a:solidFill>
                    <a:srgbClr val="FF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4642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4329" y="2454"/>
                    <a:ext cx="47" cy="42"/>
                  </a:xfrm>
                  <a:prstGeom prst="roundRect">
                    <a:avLst>
                      <a:gd name="adj" fmla="val 2380"/>
                    </a:avLst>
                  </a:prstGeom>
                  <a:solidFill>
                    <a:srgbClr val="FF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4643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4633" y="1999"/>
                    <a:ext cx="47" cy="42"/>
                  </a:xfrm>
                  <a:prstGeom prst="roundRect">
                    <a:avLst>
                      <a:gd name="adj" fmla="val 2380"/>
                    </a:avLst>
                  </a:prstGeom>
                  <a:solidFill>
                    <a:srgbClr val="FF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4644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4937" y="2535"/>
                    <a:ext cx="47" cy="42"/>
                  </a:xfrm>
                  <a:prstGeom prst="roundRect">
                    <a:avLst>
                      <a:gd name="adj" fmla="val 2380"/>
                    </a:avLst>
                  </a:prstGeom>
                  <a:solidFill>
                    <a:srgbClr val="FF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122" name="Овал 121"/>
              <p:cNvSpPr/>
              <p:nvPr/>
            </p:nvSpPr>
            <p:spPr>
              <a:xfrm>
                <a:off x="1973352" y="5848786"/>
                <a:ext cx="93384" cy="12929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Овал 122"/>
              <p:cNvSpPr/>
              <p:nvPr/>
            </p:nvSpPr>
            <p:spPr>
              <a:xfrm>
                <a:off x="1456632" y="5846346"/>
                <a:ext cx="93383" cy="12929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Выгнутая вверх стрелка 123"/>
              <p:cNvSpPr/>
              <p:nvPr/>
            </p:nvSpPr>
            <p:spPr>
              <a:xfrm>
                <a:off x="1392301" y="4846112"/>
                <a:ext cx="608030" cy="285433"/>
              </a:xfrm>
              <a:prstGeom prst="curvedDownArrow">
                <a:avLst>
                  <a:gd name="adj1" fmla="val 25000"/>
                  <a:gd name="adj2" fmla="val 56325"/>
                  <a:gd name="adj3" fmla="val 21863"/>
                </a:avLst>
              </a:prstGeom>
              <a:solidFill>
                <a:srgbClr val="FF0000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5" name="Стрелка влево 144"/>
            <p:cNvSpPr/>
            <p:nvPr/>
          </p:nvSpPr>
          <p:spPr bwMode="auto">
            <a:xfrm>
              <a:off x="3722469" y="1922686"/>
              <a:ext cx="500063" cy="117475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7" name="Стрелка вниз 126"/>
            <p:cNvSpPr/>
            <p:nvPr/>
          </p:nvSpPr>
          <p:spPr>
            <a:xfrm>
              <a:off x="4794032" y="3052986"/>
              <a:ext cx="1214437" cy="28575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586" name="TextBox 131"/>
            <p:cNvSpPr txBox="1">
              <a:spLocks noChangeArrowheads="1"/>
            </p:cNvSpPr>
            <p:nvPr/>
          </p:nvSpPr>
          <p:spPr bwMode="auto">
            <a:xfrm>
              <a:off x="3793907" y="1468661"/>
              <a:ext cx="4286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>
                  <a:solidFill>
                    <a:srgbClr val="FF0000"/>
                  </a:solidFill>
                  <a:latin typeface="Calibri" pitchFamily="34" charset="0"/>
                </a:rPr>
                <a:t>?</a:t>
              </a:r>
            </a:p>
          </p:txBody>
        </p:sp>
      </p:grpSp>
      <p:graphicFrame>
        <p:nvGraphicFramePr>
          <p:cNvPr id="2457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808724"/>
              </p:ext>
            </p:extLst>
          </p:nvPr>
        </p:nvGraphicFramePr>
        <p:xfrm>
          <a:off x="4005099" y="3861048"/>
          <a:ext cx="4671357" cy="717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8" name="Equation" r:id="rId3" imgW="3555720" imgH="469800" progId="Equation.DSMT4">
                  <p:embed/>
                </p:oleObj>
              </mc:Choice>
              <mc:Fallback>
                <p:oleObj name="Equation" r:id="rId3" imgW="35557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099" y="3861048"/>
                        <a:ext cx="4671357" cy="7175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" name="Picture 5" descr="experi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775" y="4221088"/>
            <a:ext cx="2040369" cy="1457177"/>
          </a:xfrm>
          <a:prstGeom prst="rect">
            <a:avLst/>
          </a:prstGeom>
          <a:noFill/>
        </p:spPr>
      </p:pic>
      <p:pic>
        <p:nvPicPr>
          <p:cNvPr id="83" name="Рисунок 82" descr="fig1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2180" y="4967420"/>
            <a:ext cx="2185847" cy="1421689"/>
          </a:xfrm>
          <a:prstGeom prst="rect">
            <a:avLst/>
          </a:prstGeom>
        </p:spPr>
      </p:pic>
      <p:pic>
        <p:nvPicPr>
          <p:cNvPr id="79" name="Объект 1"/>
          <p:cNvPicPr>
            <a:picLocks noChangeArrowheads="1"/>
          </p:cNvPicPr>
          <p:nvPr/>
        </p:nvPicPr>
        <p:blipFill>
          <a:blip r:embed="rId7" cstate="print"/>
          <a:srcRect t="-287" b="-574"/>
          <a:stretch>
            <a:fillRect/>
          </a:stretch>
        </p:blipFill>
        <p:spPr bwMode="auto">
          <a:xfrm>
            <a:off x="788815" y="1738105"/>
            <a:ext cx="3207121" cy="169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22356" y="1403484"/>
            <a:ext cx="220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p</a:t>
            </a:r>
            <a:r>
              <a:rPr lang="en-US" b="1" dirty="0" smtClean="0">
                <a:solidFill>
                  <a:prstClr val="black"/>
                </a:solidFill>
              </a:rPr>
              <a:t>rotein dynamics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814" y="301298"/>
            <a:ext cx="7815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Could we say that the CO-rebinding kinetics suggest the protein </a:t>
            </a:r>
            <a:r>
              <a:rPr lang="en-US" b="1" dirty="0" err="1" smtClean="0">
                <a:solidFill>
                  <a:srgbClr val="C00000"/>
                </a:solidFill>
              </a:rPr>
              <a:t>ultrametricity</a:t>
            </a:r>
            <a:r>
              <a:rPr lang="en-US" b="1" dirty="0" smtClean="0">
                <a:solidFill>
                  <a:srgbClr val="C00000"/>
                </a:solidFill>
              </a:rPr>
              <a:t>? </a:t>
            </a:r>
          </a:p>
          <a:p>
            <a:r>
              <a:rPr lang="en-US" b="1" dirty="0" smtClean="0"/>
              <a:t>To say so, the kinetic features should be obtained from </a:t>
            </a:r>
            <a:r>
              <a:rPr lang="en-US" b="1" i="1" dirty="0" smtClean="0"/>
              <a:t>p</a:t>
            </a:r>
            <a:r>
              <a:rPr lang="en-US" b="1" dirty="0" smtClean="0"/>
              <a:t>-</a:t>
            </a:r>
            <a:r>
              <a:rPr lang="en-US" b="1" dirty="0" err="1" smtClean="0"/>
              <a:t>adic</a:t>
            </a:r>
            <a:r>
              <a:rPr lang="en-US" b="1" dirty="0" smtClean="0"/>
              <a:t> description of protein dynamics.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796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08923" y="1672805"/>
            <a:ext cx="7951509" cy="4276475"/>
            <a:chOff x="364907" y="1165645"/>
            <a:chExt cx="8286750" cy="4630489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64907" y="1320036"/>
              <a:ext cx="8286750" cy="2286000"/>
              <a:chOff x="364907" y="3668941"/>
              <a:chExt cx="8286750" cy="2286000"/>
            </a:xfrm>
          </p:grpSpPr>
          <p:grpSp>
            <p:nvGrpSpPr>
              <p:cNvPr id="24584" name="Группа 77"/>
              <p:cNvGrpSpPr>
                <a:grpSpLocks/>
              </p:cNvGrpSpPr>
              <p:nvPr/>
            </p:nvGrpSpPr>
            <p:grpSpPr bwMode="auto">
              <a:xfrm>
                <a:off x="364907" y="3668941"/>
                <a:ext cx="8286750" cy="1857375"/>
                <a:chOff x="357159" y="3357562"/>
                <a:chExt cx="8286807" cy="2286016"/>
              </a:xfrm>
            </p:grpSpPr>
            <p:grpSp>
              <p:nvGrpSpPr>
                <p:cNvPr id="24588" name="Группа 124"/>
                <p:cNvGrpSpPr>
                  <a:grpSpLocks/>
                </p:cNvGrpSpPr>
                <p:nvPr/>
              </p:nvGrpSpPr>
              <p:grpSpPr bwMode="auto">
                <a:xfrm>
                  <a:off x="4357686" y="3357562"/>
                  <a:ext cx="2357454" cy="2286016"/>
                  <a:chOff x="775970" y="3475061"/>
                  <a:chExt cx="3081650" cy="2854324"/>
                </a:xfrm>
              </p:grpSpPr>
              <p:grpSp>
                <p:nvGrpSpPr>
                  <p:cNvPr id="24617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775970" y="3475061"/>
                    <a:ext cx="3081650" cy="2854324"/>
                    <a:chOff x="2872" y="1161"/>
                    <a:chExt cx="2688" cy="1798"/>
                  </a:xfrm>
                </p:grpSpPr>
                <p:grpSp>
                  <p:nvGrpSpPr>
                    <p:cNvPr id="24621" name="Group 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72" y="1161"/>
                      <a:ext cx="2688" cy="1798"/>
                      <a:chOff x="2872" y="1161"/>
                      <a:chExt cx="2688" cy="1798"/>
                    </a:xfrm>
                  </p:grpSpPr>
                  <p:sp>
                    <p:nvSpPr>
                      <p:cNvPr id="24653" name="Line 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72" y="1161"/>
                        <a:ext cx="1" cy="1798"/>
                      </a:xfrm>
                      <a:prstGeom prst="line">
                        <a:avLst/>
                      </a:prstGeom>
                      <a:noFill/>
                      <a:ln w="3816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prstClr val="black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24654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72" y="2942"/>
                        <a:ext cx="2688" cy="1"/>
                      </a:xfrm>
                      <a:prstGeom prst="line">
                        <a:avLst/>
                      </a:prstGeom>
                      <a:noFill/>
                      <a:ln w="3816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prstClr val="black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24622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12" y="1530"/>
                      <a:ext cx="2056" cy="1297"/>
                      <a:chOff x="3112" y="1530"/>
                      <a:chExt cx="2056" cy="1297"/>
                    </a:xfrm>
                  </p:grpSpPr>
                  <p:cxnSp>
                    <p:nvCxnSpPr>
                      <p:cNvPr id="24623" name="AutoShape 12"/>
                      <p:cNvCxnSpPr>
                        <a:cxnSpLocks noChangeShapeType="1"/>
                        <a:stCxn id="24647" idx="0"/>
                        <a:endCxn id="24640" idx="1"/>
                      </p:cNvCxnSpPr>
                      <p:nvPr/>
                    </p:nvCxnSpPr>
                    <p:spPr bwMode="auto">
                      <a:xfrm flipV="1">
                        <a:off x="3752" y="2420"/>
                        <a:ext cx="57" cy="210"/>
                      </a:xfrm>
                      <a:prstGeom prst="straightConnector1">
                        <a:avLst/>
                      </a:prstGeom>
                      <a:noFill/>
                      <a:ln w="381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4624" name="AutoShape 13"/>
                      <p:cNvCxnSpPr>
                        <a:cxnSpLocks noChangeShapeType="1"/>
                        <a:stCxn id="24640" idx="3"/>
                        <a:endCxn id="24648" idx="0"/>
                      </p:cNvCxnSpPr>
                      <p:nvPr/>
                    </p:nvCxnSpPr>
                    <p:spPr bwMode="auto">
                      <a:xfrm>
                        <a:off x="3856" y="2420"/>
                        <a:ext cx="96" cy="210"/>
                      </a:xfrm>
                      <a:prstGeom prst="straightConnector1">
                        <a:avLst/>
                      </a:prstGeom>
                      <a:noFill/>
                      <a:ln w="381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4625" name="AutoShape 14"/>
                      <p:cNvCxnSpPr>
                        <a:cxnSpLocks noChangeShapeType="1"/>
                        <a:stCxn id="24645" idx="0"/>
                        <a:endCxn id="24638" idx="1"/>
                      </p:cNvCxnSpPr>
                      <p:nvPr/>
                    </p:nvCxnSpPr>
                    <p:spPr bwMode="auto">
                      <a:xfrm flipV="1">
                        <a:off x="3184" y="2386"/>
                        <a:ext cx="96" cy="292"/>
                      </a:xfrm>
                      <a:prstGeom prst="straightConnector1">
                        <a:avLst/>
                      </a:prstGeom>
                      <a:noFill/>
                      <a:ln w="381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4626" name="AutoShape 15"/>
                      <p:cNvCxnSpPr>
                        <a:cxnSpLocks noChangeShapeType="1"/>
                        <a:stCxn id="24638" idx="3"/>
                        <a:endCxn id="24646" idx="0"/>
                      </p:cNvCxnSpPr>
                      <p:nvPr/>
                    </p:nvCxnSpPr>
                    <p:spPr bwMode="auto">
                      <a:xfrm>
                        <a:off x="3328" y="2386"/>
                        <a:ext cx="176" cy="252"/>
                      </a:xfrm>
                      <a:prstGeom prst="straightConnector1">
                        <a:avLst/>
                      </a:prstGeom>
                      <a:noFill/>
                      <a:ln w="381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4627" name="AutoShape 16"/>
                      <p:cNvCxnSpPr>
                        <a:cxnSpLocks noChangeShapeType="1"/>
                        <a:stCxn id="24649" idx="0"/>
                        <a:endCxn id="24642" idx="1"/>
                      </p:cNvCxnSpPr>
                      <p:nvPr/>
                    </p:nvCxnSpPr>
                    <p:spPr bwMode="auto">
                      <a:xfrm flipV="1">
                        <a:off x="4232" y="2475"/>
                        <a:ext cx="97" cy="169"/>
                      </a:xfrm>
                      <a:prstGeom prst="straightConnector1">
                        <a:avLst/>
                      </a:prstGeom>
                      <a:noFill/>
                      <a:ln w="381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4628" name="AutoShape 17"/>
                      <p:cNvCxnSpPr>
                        <a:cxnSpLocks noChangeShapeType="1"/>
                        <a:stCxn id="24642" idx="3"/>
                        <a:endCxn id="24650" idx="0"/>
                      </p:cNvCxnSpPr>
                      <p:nvPr/>
                    </p:nvCxnSpPr>
                    <p:spPr bwMode="auto">
                      <a:xfrm>
                        <a:off x="4376" y="2475"/>
                        <a:ext cx="120" cy="203"/>
                      </a:xfrm>
                      <a:prstGeom prst="straightConnector1">
                        <a:avLst/>
                      </a:prstGeom>
                      <a:noFill/>
                      <a:ln w="381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4629" name="AutoShape 18"/>
                      <p:cNvCxnSpPr>
                        <a:cxnSpLocks noChangeShapeType="1"/>
                        <a:stCxn id="24651" idx="0"/>
                        <a:endCxn id="24644" idx="1"/>
                      </p:cNvCxnSpPr>
                      <p:nvPr/>
                    </p:nvCxnSpPr>
                    <p:spPr bwMode="auto">
                      <a:xfrm flipV="1">
                        <a:off x="4856" y="2556"/>
                        <a:ext cx="81" cy="149"/>
                      </a:xfrm>
                      <a:prstGeom prst="straightConnector1">
                        <a:avLst/>
                      </a:prstGeom>
                      <a:noFill/>
                      <a:ln w="381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4630" name="AutoShape 19"/>
                      <p:cNvCxnSpPr>
                        <a:cxnSpLocks noChangeShapeType="1"/>
                        <a:stCxn id="24652" idx="0"/>
                        <a:endCxn id="24644" idx="3"/>
                      </p:cNvCxnSpPr>
                      <p:nvPr/>
                    </p:nvCxnSpPr>
                    <p:spPr bwMode="auto">
                      <a:xfrm flipH="1" flipV="1">
                        <a:off x="4984" y="2556"/>
                        <a:ext cx="112" cy="122"/>
                      </a:xfrm>
                      <a:prstGeom prst="straightConnector1">
                        <a:avLst/>
                      </a:prstGeom>
                      <a:noFill/>
                      <a:ln w="381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4631" name="AutoShape 20"/>
                      <p:cNvCxnSpPr>
                        <a:cxnSpLocks noChangeShapeType="1"/>
                        <a:stCxn id="24638" idx="0"/>
                        <a:endCxn id="24639" idx="1"/>
                      </p:cNvCxnSpPr>
                      <p:nvPr/>
                    </p:nvCxnSpPr>
                    <p:spPr bwMode="auto">
                      <a:xfrm flipV="1">
                        <a:off x="3304" y="1931"/>
                        <a:ext cx="273" cy="427"/>
                      </a:xfrm>
                      <a:prstGeom prst="straightConnector1">
                        <a:avLst/>
                      </a:prstGeom>
                      <a:noFill/>
                      <a:ln w="381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4632" name="AutoShape 21"/>
                      <p:cNvCxnSpPr>
                        <a:cxnSpLocks noChangeShapeType="1"/>
                        <a:stCxn id="24640" idx="0"/>
                        <a:endCxn id="24639" idx="3"/>
                      </p:cNvCxnSpPr>
                      <p:nvPr/>
                    </p:nvCxnSpPr>
                    <p:spPr bwMode="auto">
                      <a:xfrm flipH="1" flipV="1">
                        <a:off x="3624" y="1931"/>
                        <a:ext cx="208" cy="468"/>
                      </a:xfrm>
                      <a:prstGeom prst="straightConnector1">
                        <a:avLst/>
                      </a:prstGeom>
                      <a:noFill/>
                      <a:ln w="381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4633" name="AutoShape 22"/>
                      <p:cNvCxnSpPr>
                        <a:cxnSpLocks noChangeShapeType="1"/>
                        <a:stCxn id="24642" idx="0"/>
                        <a:endCxn id="24643" idx="1"/>
                      </p:cNvCxnSpPr>
                      <p:nvPr/>
                    </p:nvCxnSpPr>
                    <p:spPr bwMode="auto">
                      <a:xfrm flipV="1">
                        <a:off x="4352" y="2019"/>
                        <a:ext cx="281" cy="434"/>
                      </a:xfrm>
                      <a:prstGeom prst="straightConnector1">
                        <a:avLst/>
                      </a:prstGeom>
                      <a:noFill/>
                      <a:ln w="381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4634" name="AutoShape 23"/>
                      <p:cNvCxnSpPr>
                        <a:cxnSpLocks noChangeShapeType="1"/>
                        <a:stCxn id="24644" idx="0"/>
                        <a:endCxn id="24643" idx="3"/>
                      </p:cNvCxnSpPr>
                      <p:nvPr/>
                    </p:nvCxnSpPr>
                    <p:spPr bwMode="auto">
                      <a:xfrm flipH="1" flipV="1">
                        <a:off x="4680" y="2019"/>
                        <a:ext cx="280" cy="516"/>
                      </a:xfrm>
                      <a:prstGeom prst="straightConnector1">
                        <a:avLst/>
                      </a:prstGeom>
                      <a:noFill/>
                      <a:ln w="381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4635" name="AutoShape 24"/>
                      <p:cNvCxnSpPr>
                        <a:cxnSpLocks noChangeShapeType="1"/>
                        <a:stCxn id="24639" idx="0"/>
                        <a:endCxn id="24641" idx="1"/>
                      </p:cNvCxnSpPr>
                      <p:nvPr/>
                    </p:nvCxnSpPr>
                    <p:spPr bwMode="auto">
                      <a:xfrm flipV="1">
                        <a:off x="3600" y="1551"/>
                        <a:ext cx="473" cy="359"/>
                      </a:xfrm>
                      <a:prstGeom prst="straightConnector1">
                        <a:avLst/>
                      </a:prstGeom>
                      <a:noFill/>
                      <a:ln w="381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4636" name="AutoShape 25"/>
                      <p:cNvCxnSpPr>
                        <a:cxnSpLocks noChangeShapeType="1"/>
                        <a:stCxn id="24641" idx="3"/>
                        <a:endCxn id="24643" idx="0"/>
                      </p:cNvCxnSpPr>
                      <p:nvPr/>
                    </p:nvCxnSpPr>
                    <p:spPr bwMode="auto">
                      <a:xfrm>
                        <a:off x="4120" y="1551"/>
                        <a:ext cx="537" cy="448"/>
                      </a:xfrm>
                      <a:prstGeom prst="straightConnector1">
                        <a:avLst/>
                      </a:prstGeom>
                      <a:noFill/>
                      <a:ln w="3816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grpSp>
                    <p:nvGrpSpPr>
                      <p:cNvPr id="24637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12" y="2630"/>
                        <a:ext cx="2056" cy="197"/>
                        <a:chOff x="3112" y="2630"/>
                        <a:chExt cx="2056" cy="197"/>
                      </a:xfrm>
                    </p:grpSpPr>
                    <p:sp>
                      <p:nvSpPr>
                        <p:cNvPr id="24645" name="Oval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12" y="2678"/>
                          <a:ext cx="144" cy="122"/>
                        </a:xfrm>
                        <a:prstGeom prst="ellipse">
                          <a:avLst/>
                        </a:prstGeom>
                        <a:solidFill>
                          <a:srgbClr val="808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>
                            <a:solidFill>
                              <a:prstClr val="black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24646" name="Oval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32" y="2637"/>
                          <a:ext cx="144" cy="122"/>
                        </a:xfrm>
                        <a:prstGeom prst="ellipse">
                          <a:avLst/>
                        </a:prstGeom>
                        <a:solidFill>
                          <a:srgbClr val="808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>
                            <a:solidFill>
                              <a:prstClr val="black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24647" name="Oval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80" y="2630"/>
                          <a:ext cx="144" cy="122"/>
                        </a:xfrm>
                        <a:prstGeom prst="ellipse">
                          <a:avLst/>
                        </a:prstGeom>
                        <a:solidFill>
                          <a:srgbClr val="808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>
                            <a:solidFill>
                              <a:prstClr val="black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24648" name="Oval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80" y="2630"/>
                          <a:ext cx="144" cy="122"/>
                        </a:xfrm>
                        <a:prstGeom prst="ellipse">
                          <a:avLst/>
                        </a:prstGeom>
                        <a:solidFill>
                          <a:srgbClr val="808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>
                            <a:solidFill>
                              <a:prstClr val="black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24649" name="Oval 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60" y="2644"/>
                          <a:ext cx="144" cy="122"/>
                        </a:xfrm>
                        <a:prstGeom prst="ellipse">
                          <a:avLst/>
                        </a:prstGeom>
                        <a:solidFill>
                          <a:srgbClr val="808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>
                            <a:solidFill>
                              <a:prstClr val="black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24650" name="Oval 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24" y="2678"/>
                          <a:ext cx="144" cy="122"/>
                        </a:xfrm>
                        <a:prstGeom prst="ellipse">
                          <a:avLst/>
                        </a:prstGeom>
                        <a:solidFill>
                          <a:srgbClr val="808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>
                            <a:solidFill>
                              <a:prstClr val="black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24651" name="Oval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84" y="2705"/>
                          <a:ext cx="144" cy="122"/>
                        </a:xfrm>
                        <a:prstGeom prst="ellipse">
                          <a:avLst/>
                        </a:prstGeom>
                        <a:solidFill>
                          <a:srgbClr val="808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>
                            <a:solidFill>
                              <a:prstClr val="black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24652" name="Oval 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24" y="2678"/>
                          <a:ext cx="144" cy="122"/>
                        </a:xfrm>
                        <a:prstGeom prst="ellipse">
                          <a:avLst/>
                        </a:prstGeom>
                        <a:solidFill>
                          <a:srgbClr val="808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>
                            <a:solidFill>
                              <a:prstClr val="black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24638" name="AutoShap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80" y="2359"/>
                        <a:ext cx="48" cy="54"/>
                      </a:xfrm>
                      <a:prstGeom prst="roundRect">
                        <a:avLst>
                          <a:gd name="adj" fmla="val 2083"/>
                        </a:avLst>
                      </a:prstGeom>
                      <a:solidFill>
                        <a:srgbClr val="FF99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24639" name="AutoShape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77" y="1910"/>
                        <a:ext cx="47" cy="42"/>
                      </a:xfrm>
                      <a:prstGeom prst="roundRect">
                        <a:avLst>
                          <a:gd name="adj" fmla="val 2380"/>
                        </a:avLst>
                      </a:prstGeom>
                      <a:solidFill>
                        <a:srgbClr val="FF99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24640" name="AutoShape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09" y="2399"/>
                        <a:ext cx="47" cy="42"/>
                      </a:xfrm>
                      <a:prstGeom prst="roundRect">
                        <a:avLst>
                          <a:gd name="adj" fmla="val 2380"/>
                        </a:avLst>
                      </a:prstGeom>
                      <a:solidFill>
                        <a:srgbClr val="FF99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24641" name="AutoShape 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73" y="1530"/>
                        <a:ext cx="47" cy="42"/>
                      </a:xfrm>
                      <a:prstGeom prst="roundRect">
                        <a:avLst>
                          <a:gd name="adj" fmla="val 2380"/>
                        </a:avLst>
                      </a:prstGeom>
                      <a:solidFill>
                        <a:srgbClr val="FF99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24642" name="AutoShape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9" y="2454"/>
                        <a:ext cx="47" cy="42"/>
                      </a:xfrm>
                      <a:prstGeom prst="roundRect">
                        <a:avLst>
                          <a:gd name="adj" fmla="val 2380"/>
                        </a:avLst>
                      </a:prstGeom>
                      <a:solidFill>
                        <a:srgbClr val="FF99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24643" name="AutoShap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33" y="1999"/>
                        <a:ext cx="47" cy="42"/>
                      </a:xfrm>
                      <a:prstGeom prst="roundRect">
                        <a:avLst>
                          <a:gd name="adj" fmla="val 2380"/>
                        </a:avLst>
                      </a:prstGeom>
                      <a:solidFill>
                        <a:srgbClr val="FF99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24644" name="AutoShape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37" y="2535"/>
                        <a:ext cx="47" cy="42"/>
                      </a:xfrm>
                      <a:prstGeom prst="roundRect">
                        <a:avLst>
                          <a:gd name="adj" fmla="val 2380"/>
                        </a:avLst>
                      </a:prstGeom>
                      <a:solidFill>
                        <a:srgbClr val="FF99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</p:grpSp>
              </p:grpSp>
              <p:sp>
                <p:nvSpPr>
                  <p:cNvPr id="122" name="Овал 121"/>
                  <p:cNvSpPr/>
                  <p:nvPr/>
                </p:nvSpPr>
                <p:spPr>
                  <a:xfrm>
                    <a:off x="1973352" y="5848786"/>
                    <a:ext cx="93384" cy="129298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3" name="Овал 122"/>
                  <p:cNvSpPr/>
                  <p:nvPr/>
                </p:nvSpPr>
                <p:spPr>
                  <a:xfrm>
                    <a:off x="1456632" y="5846346"/>
                    <a:ext cx="93383" cy="129299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C00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4" name="Выгнутая вверх стрелка 123"/>
                  <p:cNvSpPr/>
                  <p:nvPr/>
                </p:nvSpPr>
                <p:spPr>
                  <a:xfrm>
                    <a:off x="1392301" y="4846112"/>
                    <a:ext cx="608030" cy="285433"/>
                  </a:xfrm>
                  <a:prstGeom prst="curvedDownArrow">
                    <a:avLst>
                      <a:gd name="adj1" fmla="val 25000"/>
                      <a:gd name="adj2" fmla="val 56325"/>
                      <a:gd name="adj3" fmla="val 21863"/>
                    </a:avLst>
                  </a:prstGeom>
                  <a:solidFill>
                    <a:srgbClr val="FF0000"/>
                  </a:solidFill>
                  <a:ln>
                    <a:solidFill>
                      <a:srgbClr val="FF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4589" name="Group 0"/>
                <p:cNvGrpSpPr>
                  <a:grpSpLocks/>
                </p:cNvGrpSpPr>
                <p:nvPr/>
              </p:nvGrpSpPr>
              <p:grpSpPr bwMode="auto">
                <a:xfrm>
                  <a:off x="357159" y="3642765"/>
                  <a:ext cx="3214710" cy="1581249"/>
                  <a:chOff x="100" y="1811"/>
                  <a:chExt cx="2606" cy="1334"/>
                </a:xfrm>
              </p:grpSpPr>
              <p:sp>
                <p:nvSpPr>
                  <p:cNvPr id="24603" name="Text Box 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3" y="2704"/>
                    <a:ext cx="1814" cy="2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>
                    <a:lvl1pPr eaLnBrk="0" hangingPunct="0"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fontAlgn="base" hangingPunct="1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latin typeface="Calibri" pitchFamily="34" charset="0"/>
                      </a:rPr>
                      <a:t>p</a:t>
                    </a:r>
                    <a:r>
                      <a:rPr lang="en-US" sz="1200" b="1" dirty="0" smtClean="0">
                        <a:solidFill>
                          <a:prstClr val="black"/>
                        </a:solidFill>
                        <a:latin typeface="Calibri" pitchFamily="34" charset="0"/>
                      </a:rPr>
                      <a:t>rotein conformational space</a:t>
                    </a:r>
                    <a:endParaRPr lang="en-GB" sz="1200" b="1" dirty="0">
                      <a:solidFill>
                        <a:prstClr val="black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4604" name="AutoShape 2"/>
                  <p:cNvSpPr>
                    <a:spLocks noChangeArrowheads="1"/>
                  </p:cNvSpPr>
                  <p:nvPr/>
                </p:nvSpPr>
                <p:spPr bwMode="auto">
                  <a:xfrm>
                    <a:off x="2484" y="2657"/>
                    <a:ext cx="222" cy="206"/>
                  </a:xfrm>
                  <a:prstGeom prst="roundRect">
                    <a:avLst>
                      <a:gd name="adj" fmla="val 468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fontAlgn="base">
                      <a:lnSpc>
                        <a:spcPct val="9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US" sz="1600" b="1" i="1" dirty="0" smtClean="0">
                        <a:solidFill>
                          <a:prstClr val="black"/>
                        </a:solidFill>
                        <a:latin typeface="Times New Roman" pitchFamily="18" charset="0"/>
                        <a:cs typeface="Arial" charset="0"/>
                      </a:rPr>
                      <a:t>X</a:t>
                    </a:r>
                    <a:endParaRPr lang="en-GB" sz="1600" b="1" i="1" baseline="-25000" dirty="0">
                      <a:solidFill>
                        <a:prstClr val="black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24605" name="Line 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6" y="2091"/>
                    <a:ext cx="1" cy="554"/>
                  </a:xfrm>
                  <a:prstGeom prst="line">
                    <a:avLst/>
                  </a:prstGeom>
                  <a:noFill/>
                  <a:ln w="3816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606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87" y="2062"/>
                    <a:ext cx="1" cy="583"/>
                  </a:xfrm>
                  <a:prstGeom prst="line">
                    <a:avLst/>
                  </a:prstGeom>
                  <a:noFill/>
                  <a:ln w="3816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grpSp>
                <p:nvGrpSpPr>
                  <p:cNvPr id="24607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00" y="2356"/>
                    <a:ext cx="984" cy="789"/>
                    <a:chOff x="100" y="2129"/>
                    <a:chExt cx="984" cy="789"/>
                  </a:xfrm>
                </p:grpSpPr>
                <p:sp>
                  <p:nvSpPr>
                    <p:cNvPr id="24614" name="Freeform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" y="2432"/>
                      <a:ext cx="464" cy="230"/>
                    </a:xfrm>
                    <a:custGeom>
                      <a:avLst/>
                      <a:gdLst>
                        <a:gd name="T0" fmla="*/ 0 w 2048"/>
                        <a:gd name="T1" fmla="*/ 3 h 1170"/>
                        <a:gd name="T2" fmla="*/ 0 w 2048"/>
                        <a:gd name="T3" fmla="*/ 0 h 1170"/>
                        <a:gd name="T4" fmla="*/ 24 w 2048"/>
                        <a:gd name="T5" fmla="*/ 0 h 1170"/>
                        <a:gd name="T6" fmla="*/ 24 w 2048"/>
                        <a:gd name="T7" fmla="*/ 3 h 1170"/>
                        <a:gd name="T8" fmla="*/ 15 w 2048"/>
                        <a:gd name="T9" fmla="*/ 3 h 1170"/>
                        <a:gd name="T10" fmla="*/ 15 w 2048"/>
                        <a:gd name="T11" fmla="*/ 6 h 1170"/>
                        <a:gd name="T12" fmla="*/ 20 w 2048"/>
                        <a:gd name="T13" fmla="*/ 6 h 1170"/>
                        <a:gd name="T14" fmla="*/ 12 w 2048"/>
                        <a:gd name="T15" fmla="*/ 9 h 1170"/>
                        <a:gd name="T16" fmla="*/ 4 w 2048"/>
                        <a:gd name="T17" fmla="*/ 6 h 1170"/>
                        <a:gd name="T18" fmla="*/ 8 w 2048"/>
                        <a:gd name="T19" fmla="*/ 6 h 1170"/>
                        <a:gd name="T20" fmla="*/ 8 w 2048"/>
                        <a:gd name="T21" fmla="*/ 3 h 1170"/>
                        <a:gd name="T22" fmla="*/ 0 w 2048"/>
                        <a:gd name="T23" fmla="*/ 3 h 117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2048"/>
                        <a:gd name="T37" fmla="*/ 0 h 1170"/>
                        <a:gd name="T38" fmla="*/ 2048 w 2048"/>
                        <a:gd name="T39" fmla="*/ 1170 h 117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2048" h="1170">
                          <a:moveTo>
                            <a:pt x="0" y="414"/>
                          </a:moveTo>
                          <a:lnTo>
                            <a:pt x="0" y="0"/>
                          </a:lnTo>
                          <a:lnTo>
                            <a:pt x="2047" y="0"/>
                          </a:lnTo>
                          <a:lnTo>
                            <a:pt x="2047" y="414"/>
                          </a:lnTo>
                          <a:lnTo>
                            <a:pt x="1334" y="414"/>
                          </a:lnTo>
                          <a:lnTo>
                            <a:pt x="1334" y="718"/>
                          </a:lnTo>
                          <a:lnTo>
                            <a:pt x="1742" y="718"/>
                          </a:lnTo>
                          <a:lnTo>
                            <a:pt x="1023" y="1169"/>
                          </a:lnTo>
                          <a:lnTo>
                            <a:pt x="304" y="718"/>
                          </a:lnTo>
                          <a:lnTo>
                            <a:pt x="712" y="718"/>
                          </a:lnTo>
                          <a:lnTo>
                            <a:pt x="712" y="414"/>
                          </a:lnTo>
                          <a:lnTo>
                            <a:pt x="0" y="414"/>
                          </a:lnTo>
                        </a:path>
                      </a:pathLst>
                    </a:custGeom>
                    <a:solidFill>
                      <a:srgbClr val="3333C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4615" name="AutoShap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" y="2129"/>
                      <a:ext cx="447" cy="239"/>
                    </a:xfrm>
                    <a:prstGeom prst="roundRect">
                      <a:avLst>
                        <a:gd name="adj" fmla="val 398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000" b="1">
                          <a:solidFill>
                            <a:srgbClr val="3333CC"/>
                          </a:solidFill>
                          <a:latin typeface="Arial" charset="0"/>
                          <a:cs typeface="Arial" charset="0"/>
                        </a:rPr>
                        <a:t>Mb</a:t>
                      </a:r>
                      <a:r>
                        <a:rPr lang="en-GB" sz="2000" b="1" baseline="-25000">
                          <a:solidFill>
                            <a:srgbClr val="3333CC"/>
                          </a:solidFill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4616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0" y="2663"/>
                      <a:ext cx="984" cy="2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>
                      <a:lvl1pPr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ctr" eaLnBrk="1" fontAlgn="base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00000"/>
                        <a:buFont typeface="Arial" charset="0"/>
                        <a:buNone/>
                      </a:pPr>
                      <a:r>
                        <a:rPr lang="en-GB" sz="1200" b="1" dirty="0">
                          <a:solidFill>
                            <a:srgbClr val="0000CC"/>
                          </a:solidFill>
                          <a:latin typeface="Calibri" pitchFamily="34" charset="0"/>
                        </a:rPr>
                        <a:t>b</a:t>
                      </a:r>
                      <a:r>
                        <a:rPr lang="en-GB" sz="1200" b="1" dirty="0" smtClean="0">
                          <a:solidFill>
                            <a:srgbClr val="0000CC"/>
                          </a:solidFill>
                          <a:latin typeface="Calibri" pitchFamily="34" charset="0"/>
                        </a:rPr>
                        <a:t>inding CO</a:t>
                      </a:r>
                      <a:endParaRPr lang="en-GB" sz="1200" b="1" dirty="0">
                        <a:solidFill>
                          <a:srgbClr val="0000CC"/>
                        </a:solidFill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608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983" y="1811"/>
                    <a:ext cx="854" cy="832"/>
                    <a:chOff x="417" y="1585"/>
                    <a:chExt cx="854" cy="832"/>
                  </a:xfrm>
                </p:grpSpPr>
                <p:sp>
                  <p:nvSpPr>
                    <p:cNvPr id="24610" name="AutoShap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0" y="1585"/>
                      <a:ext cx="428" cy="239"/>
                    </a:xfrm>
                    <a:prstGeom prst="roundRect">
                      <a:avLst>
                        <a:gd name="adj" fmla="val 398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fontAlgn="base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000" b="1">
                          <a:solidFill>
                            <a:srgbClr val="FF0000"/>
                          </a:solidFill>
                          <a:latin typeface="Arial" charset="0"/>
                          <a:cs typeface="Arial" charset="0"/>
                        </a:rPr>
                        <a:t>Mb</a:t>
                      </a:r>
                      <a:r>
                        <a:rPr lang="en-GB" sz="2000" b="1" baseline="30000">
                          <a:solidFill>
                            <a:srgbClr val="FF0000"/>
                          </a:solidFill>
                          <a:latin typeface="Arial" charset="0"/>
                          <a:cs typeface="Arial" charset="0"/>
                        </a:rPr>
                        <a:t>*</a:t>
                      </a:r>
                    </a:p>
                  </p:txBody>
                </p:sp>
                <p:sp>
                  <p:nvSpPr>
                    <p:cNvPr id="24611" name="AutoShap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2" y="1911"/>
                      <a:ext cx="269" cy="506"/>
                    </a:xfrm>
                    <a:prstGeom prst="roundRect">
                      <a:avLst>
                        <a:gd name="adj" fmla="val 370"/>
                      </a:avLst>
                    </a:prstGeom>
                    <a:solidFill>
                      <a:srgbClr val="FF0066"/>
                    </a:solidFill>
                    <a:ln w="936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4612" name="Freeform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81" y="2114"/>
                      <a:ext cx="290" cy="140"/>
                    </a:xfrm>
                    <a:custGeom>
                      <a:avLst/>
                      <a:gdLst>
                        <a:gd name="T0" fmla="*/ 0 w 1281"/>
                        <a:gd name="T1" fmla="*/ 1 h 708"/>
                        <a:gd name="T2" fmla="*/ 11 w 1281"/>
                        <a:gd name="T3" fmla="*/ 1 h 708"/>
                        <a:gd name="T4" fmla="*/ 11 w 1281"/>
                        <a:gd name="T5" fmla="*/ 0 h 708"/>
                        <a:gd name="T6" fmla="*/ 15 w 1281"/>
                        <a:gd name="T7" fmla="*/ 3 h 708"/>
                        <a:gd name="T8" fmla="*/ 11 w 1281"/>
                        <a:gd name="T9" fmla="*/ 6 h 708"/>
                        <a:gd name="T10" fmla="*/ 11 w 1281"/>
                        <a:gd name="T11" fmla="*/ 4 h 708"/>
                        <a:gd name="T12" fmla="*/ 0 w 1281"/>
                        <a:gd name="T13" fmla="*/ 4 h 708"/>
                        <a:gd name="T14" fmla="*/ 0 w 1281"/>
                        <a:gd name="T15" fmla="*/ 1 h 7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81"/>
                        <a:gd name="T25" fmla="*/ 0 h 708"/>
                        <a:gd name="T26" fmla="*/ 1281 w 1281"/>
                        <a:gd name="T27" fmla="*/ 708 h 7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81" h="708">
                          <a:moveTo>
                            <a:pt x="0" y="176"/>
                          </a:moveTo>
                          <a:lnTo>
                            <a:pt x="960" y="176"/>
                          </a:lnTo>
                          <a:lnTo>
                            <a:pt x="960" y="0"/>
                          </a:lnTo>
                          <a:lnTo>
                            <a:pt x="1280" y="353"/>
                          </a:lnTo>
                          <a:lnTo>
                            <a:pt x="960" y="707"/>
                          </a:lnTo>
                          <a:lnTo>
                            <a:pt x="960" y="530"/>
                          </a:lnTo>
                          <a:lnTo>
                            <a:pt x="0" y="530"/>
                          </a:lnTo>
                          <a:lnTo>
                            <a:pt x="0" y="176"/>
                          </a:lnTo>
                        </a:path>
                      </a:pathLst>
                    </a:custGeom>
                    <a:solidFill>
                      <a:srgbClr val="FF00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4613" name="Freeform 13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17" y="2116"/>
                      <a:ext cx="290" cy="139"/>
                    </a:xfrm>
                    <a:custGeom>
                      <a:avLst/>
                      <a:gdLst>
                        <a:gd name="T0" fmla="*/ 0 w 1281"/>
                        <a:gd name="T1" fmla="*/ 1 h 708"/>
                        <a:gd name="T2" fmla="*/ 11 w 1281"/>
                        <a:gd name="T3" fmla="*/ 1 h 708"/>
                        <a:gd name="T4" fmla="*/ 11 w 1281"/>
                        <a:gd name="T5" fmla="*/ 0 h 708"/>
                        <a:gd name="T6" fmla="*/ 15 w 1281"/>
                        <a:gd name="T7" fmla="*/ 3 h 708"/>
                        <a:gd name="T8" fmla="*/ 11 w 1281"/>
                        <a:gd name="T9" fmla="*/ 5 h 708"/>
                        <a:gd name="T10" fmla="*/ 11 w 1281"/>
                        <a:gd name="T11" fmla="*/ 4 h 708"/>
                        <a:gd name="T12" fmla="*/ 0 w 1281"/>
                        <a:gd name="T13" fmla="*/ 4 h 708"/>
                        <a:gd name="T14" fmla="*/ 0 w 1281"/>
                        <a:gd name="T15" fmla="*/ 1 h 70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281"/>
                        <a:gd name="T25" fmla="*/ 0 h 708"/>
                        <a:gd name="T26" fmla="*/ 1281 w 1281"/>
                        <a:gd name="T27" fmla="*/ 708 h 70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281" h="708">
                          <a:moveTo>
                            <a:pt x="0" y="176"/>
                          </a:moveTo>
                          <a:lnTo>
                            <a:pt x="960" y="176"/>
                          </a:lnTo>
                          <a:lnTo>
                            <a:pt x="960" y="0"/>
                          </a:lnTo>
                          <a:lnTo>
                            <a:pt x="1280" y="353"/>
                          </a:lnTo>
                          <a:lnTo>
                            <a:pt x="960" y="707"/>
                          </a:lnTo>
                          <a:lnTo>
                            <a:pt x="960" y="530"/>
                          </a:lnTo>
                          <a:lnTo>
                            <a:pt x="0" y="530"/>
                          </a:lnTo>
                          <a:lnTo>
                            <a:pt x="0" y="176"/>
                          </a:lnTo>
                        </a:path>
                      </a:pathLst>
                    </a:custGeom>
                    <a:solidFill>
                      <a:srgbClr val="FF00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2460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95" y="2659"/>
                    <a:ext cx="235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24590" name="Группа 120"/>
                <p:cNvGrpSpPr>
                  <a:grpSpLocks/>
                </p:cNvGrpSpPr>
                <p:nvPr/>
              </p:nvGrpSpPr>
              <p:grpSpPr bwMode="auto">
                <a:xfrm>
                  <a:off x="7286644" y="3857628"/>
                  <a:ext cx="642942" cy="1428760"/>
                  <a:chOff x="5786446" y="714356"/>
                  <a:chExt cx="2357454" cy="5072098"/>
                </a:xfrm>
              </p:grpSpPr>
              <p:grpSp>
                <p:nvGrpSpPr>
                  <p:cNvPr id="24594" name="Группа 68"/>
                  <p:cNvGrpSpPr>
                    <a:grpSpLocks/>
                  </p:cNvGrpSpPr>
                  <p:nvPr/>
                </p:nvGrpSpPr>
                <p:grpSpPr bwMode="auto">
                  <a:xfrm>
                    <a:off x="5846674" y="714356"/>
                    <a:ext cx="2297226" cy="1785950"/>
                    <a:chOff x="5560922" y="500042"/>
                    <a:chExt cx="2297226" cy="1785950"/>
                  </a:xfrm>
                </p:grpSpPr>
                <p:sp>
                  <p:nvSpPr>
                    <p:cNvPr id="70" name="Полилиния 69"/>
                    <p:cNvSpPr/>
                    <p:nvPr/>
                  </p:nvSpPr>
                  <p:spPr>
                    <a:xfrm>
                      <a:off x="5558902" y="500475"/>
                      <a:ext cx="2299246" cy="1782608"/>
                    </a:xfrm>
                    <a:custGeom>
                      <a:avLst/>
                      <a:gdLst>
                        <a:gd name="connsiteX0" fmla="*/ 58271 w 1701053"/>
                        <a:gd name="connsiteY0" fmla="*/ 145676 h 2182906"/>
                        <a:gd name="connsiteX1" fmla="*/ 112059 w 1701053"/>
                        <a:gd name="connsiteY1" fmla="*/ 710453 h 2182906"/>
                        <a:gd name="connsiteX2" fmla="*/ 730624 w 1701053"/>
                        <a:gd name="connsiteY2" fmla="*/ 1261782 h 2182906"/>
                        <a:gd name="connsiteX3" fmla="*/ 1026459 w 1701053"/>
                        <a:gd name="connsiteY3" fmla="*/ 2135841 h 2182906"/>
                        <a:gd name="connsiteX4" fmla="*/ 1389530 w 1701053"/>
                        <a:gd name="connsiteY4" fmla="*/ 1544170 h 2182906"/>
                        <a:gd name="connsiteX5" fmla="*/ 1658471 w 1701053"/>
                        <a:gd name="connsiteY5" fmla="*/ 226359 h 2182906"/>
                        <a:gd name="connsiteX6" fmla="*/ 1645024 w 1701053"/>
                        <a:gd name="connsiteY6" fmla="*/ 186017 h 21829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701053" h="2182906">
                          <a:moveTo>
                            <a:pt x="58271" y="145676"/>
                          </a:moveTo>
                          <a:cubicBezTo>
                            <a:pt x="29135" y="335055"/>
                            <a:pt x="0" y="524435"/>
                            <a:pt x="112059" y="710453"/>
                          </a:cubicBezTo>
                          <a:cubicBezTo>
                            <a:pt x="224118" y="896471"/>
                            <a:pt x="578224" y="1024217"/>
                            <a:pt x="730624" y="1261782"/>
                          </a:cubicBezTo>
                          <a:cubicBezTo>
                            <a:pt x="883024" y="1499347"/>
                            <a:pt x="916641" y="2088776"/>
                            <a:pt x="1026459" y="2135841"/>
                          </a:cubicBezTo>
                          <a:cubicBezTo>
                            <a:pt x="1136277" y="2182906"/>
                            <a:pt x="1284195" y="1862417"/>
                            <a:pt x="1389530" y="1544170"/>
                          </a:cubicBezTo>
                          <a:cubicBezTo>
                            <a:pt x="1494865" y="1225923"/>
                            <a:pt x="1615889" y="452718"/>
                            <a:pt x="1658471" y="226359"/>
                          </a:cubicBezTo>
                          <a:cubicBezTo>
                            <a:pt x="1701053" y="0"/>
                            <a:pt x="1673038" y="93008"/>
                            <a:pt x="1645024" y="186017"/>
                          </a:cubicBezTo>
                        </a:path>
                      </a:pathLst>
                    </a:custGeom>
                    <a:ln w="571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1" name="Овал 70"/>
                    <p:cNvSpPr/>
                    <p:nvPr/>
                  </p:nvSpPr>
                  <p:spPr>
                    <a:xfrm>
                      <a:off x="6926808" y="1998695"/>
                      <a:ext cx="145520" cy="21502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5715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24595" name="Группа 71"/>
                  <p:cNvGrpSpPr>
                    <a:grpSpLocks/>
                  </p:cNvGrpSpPr>
                  <p:nvPr/>
                </p:nvGrpSpPr>
                <p:grpSpPr bwMode="auto">
                  <a:xfrm>
                    <a:off x="5786446" y="3857628"/>
                    <a:ext cx="2297226" cy="1857364"/>
                    <a:chOff x="5500694" y="4857784"/>
                    <a:chExt cx="2297226" cy="1857364"/>
                  </a:xfrm>
                </p:grpSpPr>
                <p:sp>
                  <p:nvSpPr>
                    <p:cNvPr id="105" name="Полилиния 104"/>
                    <p:cNvSpPr/>
                    <p:nvPr/>
                  </p:nvSpPr>
                  <p:spPr>
                    <a:xfrm flipH="1">
                      <a:off x="5500694" y="4857046"/>
                      <a:ext cx="2299246" cy="1858902"/>
                    </a:xfrm>
                    <a:custGeom>
                      <a:avLst/>
                      <a:gdLst>
                        <a:gd name="connsiteX0" fmla="*/ 58271 w 1701053"/>
                        <a:gd name="connsiteY0" fmla="*/ 145676 h 2182906"/>
                        <a:gd name="connsiteX1" fmla="*/ 112059 w 1701053"/>
                        <a:gd name="connsiteY1" fmla="*/ 710453 h 2182906"/>
                        <a:gd name="connsiteX2" fmla="*/ 730624 w 1701053"/>
                        <a:gd name="connsiteY2" fmla="*/ 1261782 h 2182906"/>
                        <a:gd name="connsiteX3" fmla="*/ 1026459 w 1701053"/>
                        <a:gd name="connsiteY3" fmla="*/ 2135841 h 2182906"/>
                        <a:gd name="connsiteX4" fmla="*/ 1389530 w 1701053"/>
                        <a:gd name="connsiteY4" fmla="*/ 1544170 h 2182906"/>
                        <a:gd name="connsiteX5" fmla="*/ 1658471 w 1701053"/>
                        <a:gd name="connsiteY5" fmla="*/ 226359 h 2182906"/>
                        <a:gd name="connsiteX6" fmla="*/ 1645024 w 1701053"/>
                        <a:gd name="connsiteY6" fmla="*/ 186017 h 21829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701053" h="2182906">
                          <a:moveTo>
                            <a:pt x="58271" y="145676"/>
                          </a:moveTo>
                          <a:cubicBezTo>
                            <a:pt x="29135" y="335055"/>
                            <a:pt x="0" y="524435"/>
                            <a:pt x="112059" y="710453"/>
                          </a:cubicBezTo>
                          <a:cubicBezTo>
                            <a:pt x="224118" y="896471"/>
                            <a:pt x="578224" y="1024217"/>
                            <a:pt x="730624" y="1261782"/>
                          </a:cubicBezTo>
                          <a:cubicBezTo>
                            <a:pt x="883024" y="1499347"/>
                            <a:pt x="916641" y="2088776"/>
                            <a:pt x="1026459" y="2135841"/>
                          </a:cubicBezTo>
                          <a:cubicBezTo>
                            <a:pt x="1136277" y="2182906"/>
                            <a:pt x="1284195" y="1862417"/>
                            <a:pt x="1389530" y="1544170"/>
                          </a:cubicBezTo>
                          <a:cubicBezTo>
                            <a:pt x="1494865" y="1225923"/>
                            <a:pt x="1615889" y="452718"/>
                            <a:pt x="1658471" y="226359"/>
                          </a:cubicBezTo>
                          <a:cubicBezTo>
                            <a:pt x="1701053" y="0"/>
                            <a:pt x="1673038" y="93008"/>
                            <a:pt x="1645024" y="186017"/>
                          </a:cubicBezTo>
                        </a:path>
                      </a:pathLst>
                    </a:custGeom>
                    <a:ln w="57150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06" name="Овал 105"/>
                    <p:cNvSpPr/>
                    <p:nvPr/>
                  </p:nvSpPr>
                  <p:spPr>
                    <a:xfrm>
                      <a:off x="6286514" y="6500923"/>
                      <a:ext cx="145520" cy="215024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5715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107" name="Штриховая стрелка вправо 106"/>
                  <p:cNvSpPr/>
                  <p:nvPr/>
                </p:nvSpPr>
                <p:spPr>
                  <a:xfrm rot="5400000">
                    <a:off x="6323819" y="3176374"/>
                    <a:ext cx="1352558" cy="715965"/>
                  </a:xfrm>
                  <a:prstGeom prst="stripedRightArrow">
                    <a:avLst>
                      <a:gd name="adj1" fmla="val 53765"/>
                      <a:gd name="adj2" fmla="val 50000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8" name="Солнце 107"/>
                  <p:cNvSpPr/>
                  <p:nvPr/>
                </p:nvSpPr>
                <p:spPr>
                  <a:xfrm>
                    <a:off x="6071670" y="2074285"/>
                    <a:ext cx="215370" cy="353749"/>
                  </a:xfrm>
                  <a:prstGeom prst="sun">
                    <a:avLst/>
                  </a:prstGeom>
                  <a:solidFill>
                    <a:srgbClr val="FF0066"/>
                  </a:solidFill>
                  <a:ln>
                    <a:solidFill>
                      <a:srgbClr val="FF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0" name="Солнце 119"/>
                  <p:cNvSpPr/>
                  <p:nvPr/>
                </p:nvSpPr>
                <p:spPr>
                  <a:xfrm>
                    <a:off x="6071670" y="5431408"/>
                    <a:ext cx="215370" cy="353749"/>
                  </a:xfrm>
                  <a:prstGeom prst="sun">
                    <a:avLst/>
                  </a:prstGeom>
                  <a:solidFill>
                    <a:srgbClr val="FF0066"/>
                  </a:solidFill>
                  <a:ln>
                    <a:solidFill>
                      <a:srgbClr val="FF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</p:grpSp>
            <p:graphicFrame>
              <p:nvGraphicFramePr>
                <p:cNvPr id="24579" name="Object 2"/>
                <p:cNvGraphicFramePr>
                  <a:graphicFrameLocks noChangeAspect="1"/>
                </p:cNvGraphicFramePr>
                <p:nvPr/>
              </p:nvGraphicFramePr>
              <p:xfrm>
                <a:off x="7966102" y="4306914"/>
                <a:ext cx="677864" cy="4847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847" name="Equation" r:id="rId3" imgW="355320" imgH="253800" progId="Equation.DSMT4">
                        <p:embed/>
                      </p:oleObj>
                    </mc:Choice>
                    <mc:Fallback>
                      <p:oleObj name="Equation" r:id="rId3" imgW="355320" imgH="253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966102" y="4306914"/>
                              <a:ext cx="677864" cy="48476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5" name="Стрелка влево 144"/>
                <p:cNvSpPr/>
                <p:nvPr/>
              </p:nvSpPr>
              <p:spPr>
                <a:xfrm>
                  <a:off x="3714744" y="4428277"/>
                  <a:ext cx="500066" cy="144586"/>
                </a:xfrm>
                <a:prstGeom prst="leftArrow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6" name="Стрелка влево 145"/>
                <p:cNvSpPr/>
                <p:nvPr/>
              </p:nvSpPr>
              <p:spPr>
                <a:xfrm flipH="1">
                  <a:off x="6357950" y="4428277"/>
                  <a:ext cx="571504" cy="144586"/>
                </a:xfrm>
                <a:prstGeom prst="leftArrow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27" name="Стрелка вниз 126"/>
              <p:cNvSpPr/>
              <p:nvPr/>
            </p:nvSpPr>
            <p:spPr>
              <a:xfrm>
                <a:off x="4794032" y="5669191"/>
                <a:ext cx="1214437" cy="285750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4586" name="TextBox 131"/>
              <p:cNvSpPr txBox="1">
                <a:spLocks noChangeArrowheads="1"/>
              </p:cNvSpPr>
              <p:nvPr/>
            </p:nvSpPr>
            <p:spPr bwMode="auto">
              <a:xfrm>
                <a:off x="3793907" y="4084866"/>
                <a:ext cx="428625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200" b="1">
                    <a:solidFill>
                      <a:srgbClr val="FF0000"/>
                    </a:solidFill>
                    <a:latin typeface="Calibri" pitchFamily="34" charset="0"/>
                  </a:rPr>
                  <a:t>?</a:t>
                </a:r>
              </a:p>
            </p:txBody>
          </p:sp>
          <p:sp>
            <p:nvSpPr>
              <p:cNvPr id="24587" name="TextBox 132"/>
              <p:cNvSpPr txBox="1">
                <a:spLocks noChangeArrowheads="1"/>
              </p:cNvSpPr>
              <p:nvPr/>
            </p:nvSpPr>
            <p:spPr bwMode="auto">
              <a:xfrm>
                <a:off x="6437094" y="4094391"/>
                <a:ext cx="428625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3200" b="1">
                    <a:solidFill>
                      <a:srgbClr val="FF0000"/>
                    </a:solidFill>
                    <a:latin typeface="Calibri" pitchFamily="34" charset="0"/>
                  </a:rPr>
                  <a:t>?</a:t>
                </a:r>
              </a:p>
            </p:txBody>
          </p:sp>
        </p:grpSp>
        <p:graphicFrame>
          <p:nvGraphicFramePr>
            <p:cNvPr id="2457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0047660"/>
                </p:ext>
              </p:extLst>
            </p:nvPr>
          </p:nvGraphicFramePr>
          <p:xfrm>
            <a:off x="3118327" y="3615581"/>
            <a:ext cx="4879660" cy="749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48" name="Equation" r:id="rId5" imgW="3555720" imgH="469800" progId="Equation.DSMT4">
                    <p:embed/>
                  </p:oleObj>
                </mc:Choice>
                <mc:Fallback>
                  <p:oleObj name="Equation" r:id="rId5" imgW="3555720" imgH="469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8327" y="3615581"/>
                          <a:ext cx="4879660" cy="74952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2" name="Picture 5" descr="experimen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00849" y="3606036"/>
              <a:ext cx="1664339" cy="1188627"/>
            </a:xfrm>
            <a:prstGeom prst="rect">
              <a:avLst/>
            </a:prstGeom>
            <a:noFill/>
          </p:spPr>
        </p:pic>
        <p:pic>
          <p:nvPicPr>
            <p:cNvPr id="83" name="Рисунок 82" descr="fig1b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63351" y="4496082"/>
              <a:ext cx="1832487" cy="1191862"/>
            </a:xfrm>
            <a:prstGeom prst="rect">
              <a:avLst/>
            </a:prstGeom>
          </p:spPr>
        </p:pic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294065" y="4387892"/>
              <a:ext cx="1796343" cy="1408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4705066" y="1179961"/>
              <a:ext cx="15487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p</a:t>
              </a:r>
              <a:r>
                <a:rPr lang="en-US" sz="1400" b="1" dirty="0" smtClean="0"/>
                <a:t>rotein dynamics</a:t>
              </a:r>
              <a:endParaRPr lang="ru-RU" sz="140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375518" y="1179960"/>
              <a:ext cx="15487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CO rebinding</a:t>
              </a:r>
              <a:endParaRPr lang="ru-RU" sz="1400" b="1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031138" y="1165645"/>
              <a:ext cx="15487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spectral diffusion</a:t>
              </a:r>
              <a:endParaRPr lang="ru-RU" sz="1400" b="1" dirty="0"/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C00000"/>
                </a:solidFill>
              </a:rPr>
              <a:t>W</a:t>
            </a:r>
            <a:r>
              <a:rPr lang="en-US" sz="2000" b="1" dirty="0" smtClean="0">
                <a:solidFill>
                  <a:srgbClr val="C00000"/>
                </a:solidFill>
              </a:rPr>
              <a:t>e wont to describe the spectral </a:t>
            </a:r>
            <a:r>
              <a:rPr lang="en-US" sz="2000" b="1" dirty="0">
                <a:solidFill>
                  <a:srgbClr val="C00000"/>
                </a:solidFill>
              </a:rPr>
              <a:t>diffusion </a:t>
            </a:r>
            <a:r>
              <a:rPr lang="en-US" sz="2000" b="1" dirty="0" smtClean="0">
                <a:solidFill>
                  <a:srgbClr val="C00000"/>
                </a:solidFill>
              </a:rPr>
              <a:t>and CO </a:t>
            </a:r>
            <a:r>
              <a:rPr lang="en-US" sz="2000" b="1" dirty="0">
                <a:solidFill>
                  <a:srgbClr val="C00000"/>
                </a:solidFill>
              </a:rPr>
              <a:t>rebinding </a:t>
            </a:r>
            <a:r>
              <a:rPr lang="en-US" sz="2000" b="1" dirty="0" smtClean="0">
                <a:solidFill>
                  <a:srgbClr val="C00000"/>
                </a:solidFill>
              </a:rPr>
              <a:t>kinetics using </a:t>
            </a:r>
            <a:r>
              <a:rPr lang="en-US" sz="2000" b="1" i="1" dirty="0">
                <a:solidFill>
                  <a:srgbClr val="C00000"/>
                </a:solidFill>
              </a:rPr>
              <a:t>p</a:t>
            </a:r>
            <a:r>
              <a:rPr lang="en-US" sz="2000" b="1" dirty="0">
                <a:solidFill>
                  <a:srgbClr val="C00000"/>
                </a:solidFill>
              </a:rPr>
              <a:t>-</a:t>
            </a:r>
            <a:r>
              <a:rPr lang="en-US" sz="2000" b="1" dirty="0" err="1">
                <a:solidFill>
                  <a:srgbClr val="C00000"/>
                </a:solidFill>
              </a:rPr>
              <a:t>adic</a:t>
            </a:r>
            <a:r>
              <a:rPr lang="en-US" sz="2000" b="1" dirty="0">
                <a:solidFill>
                  <a:srgbClr val="C00000"/>
                </a:solidFill>
              </a:rPr>
              <a:t> equation of </a:t>
            </a:r>
            <a:r>
              <a:rPr lang="en-US" sz="2000" b="1" dirty="0" smtClean="0">
                <a:solidFill>
                  <a:srgbClr val="C00000"/>
                </a:solidFill>
              </a:rPr>
              <a:t>ultrametric diffusion as a model of protein conformational dynamics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28596" y="980728"/>
            <a:ext cx="8358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2060"/>
                </a:solidFill>
              </a:rPr>
              <a:t>Avetisov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V.A., </a:t>
            </a:r>
            <a:r>
              <a:rPr lang="en-US" sz="1400" b="1" dirty="0" err="1">
                <a:solidFill>
                  <a:srgbClr val="002060"/>
                </a:solidFill>
              </a:rPr>
              <a:t>Bikulov</a:t>
            </a:r>
            <a:r>
              <a:rPr lang="en-US" sz="1400" b="1" dirty="0">
                <a:solidFill>
                  <a:srgbClr val="002060"/>
                </a:solidFill>
              </a:rPr>
              <a:t> A. </a:t>
            </a:r>
            <a:r>
              <a:rPr lang="en-US" sz="1400" b="1" dirty="0" err="1">
                <a:solidFill>
                  <a:srgbClr val="002060"/>
                </a:solidFill>
              </a:rPr>
              <a:t>Kh</a:t>
            </a:r>
            <a:r>
              <a:rPr lang="en-US" sz="1400" b="1" dirty="0">
                <a:solidFill>
                  <a:srgbClr val="002060"/>
                </a:solidFill>
              </a:rPr>
              <a:t>., </a:t>
            </a:r>
            <a:r>
              <a:rPr lang="en-US" sz="1400" b="1" dirty="0" err="1">
                <a:solidFill>
                  <a:srgbClr val="002060"/>
                </a:solidFill>
              </a:rPr>
              <a:t>Kozurev</a:t>
            </a:r>
            <a:r>
              <a:rPr lang="en-US" sz="1400" b="1" dirty="0">
                <a:solidFill>
                  <a:srgbClr val="002060"/>
                </a:solidFill>
              </a:rPr>
              <a:t> S. V., </a:t>
            </a:r>
            <a:r>
              <a:rPr lang="en-US" sz="1400" b="1" dirty="0" err="1">
                <a:solidFill>
                  <a:srgbClr val="002060"/>
                </a:solidFill>
              </a:rPr>
              <a:t>Osipov</a:t>
            </a:r>
            <a:r>
              <a:rPr lang="en-US" sz="1400" b="1" dirty="0">
                <a:solidFill>
                  <a:srgbClr val="002060"/>
                </a:solidFill>
              </a:rPr>
              <a:t> V. </a:t>
            </a:r>
            <a:r>
              <a:rPr lang="en-US" sz="1400" b="1" dirty="0" smtClean="0">
                <a:solidFill>
                  <a:srgbClr val="002060"/>
                </a:solidFill>
              </a:rPr>
              <a:t>A, </a:t>
            </a:r>
            <a:r>
              <a:rPr lang="en-US" sz="1400" b="1" dirty="0" err="1" smtClean="0">
                <a:solidFill>
                  <a:srgbClr val="002060"/>
                </a:solidFill>
              </a:rPr>
              <a:t>Zubarev</a:t>
            </a:r>
            <a:r>
              <a:rPr lang="en-US" sz="1400" b="1" dirty="0" smtClean="0">
                <a:solidFill>
                  <a:srgbClr val="002060"/>
                </a:solidFill>
              </a:rPr>
              <a:t> A. P.; publications 2003-2012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9615" name="Rectangle 159"/>
          <p:cNvSpPr>
            <a:spLocks noChangeArrowheads="1"/>
          </p:cNvSpPr>
          <p:nvPr/>
        </p:nvSpPr>
        <p:spPr bwMode="auto">
          <a:xfrm>
            <a:off x="9493250" y="33194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ru-RU" b="1" i="1" baseline="-25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556" name="Line 100"/>
          <p:cNvSpPr>
            <a:spLocks noChangeShapeType="1"/>
          </p:cNvSpPr>
          <p:nvPr/>
        </p:nvSpPr>
        <p:spPr bwMode="auto">
          <a:xfrm>
            <a:off x="3995936" y="2762040"/>
            <a:ext cx="0" cy="3115232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60" name="Объект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795446"/>
              </p:ext>
            </p:extLst>
          </p:nvPr>
        </p:nvGraphicFramePr>
        <p:xfrm>
          <a:off x="4433910" y="3105661"/>
          <a:ext cx="4087813" cy="270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2" name="Equation" r:id="rId3" imgW="3098520" imgH="2031840" progId="Equation.DSMT4">
                  <p:embed/>
                </p:oleObj>
              </mc:Choice>
              <mc:Fallback>
                <p:oleObj name="Equation" r:id="rId3" imgW="3098520" imgH="2031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910" y="3105661"/>
                        <a:ext cx="4087813" cy="27050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65720" y="486999"/>
            <a:ext cx="530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Model of the “reaction-diffusion” type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64041" y="2708920"/>
            <a:ext cx="2981543" cy="3340601"/>
            <a:chOff x="5146016" y="1855680"/>
            <a:chExt cx="3214688" cy="3708076"/>
          </a:xfrm>
        </p:grpSpPr>
        <p:grpSp>
          <p:nvGrpSpPr>
            <p:cNvPr id="51" name="Группа 124"/>
            <p:cNvGrpSpPr>
              <a:grpSpLocks/>
            </p:cNvGrpSpPr>
            <p:nvPr/>
          </p:nvGrpSpPr>
          <p:grpSpPr bwMode="auto">
            <a:xfrm>
              <a:off x="5623754" y="1855680"/>
              <a:ext cx="2357438" cy="1607590"/>
              <a:chOff x="775970" y="3475061"/>
              <a:chExt cx="3081650" cy="2854324"/>
            </a:xfrm>
          </p:grpSpPr>
          <p:grpSp>
            <p:nvGrpSpPr>
              <p:cNvPr id="107" name="Group 5"/>
              <p:cNvGrpSpPr>
                <a:grpSpLocks/>
              </p:cNvGrpSpPr>
              <p:nvPr/>
            </p:nvGrpSpPr>
            <p:grpSpPr bwMode="auto">
              <a:xfrm>
                <a:off x="775970" y="3475061"/>
                <a:ext cx="3081650" cy="2854324"/>
                <a:chOff x="2872" y="1161"/>
                <a:chExt cx="2688" cy="1798"/>
              </a:xfrm>
            </p:grpSpPr>
            <p:grpSp>
              <p:nvGrpSpPr>
                <p:cNvPr id="111" name="Group 6"/>
                <p:cNvGrpSpPr>
                  <a:grpSpLocks/>
                </p:cNvGrpSpPr>
                <p:nvPr/>
              </p:nvGrpSpPr>
              <p:grpSpPr bwMode="auto">
                <a:xfrm>
                  <a:off x="2872" y="1161"/>
                  <a:ext cx="2688" cy="1798"/>
                  <a:chOff x="2872" y="1161"/>
                  <a:chExt cx="2688" cy="1798"/>
                </a:xfrm>
              </p:grpSpPr>
              <p:sp>
                <p:nvSpPr>
                  <p:cNvPr id="143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72" y="1161"/>
                    <a:ext cx="1" cy="1798"/>
                  </a:xfrm>
                  <a:prstGeom prst="line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4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872" y="2942"/>
                    <a:ext cx="2688" cy="1"/>
                  </a:xfrm>
                  <a:prstGeom prst="line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112" name="Group 11"/>
                <p:cNvGrpSpPr>
                  <a:grpSpLocks/>
                </p:cNvGrpSpPr>
                <p:nvPr/>
              </p:nvGrpSpPr>
              <p:grpSpPr bwMode="auto">
                <a:xfrm>
                  <a:off x="3112" y="1530"/>
                  <a:ext cx="2056" cy="1297"/>
                  <a:chOff x="3112" y="1530"/>
                  <a:chExt cx="2056" cy="1297"/>
                </a:xfrm>
              </p:grpSpPr>
              <p:cxnSp>
                <p:nvCxnSpPr>
                  <p:cNvPr id="113" name="AutoShape 12"/>
                  <p:cNvCxnSpPr>
                    <a:cxnSpLocks noChangeShapeType="1"/>
                    <a:stCxn id="137" idx="0"/>
                    <a:endCxn id="130" idx="1"/>
                  </p:cNvCxnSpPr>
                  <p:nvPr/>
                </p:nvCxnSpPr>
                <p:spPr bwMode="auto">
                  <a:xfrm flipV="1">
                    <a:off x="3752" y="2420"/>
                    <a:ext cx="57" cy="210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4" name="AutoShape 13"/>
                  <p:cNvCxnSpPr>
                    <a:cxnSpLocks noChangeShapeType="1"/>
                    <a:stCxn id="130" idx="3"/>
                    <a:endCxn id="138" idx="0"/>
                  </p:cNvCxnSpPr>
                  <p:nvPr/>
                </p:nvCxnSpPr>
                <p:spPr bwMode="auto">
                  <a:xfrm>
                    <a:off x="3856" y="2420"/>
                    <a:ext cx="96" cy="210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5" name="AutoShape 14"/>
                  <p:cNvCxnSpPr>
                    <a:cxnSpLocks noChangeShapeType="1"/>
                    <a:stCxn id="135" idx="0"/>
                    <a:endCxn id="128" idx="1"/>
                  </p:cNvCxnSpPr>
                  <p:nvPr/>
                </p:nvCxnSpPr>
                <p:spPr bwMode="auto">
                  <a:xfrm flipV="1">
                    <a:off x="3184" y="2386"/>
                    <a:ext cx="96" cy="292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6" name="AutoShape 15"/>
                  <p:cNvCxnSpPr>
                    <a:cxnSpLocks noChangeShapeType="1"/>
                    <a:stCxn id="128" idx="3"/>
                    <a:endCxn id="136" idx="0"/>
                  </p:cNvCxnSpPr>
                  <p:nvPr/>
                </p:nvCxnSpPr>
                <p:spPr bwMode="auto">
                  <a:xfrm>
                    <a:off x="3328" y="2386"/>
                    <a:ext cx="176" cy="252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7" name="AutoShape 16"/>
                  <p:cNvCxnSpPr>
                    <a:cxnSpLocks noChangeShapeType="1"/>
                    <a:stCxn id="139" idx="0"/>
                    <a:endCxn id="132" idx="1"/>
                  </p:cNvCxnSpPr>
                  <p:nvPr/>
                </p:nvCxnSpPr>
                <p:spPr bwMode="auto">
                  <a:xfrm flipV="1">
                    <a:off x="4232" y="2475"/>
                    <a:ext cx="97" cy="169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8" name="AutoShape 17"/>
                  <p:cNvCxnSpPr>
                    <a:cxnSpLocks noChangeShapeType="1"/>
                    <a:stCxn id="132" idx="3"/>
                    <a:endCxn id="140" idx="0"/>
                  </p:cNvCxnSpPr>
                  <p:nvPr/>
                </p:nvCxnSpPr>
                <p:spPr bwMode="auto">
                  <a:xfrm>
                    <a:off x="4376" y="2475"/>
                    <a:ext cx="120" cy="203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19" name="AutoShape 18"/>
                  <p:cNvCxnSpPr>
                    <a:cxnSpLocks noChangeShapeType="1"/>
                    <a:stCxn id="141" idx="0"/>
                    <a:endCxn id="134" idx="1"/>
                  </p:cNvCxnSpPr>
                  <p:nvPr/>
                </p:nvCxnSpPr>
                <p:spPr bwMode="auto">
                  <a:xfrm flipV="1">
                    <a:off x="4856" y="2556"/>
                    <a:ext cx="81" cy="149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0" name="AutoShape 19"/>
                  <p:cNvCxnSpPr>
                    <a:cxnSpLocks noChangeShapeType="1"/>
                    <a:stCxn id="142" idx="0"/>
                    <a:endCxn id="134" idx="3"/>
                  </p:cNvCxnSpPr>
                  <p:nvPr/>
                </p:nvCxnSpPr>
                <p:spPr bwMode="auto">
                  <a:xfrm flipH="1" flipV="1">
                    <a:off x="4984" y="2556"/>
                    <a:ext cx="112" cy="122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1" name="AutoShape 20"/>
                  <p:cNvCxnSpPr>
                    <a:cxnSpLocks noChangeShapeType="1"/>
                    <a:stCxn id="128" idx="0"/>
                    <a:endCxn id="129" idx="1"/>
                  </p:cNvCxnSpPr>
                  <p:nvPr/>
                </p:nvCxnSpPr>
                <p:spPr bwMode="auto">
                  <a:xfrm flipV="1">
                    <a:off x="3304" y="1931"/>
                    <a:ext cx="273" cy="427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2" name="AutoShape 21"/>
                  <p:cNvCxnSpPr>
                    <a:cxnSpLocks noChangeShapeType="1"/>
                    <a:stCxn id="130" idx="0"/>
                    <a:endCxn id="129" idx="3"/>
                  </p:cNvCxnSpPr>
                  <p:nvPr/>
                </p:nvCxnSpPr>
                <p:spPr bwMode="auto">
                  <a:xfrm flipH="1" flipV="1">
                    <a:off x="3624" y="1931"/>
                    <a:ext cx="208" cy="468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3" name="AutoShape 22"/>
                  <p:cNvCxnSpPr>
                    <a:cxnSpLocks noChangeShapeType="1"/>
                    <a:stCxn id="132" idx="0"/>
                    <a:endCxn id="133" idx="1"/>
                  </p:cNvCxnSpPr>
                  <p:nvPr/>
                </p:nvCxnSpPr>
                <p:spPr bwMode="auto">
                  <a:xfrm flipV="1">
                    <a:off x="4352" y="2019"/>
                    <a:ext cx="281" cy="434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4" name="AutoShape 23"/>
                  <p:cNvCxnSpPr>
                    <a:cxnSpLocks noChangeShapeType="1"/>
                    <a:stCxn id="134" idx="0"/>
                    <a:endCxn id="133" idx="3"/>
                  </p:cNvCxnSpPr>
                  <p:nvPr/>
                </p:nvCxnSpPr>
                <p:spPr bwMode="auto">
                  <a:xfrm flipH="1" flipV="1">
                    <a:off x="4680" y="2019"/>
                    <a:ext cx="280" cy="516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5" name="AutoShape 24"/>
                  <p:cNvCxnSpPr>
                    <a:cxnSpLocks noChangeShapeType="1"/>
                    <a:stCxn id="129" idx="0"/>
                    <a:endCxn id="131" idx="1"/>
                  </p:cNvCxnSpPr>
                  <p:nvPr/>
                </p:nvCxnSpPr>
                <p:spPr bwMode="auto">
                  <a:xfrm flipV="1">
                    <a:off x="3600" y="1551"/>
                    <a:ext cx="473" cy="359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6" name="AutoShape 25"/>
                  <p:cNvCxnSpPr>
                    <a:cxnSpLocks noChangeShapeType="1"/>
                    <a:stCxn id="131" idx="3"/>
                    <a:endCxn id="133" idx="0"/>
                  </p:cNvCxnSpPr>
                  <p:nvPr/>
                </p:nvCxnSpPr>
                <p:spPr bwMode="auto">
                  <a:xfrm>
                    <a:off x="4120" y="1551"/>
                    <a:ext cx="537" cy="448"/>
                  </a:xfrm>
                  <a:prstGeom prst="straightConnector1">
                    <a:avLst/>
                  </a:prstGeom>
                  <a:noFill/>
                  <a:ln w="3816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pSp>
                <p:nvGrpSpPr>
                  <p:cNvPr id="127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3112" y="2630"/>
                    <a:ext cx="2056" cy="197"/>
                    <a:chOff x="3112" y="2630"/>
                    <a:chExt cx="2056" cy="197"/>
                  </a:xfrm>
                </p:grpSpPr>
                <p:sp>
                  <p:nvSpPr>
                    <p:cNvPr id="135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2" y="2678"/>
                      <a:ext cx="144" cy="122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36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32" y="2637"/>
                      <a:ext cx="144" cy="122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37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0" y="2630"/>
                      <a:ext cx="144" cy="122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38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0" y="2630"/>
                      <a:ext cx="144" cy="122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39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0" y="2644"/>
                      <a:ext cx="144" cy="122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40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4" y="2678"/>
                      <a:ext cx="144" cy="122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41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84" y="2705"/>
                      <a:ext cx="144" cy="122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42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4" y="2678"/>
                      <a:ext cx="144" cy="122"/>
                    </a:xfrm>
                    <a:prstGeom prst="ellipse">
                      <a:avLst/>
                    </a:prstGeom>
                    <a:solidFill>
                      <a:srgbClr val="8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128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3280" y="2359"/>
                    <a:ext cx="48" cy="54"/>
                  </a:xfrm>
                  <a:prstGeom prst="roundRect">
                    <a:avLst>
                      <a:gd name="adj" fmla="val 2083"/>
                    </a:avLst>
                  </a:prstGeom>
                  <a:solidFill>
                    <a:srgbClr val="FF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9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3577" y="1910"/>
                    <a:ext cx="47" cy="42"/>
                  </a:xfrm>
                  <a:prstGeom prst="roundRect">
                    <a:avLst>
                      <a:gd name="adj" fmla="val 2380"/>
                    </a:avLst>
                  </a:prstGeom>
                  <a:solidFill>
                    <a:srgbClr val="FF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30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3809" y="2399"/>
                    <a:ext cx="47" cy="42"/>
                  </a:xfrm>
                  <a:prstGeom prst="roundRect">
                    <a:avLst>
                      <a:gd name="adj" fmla="val 2380"/>
                    </a:avLst>
                  </a:prstGeom>
                  <a:solidFill>
                    <a:srgbClr val="FF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31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4073" y="1530"/>
                    <a:ext cx="47" cy="42"/>
                  </a:xfrm>
                  <a:prstGeom prst="roundRect">
                    <a:avLst>
                      <a:gd name="adj" fmla="val 2380"/>
                    </a:avLst>
                  </a:prstGeom>
                  <a:solidFill>
                    <a:srgbClr val="FF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32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4329" y="2454"/>
                    <a:ext cx="47" cy="42"/>
                  </a:xfrm>
                  <a:prstGeom prst="roundRect">
                    <a:avLst>
                      <a:gd name="adj" fmla="val 2380"/>
                    </a:avLst>
                  </a:prstGeom>
                  <a:solidFill>
                    <a:srgbClr val="FF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33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4633" y="1999"/>
                    <a:ext cx="47" cy="42"/>
                  </a:xfrm>
                  <a:prstGeom prst="roundRect">
                    <a:avLst>
                      <a:gd name="adj" fmla="val 2380"/>
                    </a:avLst>
                  </a:prstGeom>
                  <a:solidFill>
                    <a:srgbClr val="FF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34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4937" y="2535"/>
                    <a:ext cx="47" cy="42"/>
                  </a:xfrm>
                  <a:prstGeom prst="roundRect">
                    <a:avLst>
                      <a:gd name="adj" fmla="val 2380"/>
                    </a:avLst>
                  </a:prstGeom>
                  <a:solidFill>
                    <a:srgbClr val="FF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108" name="Овал 107"/>
              <p:cNvSpPr/>
              <p:nvPr/>
            </p:nvSpPr>
            <p:spPr>
              <a:xfrm>
                <a:off x="1973352" y="5848786"/>
                <a:ext cx="93384" cy="12929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1456632" y="5846346"/>
                <a:ext cx="93383" cy="12929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Выгнутая вверх стрелка 109"/>
              <p:cNvSpPr/>
              <p:nvPr/>
            </p:nvSpPr>
            <p:spPr>
              <a:xfrm>
                <a:off x="1392301" y="4846112"/>
                <a:ext cx="608030" cy="285433"/>
              </a:xfrm>
              <a:prstGeom prst="curvedDownArrow">
                <a:avLst>
                  <a:gd name="adj1" fmla="val 25000"/>
                  <a:gd name="adj2" fmla="val 56325"/>
                  <a:gd name="adj3" fmla="val 21863"/>
                </a:avLst>
              </a:prstGeom>
              <a:solidFill>
                <a:srgbClr val="FF0000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2" name="Group 0"/>
            <p:cNvGrpSpPr>
              <a:grpSpLocks/>
            </p:cNvGrpSpPr>
            <p:nvPr/>
          </p:nvGrpSpPr>
          <p:grpSpPr bwMode="auto">
            <a:xfrm>
              <a:off x="5146016" y="4279000"/>
              <a:ext cx="3214688" cy="1284756"/>
              <a:chOff x="100" y="1811"/>
              <a:chExt cx="2606" cy="1334"/>
            </a:xfrm>
          </p:grpSpPr>
          <p:sp>
            <p:nvSpPr>
              <p:cNvPr id="93" name="Text Box 1"/>
              <p:cNvSpPr txBox="1">
                <a:spLocks noChangeArrowheads="1"/>
              </p:cNvSpPr>
              <p:nvPr/>
            </p:nvSpPr>
            <p:spPr bwMode="auto">
              <a:xfrm>
                <a:off x="703" y="2704"/>
                <a:ext cx="1814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</a:rPr>
                  <a:t>p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</a:rPr>
                  <a:t>rotein conformational space</a:t>
                </a:r>
                <a:endParaRPr lang="en-GB" sz="1200" b="1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94" name="AutoShape 2"/>
              <p:cNvSpPr>
                <a:spLocks noChangeArrowheads="1"/>
              </p:cNvSpPr>
              <p:nvPr/>
            </p:nvSpPr>
            <p:spPr bwMode="auto">
              <a:xfrm>
                <a:off x="2484" y="2657"/>
                <a:ext cx="222" cy="206"/>
              </a:xfrm>
              <a:prstGeom prst="roundRect">
                <a:avLst>
                  <a:gd name="adj" fmla="val 46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 b="1" i="1" dirty="0" smtClean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X</a:t>
                </a:r>
                <a:endParaRPr lang="en-GB" sz="1600" b="1" i="1" baseline="-25000" dirty="0">
                  <a:solidFill>
                    <a:prstClr val="black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5" name="Line 3"/>
              <p:cNvSpPr>
                <a:spLocks noChangeShapeType="1"/>
              </p:cNvSpPr>
              <p:nvPr/>
            </p:nvSpPr>
            <p:spPr bwMode="auto">
              <a:xfrm flipV="1">
                <a:off x="286" y="2091"/>
                <a:ext cx="1" cy="554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6" name="Line 4"/>
              <p:cNvSpPr>
                <a:spLocks noChangeShapeType="1"/>
              </p:cNvSpPr>
              <p:nvPr/>
            </p:nvSpPr>
            <p:spPr bwMode="auto">
              <a:xfrm flipV="1">
                <a:off x="2487" y="2062"/>
                <a:ext cx="1" cy="583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7" name="Group 5"/>
              <p:cNvGrpSpPr>
                <a:grpSpLocks/>
              </p:cNvGrpSpPr>
              <p:nvPr/>
            </p:nvGrpSpPr>
            <p:grpSpPr bwMode="auto">
              <a:xfrm>
                <a:off x="100" y="2356"/>
                <a:ext cx="984" cy="789"/>
                <a:chOff x="100" y="2129"/>
                <a:chExt cx="984" cy="789"/>
              </a:xfrm>
            </p:grpSpPr>
            <p:sp>
              <p:nvSpPr>
                <p:cNvPr id="104" name="Freeform 6"/>
                <p:cNvSpPr>
                  <a:spLocks noChangeArrowheads="1"/>
                </p:cNvSpPr>
                <p:nvPr/>
              </p:nvSpPr>
              <p:spPr bwMode="auto">
                <a:xfrm>
                  <a:off x="299" y="2432"/>
                  <a:ext cx="464" cy="230"/>
                </a:xfrm>
                <a:custGeom>
                  <a:avLst/>
                  <a:gdLst>
                    <a:gd name="T0" fmla="*/ 0 w 2048"/>
                    <a:gd name="T1" fmla="*/ 3 h 1170"/>
                    <a:gd name="T2" fmla="*/ 0 w 2048"/>
                    <a:gd name="T3" fmla="*/ 0 h 1170"/>
                    <a:gd name="T4" fmla="*/ 24 w 2048"/>
                    <a:gd name="T5" fmla="*/ 0 h 1170"/>
                    <a:gd name="T6" fmla="*/ 24 w 2048"/>
                    <a:gd name="T7" fmla="*/ 3 h 1170"/>
                    <a:gd name="T8" fmla="*/ 15 w 2048"/>
                    <a:gd name="T9" fmla="*/ 3 h 1170"/>
                    <a:gd name="T10" fmla="*/ 15 w 2048"/>
                    <a:gd name="T11" fmla="*/ 6 h 1170"/>
                    <a:gd name="T12" fmla="*/ 20 w 2048"/>
                    <a:gd name="T13" fmla="*/ 6 h 1170"/>
                    <a:gd name="T14" fmla="*/ 12 w 2048"/>
                    <a:gd name="T15" fmla="*/ 9 h 1170"/>
                    <a:gd name="T16" fmla="*/ 4 w 2048"/>
                    <a:gd name="T17" fmla="*/ 6 h 1170"/>
                    <a:gd name="T18" fmla="*/ 8 w 2048"/>
                    <a:gd name="T19" fmla="*/ 6 h 1170"/>
                    <a:gd name="T20" fmla="*/ 8 w 2048"/>
                    <a:gd name="T21" fmla="*/ 3 h 1170"/>
                    <a:gd name="T22" fmla="*/ 0 w 2048"/>
                    <a:gd name="T23" fmla="*/ 3 h 117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048"/>
                    <a:gd name="T37" fmla="*/ 0 h 1170"/>
                    <a:gd name="T38" fmla="*/ 2048 w 2048"/>
                    <a:gd name="T39" fmla="*/ 1170 h 117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048" h="1170">
                      <a:moveTo>
                        <a:pt x="0" y="414"/>
                      </a:moveTo>
                      <a:lnTo>
                        <a:pt x="0" y="0"/>
                      </a:lnTo>
                      <a:lnTo>
                        <a:pt x="2047" y="0"/>
                      </a:lnTo>
                      <a:lnTo>
                        <a:pt x="2047" y="414"/>
                      </a:lnTo>
                      <a:lnTo>
                        <a:pt x="1334" y="414"/>
                      </a:lnTo>
                      <a:lnTo>
                        <a:pt x="1334" y="718"/>
                      </a:lnTo>
                      <a:lnTo>
                        <a:pt x="1742" y="718"/>
                      </a:lnTo>
                      <a:lnTo>
                        <a:pt x="1023" y="1169"/>
                      </a:lnTo>
                      <a:lnTo>
                        <a:pt x="304" y="718"/>
                      </a:lnTo>
                      <a:lnTo>
                        <a:pt x="712" y="718"/>
                      </a:lnTo>
                      <a:lnTo>
                        <a:pt x="712" y="414"/>
                      </a:lnTo>
                      <a:lnTo>
                        <a:pt x="0" y="414"/>
                      </a:lnTo>
                    </a:path>
                  </a:pathLst>
                </a:custGeom>
                <a:solidFill>
                  <a:srgbClr val="33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5" name="AutoShape 7"/>
                <p:cNvSpPr>
                  <a:spLocks noChangeArrowheads="1"/>
                </p:cNvSpPr>
                <p:nvPr/>
              </p:nvSpPr>
              <p:spPr bwMode="auto">
                <a:xfrm>
                  <a:off x="306" y="2129"/>
                  <a:ext cx="447" cy="239"/>
                </a:xfrm>
                <a:prstGeom prst="roundRect">
                  <a:avLst>
                    <a:gd name="adj" fmla="val 39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fontAlgn="base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2000" b="1">
                      <a:solidFill>
                        <a:srgbClr val="3333CC"/>
                      </a:solidFill>
                      <a:latin typeface="Arial" charset="0"/>
                      <a:cs typeface="Arial" charset="0"/>
                    </a:rPr>
                    <a:t>Mb</a:t>
                  </a:r>
                  <a:r>
                    <a:rPr lang="en-GB" sz="2000" b="1" baseline="-25000">
                      <a:solidFill>
                        <a:srgbClr val="3333CC"/>
                      </a:solidFill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0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00" y="2663"/>
                  <a:ext cx="984" cy="2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fontAlgn="base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CC"/>
                    </a:buClr>
                    <a:buSzPct val="100000"/>
                    <a:buFont typeface="Arial" charset="0"/>
                    <a:buNone/>
                  </a:pPr>
                  <a:r>
                    <a:rPr lang="en-GB" sz="1200" b="1" dirty="0">
                      <a:solidFill>
                        <a:srgbClr val="0000CC"/>
                      </a:solidFill>
                      <a:latin typeface="Calibri" pitchFamily="34" charset="0"/>
                    </a:rPr>
                    <a:t>b</a:t>
                  </a:r>
                  <a:r>
                    <a:rPr lang="en-GB" sz="1200" b="1" dirty="0" smtClean="0">
                      <a:solidFill>
                        <a:srgbClr val="0000CC"/>
                      </a:solidFill>
                      <a:latin typeface="Calibri" pitchFamily="34" charset="0"/>
                    </a:rPr>
                    <a:t>inding CO</a:t>
                  </a:r>
                  <a:endParaRPr lang="en-GB" sz="1200" b="1" dirty="0">
                    <a:solidFill>
                      <a:srgbClr val="0000CC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98" name="Group 9"/>
              <p:cNvGrpSpPr>
                <a:grpSpLocks/>
              </p:cNvGrpSpPr>
              <p:nvPr/>
            </p:nvGrpSpPr>
            <p:grpSpPr bwMode="auto">
              <a:xfrm>
                <a:off x="983" y="1811"/>
                <a:ext cx="854" cy="832"/>
                <a:chOff x="417" y="1585"/>
                <a:chExt cx="854" cy="832"/>
              </a:xfrm>
            </p:grpSpPr>
            <p:sp>
              <p:nvSpPr>
                <p:cNvPr id="100" name="AutoShape 10"/>
                <p:cNvSpPr>
                  <a:spLocks noChangeArrowheads="1"/>
                </p:cNvSpPr>
                <p:nvPr/>
              </p:nvSpPr>
              <p:spPr bwMode="auto">
                <a:xfrm>
                  <a:off x="620" y="1585"/>
                  <a:ext cx="428" cy="239"/>
                </a:xfrm>
                <a:prstGeom prst="roundRect">
                  <a:avLst>
                    <a:gd name="adj" fmla="val 39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fontAlgn="base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2000" b="1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Mb</a:t>
                  </a:r>
                  <a:r>
                    <a:rPr lang="en-GB" sz="2000" b="1" baseline="3000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*</a:t>
                  </a:r>
                </a:p>
              </p:txBody>
            </p:sp>
            <p:sp>
              <p:nvSpPr>
                <p:cNvPr id="101" name="AutoShape 11"/>
                <p:cNvSpPr>
                  <a:spLocks noChangeArrowheads="1"/>
                </p:cNvSpPr>
                <p:nvPr/>
              </p:nvSpPr>
              <p:spPr bwMode="auto">
                <a:xfrm>
                  <a:off x="712" y="1911"/>
                  <a:ext cx="269" cy="506"/>
                </a:xfrm>
                <a:prstGeom prst="roundRect">
                  <a:avLst>
                    <a:gd name="adj" fmla="val 370"/>
                  </a:avLst>
                </a:prstGeom>
                <a:solidFill>
                  <a:srgbClr val="FF0066"/>
                </a:solidFill>
                <a:ln w="936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2" name="Freeform 12"/>
                <p:cNvSpPr>
                  <a:spLocks noChangeArrowheads="1"/>
                </p:cNvSpPr>
                <p:nvPr/>
              </p:nvSpPr>
              <p:spPr bwMode="auto">
                <a:xfrm>
                  <a:off x="981" y="2114"/>
                  <a:ext cx="290" cy="140"/>
                </a:xfrm>
                <a:custGeom>
                  <a:avLst/>
                  <a:gdLst>
                    <a:gd name="T0" fmla="*/ 0 w 1281"/>
                    <a:gd name="T1" fmla="*/ 1 h 708"/>
                    <a:gd name="T2" fmla="*/ 11 w 1281"/>
                    <a:gd name="T3" fmla="*/ 1 h 708"/>
                    <a:gd name="T4" fmla="*/ 11 w 1281"/>
                    <a:gd name="T5" fmla="*/ 0 h 708"/>
                    <a:gd name="T6" fmla="*/ 15 w 1281"/>
                    <a:gd name="T7" fmla="*/ 3 h 708"/>
                    <a:gd name="T8" fmla="*/ 11 w 1281"/>
                    <a:gd name="T9" fmla="*/ 6 h 708"/>
                    <a:gd name="T10" fmla="*/ 11 w 1281"/>
                    <a:gd name="T11" fmla="*/ 4 h 708"/>
                    <a:gd name="T12" fmla="*/ 0 w 1281"/>
                    <a:gd name="T13" fmla="*/ 4 h 708"/>
                    <a:gd name="T14" fmla="*/ 0 w 1281"/>
                    <a:gd name="T15" fmla="*/ 1 h 70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81"/>
                    <a:gd name="T25" fmla="*/ 0 h 708"/>
                    <a:gd name="T26" fmla="*/ 1281 w 1281"/>
                    <a:gd name="T27" fmla="*/ 708 h 70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81" h="708">
                      <a:moveTo>
                        <a:pt x="0" y="176"/>
                      </a:moveTo>
                      <a:lnTo>
                        <a:pt x="960" y="176"/>
                      </a:lnTo>
                      <a:lnTo>
                        <a:pt x="960" y="0"/>
                      </a:lnTo>
                      <a:lnTo>
                        <a:pt x="1280" y="353"/>
                      </a:lnTo>
                      <a:lnTo>
                        <a:pt x="960" y="707"/>
                      </a:lnTo>
                      <a:lnTo>
                        <a:pt x="960" y="530"/>
                      </a:lnTo>
                      <a:lnTo>
                        <a:pt x="0" y="530"/>
                      </a:lnTo>
                      <a:lnTo>
                        <a:pt x="0" y="176"/>
                      </a:lnTo>
                    </a:path>
                  </a:pathLst>
                </a:custGeom>
                <a:solidFill>
                  <a:srgbClr val="FF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3" name="Freeform 13"/>
                <p:cNvSpPr>
                  <a:spLocks noChangeArrowheads="1"/>
                </p:cNvSpPr>
                <p:nvPr/>
              </p:nvSpPr>
              <p:spPr bwMode="auto">
                <a:xfrm flipH="1">
                  <a:off x="417" y="2116"/>
                  <a:ext cx="290" cy="139"/>
                </a:xfrm>
                <a:custGeom>
                  <a:avLst/>
                  <a:gdLst>
                    <a:gd name="T0" fmla="*/ 0 w 1281"/>
                    <a:gd name="T1" fmla="*/ 1 h 708"/>
                    <a:gd name="T2" fmla="*/ 11 w 1281"/>
                    <a:gd name="T3" fmla="*/ 1 h 708"/>
                    <a:gd name="T4" fmla="*/ 11 w 1281"/>
                    <a:gd name="T5" fmla="*/ 0 h 708"/>
                    <a:gd name="T6" fmla="*/ 15 w 1281"/>
                    <a:gd name="T7" fmla="*/ 3 h 708"/>
                    <a:gd name="T8" fmla="*/ 11 w 1281"/>
                    <a:gd name="T9" fmla="*/ 5 h 708"/>
                    <a:gd name="T10" fmla="*/ 11 w 1281"/>
                    <a:gd name="T11" fmla="*/ 4 h 708"/>
                    <a:gd name="T12" fmla="*/ 0 w 1281"/>
                    <a:gd name="T13" fmla="*/ 4 h 708"/>
                    <a:gd name="T14" fmla="*/ 0 w 1281"/>
                    <a:gd name="T15" fmla="*/ 1 h 70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81"/>
                    <a:gd name="T25" fmla="*/ 0 h 708"/>
                    <a:gd name="T26" fmla="*/ 1281 w 1281"/>
                    <a:gd name="T27" fmla="*/ 708 h 70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81" h="708">
                      <a:moveTo>
                        <a:pt x="0" y="176"/>
                      </a:moveTo>
                      <a:lnTo>
                        <a:pt x="960" y="176"/>
                      </a:lnTo>
                      <a:lnTo>
                        <a:pt x="960" y="0"/>
                      </a:lnTo>
                      <a:lnTo>
                        <a:pt x="1280" y="353"/>
                      </a:lnTo>
                      <a:lnTo>
                        <a:pt x="960" y="707"/>
                      </a:lnTo>
                      <a:lnTo>
                        <a:pt x="960" y="530"/>
                      </a:lnTo>
                      <a:lnTo>
                        <a:pt x="0" y="530"/>
                      </a:lnTo>
                      <a:lnTo>
                        <a:pt x="0" y="176"/>
                      </a:lnTo>
                    </a:path>
                  </a:pathLst>
                </a:custGeom>
                <a:solidFill>
                  <a:srgbClr val="FF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99" name="Line 14"/>
              <p:cNvSpPr>
                <a:spLocks noChangeShapeType="1"/>
              </p:cNvSpPr>
              <p:nvPr/>
            </p:nvSpPr>
            <p:spPr bwMode="auto">
              <a:xfrm>
                <a:off x="295" y="2659"/>
                <a:ext cx="23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8" name="Стрелка вниз 47"/>
            <p:cNvSpPr/>
            <p:nvPr/>
          </p:nvSpPr>
          <p:spPr>
            <a:xfrm>
              <a:off x="6150499" y="3503290"/>
              <a:ext cx="1214437" cy="28575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19191" y="1379093"/>
            <a:ext cx="8259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The key idea: the reaction kinetics, i.e. the number of acts of binding for given time interval, is determined by the number of hits of a protein into the active conformations. In other words, both the CO-rebinding and the spectral diffusion are determined by one and the same statistics. </a:t>
            </a:r>
            <a:endParaRPr lang="ru-RU" sz="1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124419" y="6172582"/>
                <a:ext cx="7754424" cy="467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 dirty="0" smtClean="0"/>
                  <a:t>Transition rates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ru-R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|</m:t>
                        </m:r>
                        <m:r>
                          <a:rPr lang="ru-R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ru-R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ru-R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𝑦</m:t>
                        </m:r>
                        <m:r>
                          <a:rPr lang="ru-R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|</m:t>
                        </m:r>
                      </m:e>
                      <m:sub>
                        <m:r>
                          <a:rPr lang="ru-R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𝑝</m:t>
                        </m:r>
                      </m:sub>
                      <m:sup>
                        <m:r>
                          <a:rPr lang="ru-R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−(</m:t>
                        </m:r>
                        <m:r>
                          <a:rPr lang="ru-R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𝛼</m:t>
                        </m:r>
                        <m:r>
                          <a:rPr lang="ru-RU" sz="1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+1)</m:t>
                        </m:r>
                      </m:sup>
                    </m:sSubSup>
                  </m:oMath>
                </a14:m>
                <a:r>
                  <a:rPr lang="en-US" sz="1600" dirty="0" smtClean="0">
                    <a:ea typeface="Calibri"/>
                    <a:cs typeface="Times New Roman"/>
                  </a:rPr>
                  <a:t> </a:t>
                </a:r>
                <a:r>
                  <a:rPr lang="en-US" sz="1600" b="1" dirty="0" smtClean="0"/>
                  <a:t>corresponds </a:t>
                </a:r>
                <a:r>
                  <a:rPr lang="en-US" sz="1600" b="1" dirty="0"/>
                  <a:t>to </a:t>
                </a:r>
                <a:r>
                  <a:rPr lang="en-US" sz="1600" b="1" dirty="0" smtClean="0"/>
                  <a:t>the 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self-similar </a:t>
                </a:r>
                <a:r>
                  <a:rPr lang="en-US" sz="1600" b="1" dirty="0">
                    <a:solidFill>
                      <a:srgbClr val="FF0000"/>
                    </a:solidFill>
                  </a:rPr>
                  <a:t>protein energy landscape</a:t>
                </a:r>
                <a:endParaRPr lang="ru-RU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419" y="6172582"/>
                <a:ext cx="7754424" cy="467372"/>
              </a:xfrm>
              <a:prstGeom prst="rect">
                <a:avLst/>
              </a:prstGeom>
              <a:blipFill rotWithShape="1">
                <a:blip r:embed="rId5"/>
                <a:stretch>
                  <a:fillRect l="-393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607719" y="2420888"/>
            <a:ext cx="356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Mathematical model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7283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0163" y="1844824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How </a:t>
            </a:r>
            <a:r>
              <a:rPr lang="en-US" sz="3600" b="1" dirty="0" smtClean="0">
                <a:solidFill>
                  <a:srgbClr val="002060"/>
                </a:solidFill>
              </a:rPr>
              <a:t>are proteins distributed </a:t>
            </a:r>
            <a:r>
              <a:rPr lang="en-US" sz="3600" b="1" dirty="0">
                <a:solidFill>
                  <a:srgbClr val="002060"/>
                </a:solidFill>
              </a:rPr>
              <a:t>over </a:t>
            </a:r>
            <a:r>
              <a:rPr lang="en-US" sz="3600" b="1" dirty="0" smtClean="0">
                <a:solidFill>
                  <a:srgbClr val="002060"/>
                </a:solidFill>
              </a:rPr>
              <a:t>conformational </a:t>
            </a:r>
            <a:r>
              <a:rPr lang="en-US" sz="3600" b="1" dirty="0">
                <a:solidFill>
                  <a:srgbClr val="002060"/>
                </a:solidFill>
              </a:rPr>
              <a:t>states just after the laser pulse?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6143" y="1268760"/>
            <a:ext cx="5040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2060"/>
                </a:solidFill>
              </a:rPr>
              <a:t>Around of </a:t>
            </a:r>
            <a:r>
              <a:rPr lang="en-US" b="1" dirty="0">
                <a:solidFill>
                  <a:srgbClr val="002060"/>
                </a:solidFill>
              </a:rPr>
              <a:t>200-180 </a:t>
            </a:r>
            <a:r>
              <a:rPr lang="en-US" b="1" dirty="0" smtClean="0">
                <a:solidFill>
                  <a:srgbClr val="002060"/>
                </a:solidFill>
              </a:rPr>
              <a:t>K, i.e. closely at </a:t>
            </a:r>
            <a:r>
              <a:rPr lang="en-US" b="1" dirty="0">
                <a:solidFill>
                  <a:srgbClr val="002060"/>
                </a:solidFill>
              </a:rPr>
              <a:t>the border of high temperature and low temperature regions 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smtClean="0">
                <a:solidFill>
                  <a:srgbClr val="C00000"/>
                </a:solidFill>
              </a:rPr>
              <a:t>a protein </a:t>
            </a:r>
            <a:r>
              <a:rPr lang="en-US" b="1" dirty="0">
                <a:solidFill>
                  <a:srgbClr val="C00000"/>
                </a:solidFill>
              </a:rPr>
              <a:t>molecule undergoes </a:t>
            </a:r>
            <a:r>
              <a:rPr lang="en-US" b="1" dirty="0" smtClean="0">
                <a:solidFill>
                  <a:srgbClr val="C00000"/>
                </a:solidFill>
              </a:rPr>
              <a:t> “</a:t>
            </a:r>
            <a:r>
              <a:rPr lang="en-US" b="1" dirty="0">
                <a:solidFill>
                  <a:srgbClr val="C00000"/>
                </a:solidFill>
              </a:rPr>
              <a:t>glassy transition” with sharp reducing of </a:t>
            </a:r>
            <a:r>
              <a:rPr lang="en-US" b="1" dirty="0" smtClean="0">
                <a:solidFill>
                  <a:srgbClr val="C00000"/>
                </a:solidFill>
              </a:rPr>
              <a:t>its fluctuation </a:t>
            </a:r>
            <a:r>
              <a:rPr lang="en-US" b="1" dirty="0">
                <a:solidFill>
                  <a:srgbClr val="C00000"/>
                </a:solidFill>
              </a:rPr>
              <a:t>mobility.  </a:t>
            </a:r>
            <a:endParaRPr lang="en-US" b="1" dirty="0" smtClean="0">
              <a:solidFill>
                <a:srgbClr val="C00000"/>
              </a:solidFill>
            </a:endParaRPr>
          </a:p>
          <a:p>
            <a:pPr lvl="0"/>
            <a:endParaRPr lang="ru-RU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Therefore, one and the same time window can relate to </a:t>
            </a:r>
            <a:r>
              <a:rPr lang="en-US" b="1" dirty="0" smtClean="0">
                <a:solidFill>
                  <a:srgbClr val="C00000"/>
                </a:solidFill>
              </a:rPr>
              <a:t>the long-time scales at high temperatures</a:t>
            </a:r>
            <a:r>
              <a:rPr lang="en-US" b="1" dirty="0" smtClean="0">
                <a:solidFill>
                  <a:srgbClr val="002060"/>
                </a:solidFill>
              </a:rPr>
              <a:t>, and to </a:t>
            </a:r>
            <a:r>
              <a:rPr lang="en-US" b="1" dirty="0" smtClean="0">
                <a:solidFill>
                  <a:srgbClr val="C00000"/>
                </a:solidFill>
              </a:rPr>
              <a:t>the short and intermediate time-scale at low temperature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In the last case, </a:t>
            </a:r>
            <a:r>
              <a:rPr lang="en-US" b="1" dirty="0">
                <a:solidFill>
                  <a:srgbClr val="002060"/>
                </a:solidFill>
              </a:rPr>
              <a:t>the rebinding kinetics (</a:t>
            </a:r>
            <a:r>
              <a:rPr lang="en-US" b="1" dirty="0" smtClean="0">
                <a:solidFill>
                  <a:srgbClr val="002060"/>
                </a:solidFill>
              </a:rPr>
              <a:t>the number </a:t>
            </a:r>
            <a:r>
              <a:rPr lang="en-US" b="1" dirty="0">
                <a:solidFill>
                  <a:srgbClr val="002060"/>
                </a:solidFill>
              </a:rPr>
              <a:t>of returns ) </a:t>
            </a:r>
            <a:r>
              <a:rPr lang="en-US" b="1" dirty="0" smtClean="0">
                <a:solidFill>
                  <a:srgbClr val="002060"/>
                </a:solidFill>
              </a:rPr>
              <a:t>can depend </a:t>
            </a:r>
            <a:r>
              <a:rPr lang="en-US" b="1" dirty="0" smtClean="0">
                <a:solidFill>
                  <a:srgbClr val="FF0000"/>
                </a:solidFill>
              </a:rPr>
              <a:t>on initial distribution  over protein conformational space</a:t>
            </a:r>
            <a:r>
              <a:rPr lang="en-US" b="1" dirty="0" smtClean="0"/>
              <a:t>, in contrast </a:t>
            </a:r>
            <a:r>
              <a:rPr lang="en-US" b="1" dirty="0"/>
              <a:t>to long-time </a:t>
            </a:r>
            <a:r>
              <a:rPr lang="en-US" b="1" dirty="0" smtClean="0"/>
              <a:t>behavior at </a:t>
            </a:r>
            <a:r>
              <a:rPr lang="en-US" b="1" dirty="0"/>
              <a:t>high </a:t>
            </a:r>
            <a:r>
              <a:rPr lang="en-US" b="1" dirty="0" smtClean="0"/>
              <a:t>temperatures.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1424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Important detail of the experiment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27647" y="1484784"/>
            <a:ext cx="2952328" cy="3888432"/>
            <a:chOff x="1071538" y="1796389"/>
            <a:chExt cx="2643206" cy="3351769"/>
          </a:xfrm>
        </p:grpSpPr>
        <p:pic>
          <p:nvPicPr>
            <p:cNvPr id="6" name="Picture 5" descr="experimen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4414" y="1796389"/>
              <a:ext cx="2286016" cy="1632611"/>
            </a:xfrm>
            <a:prstGeom prst="rect">
              <a:avLst/>
            </a:prstGeom>
            <a:noFill/>
          </p:spPr>
        </p:pic>
        <p:pic>
          <p:nvPicPr>
            <p:cNvPr id="7" name="Рисунок 6" descr="fig1b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1538" y="3429000"/>
              <a:ext cx="2643206" cy="17191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29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83135"/>
            <a:ext cx="364333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Simple idea. 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b="1" dirty="0"/>
              <a:t>We suggest that </a:t>
            </a:r>
            <a:r>
              <a:rPr lang="en-US" b="1" dirty="0">
                <a:solidFill>
                  <a:srgbClr val="002060"/>
                </a:solidFill>
              </a:rPr>
              <a:t>the form of initial </a:t>
            </a:r>
            <a:r>
              <a:rPr lang="en-US" b="1" dirty="0"/>
              <a:t>distribution is determined by  </a:t>
            </a:r>
            <a:r>
              <a:rPr lang="en-US" b="1" dirty="0">
                <a:solidFill>
                  <a:srgbClr val="FF0000"/>
                </a:solidFill>
              </a:rPr>
              <a:t>ultrametric diffusion </a:t>
            </a:r>
            <a:r>
              <a:rPr lang="en-US" b="1" dirty="0">
                <a:solidFill>
                  <a:srgbClr val="002060"/>
                </a:solidFill>
              </a:rPr>
              <a:t>before the laser pulse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333399"/>
                </a:solidFill>
              </a:rPr>
              <a:t>Specifically, the </a:t>
            </a:r>
            <a:r>
              <a:rPr lang="en-US" b="1" dirty="0">
                <a:solidFill>
                  <a:srgbClr val="333399"/>
                </a:solidFill>
              </a:rPr>
              <a:t>initial distribution has a maximum on some distance from the reaction sink and decreases </a:t>
            </a:r>
            <a:r>
              <a:rPr lang="en-US" b="1" dirty="0" smtClean="0">
                <a:solidFill>
                  <a:srgbClr val="333399"/>
                </a:solidFill>
              </a:rPr>
              <a:t>in </a:t>
            </a:r>
            <a:r>
              <a:rPr lang="en-US" b="1" dirty="0">
                <a:solidFill>
                  <a:srgbClr val="333399"/>
                </a:solidFill>
              </a:rPr>
              <a:t>inverse proportion to ultrametric  distance from the maximum</a:t>
            </a:r>
            <a:r>
              <a:rPr lang="en-US" b="1" dirty="0" smtClean="0">
                <a:solidFill>
                  <a:srgbClr val="333399"/>
                </a:solidFill>
              </a:rPr>
              <a:t>.</a:t>
            </a:r>
            <a:r>
              <a:rPr lang="en-US" b="1" dirty="0">
                <a:solidFill>
                  <a:srgbClr val="333399"/>
                </a:solidFill>
              </a:rPr>
              <a:t> </a:t>
            </a:r>
            <a:endParaRPr lang="en-US" b="1" dirty="0" smtClean="0">
              <a:solidFill>
                <a:srgbClr val="333399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9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8988"/>
                        <a:ext cx="914400" cy="19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4929190" y="857232"/>
            <a:ext cx="3929090" cy="4714908"/>
            <a:chOff x="4929190" y="857232"/>
            <a:chExt cx="3929090" cy="4714908"/>
          </a:xfrm>
        </p:grpSpPr>
        <p:sp>
          <p:nvSpPr>
            <p:cNvPr id="5" name="Line 100"/>
            <p:cNvSpPr>
              <a:spLocks noChangeShapeType="1"/>
            </p:cNvSpPr>
            <p:nvPr/>
          </p:nvSpPr>
          <p:spPr bwMode="auto">
            <a:xfrm>
              <a:off x="4929190" y="1309674"/>
              <a:ext cx="0" cy="3276600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5095884" y="3643314"/>
              <a:ext cx="762000" cy="795337"/>
              <a:chOff x="5348288" y="3514715"/>
              <a:chExt cx="762000" cy="795337"/>
            </a:xfrm>
          </p:grpSpPr>
          <p:sp>
            <p:nvSpPr>
              <p:cNvPr id="7" name="AutoShape 161"/>
              <p:cNvSpPr>
                <a:spLocks noChangeArrowheads="1"/>
              </p:cNvSpPr>
              <p:nvPr/>
            </p:nvSpPr>
            <p:spPr bwMode="auto">
              <a:xfrm>
                <a:off x="5592763" y="3567102"/>
                <a:ext cx="271462" cy="381000"/>
              </a:xfrm>
              <a:prstGeom prst="downArrowCallout">
                <a:avLst>
                  <a:gd name="adj1" fmla="val 25000"/>
                  <a:gd name="adj2" fmla="val 25000"/>
                  <a:gd name="adj3" fmla="val 23392"/>
                  <a:gd name="adj4" fmla="val 66667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Text Box 162"/>
              <p:cNvSpPr txBox="1">
                <a:spLocks noChangeArrowheads="1"/>
              </p:cNvSpPr>
              <p:nvPr/>
            </p:nvSpPr>
            <p:spPr bwMode="auto">
              <a:xfrm>
                <a:off x="5562600" y="3514715"/>
                <a:ext cx="407988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 err="1">
                    <a:solidFill>
                      <a:prstClr val="black"/>
                    </a:solidFill>
                    <a:latin typeface="Arial" charset="0"/>
                  </a:rPr>
                  <a:t>Z</a:t>
                </a:r>
                <a:r>
                  <a:rPr lang="en-US" sz="1400" b="1" i="1" baseline="-25000" dirty="0" err="1">
                    <a:solidFill>
                      <a:prstClr val="black"/>
                    </a:solidFill>
                    <a:latin typeface="Arial" charset="0"/>
                  </a:rPr>
                  <a:t>p</a:t>
                </a:r>
                <a:endParaRPr lang="ru-RU" sz="1400" b="1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" name="Rectangle 163"/>
              <p:cNvSpPr>
                <a:spLocks noChangeArrowheads="1"/>
              </p:cNvSpPr>
              <p:nvPr/>
            </p:nvSpPr>
            <p:spPr bwMode="auto">
              <a:xfrm>
                <a:off x="5348288" y="3948102"/>
                <a:ext cx="762000" cy="36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>
                    <a:solidFill>
                      <a:srgbClr val="1F497D"/>
                    </a:solidFill>
                    <a:latin typeface="Arial" charset="0"/>
                  </a:rPr>
                  <a:t>reaction sink</a:t>
                </a:r>
                <a:endParaRPr lang="ru-RU" sz="1100" b="1" dirty="0">
                  <a:solidFill>
                    <a:srgbClr val="1F497D"/>
                  </a:solidFill>
                  <a:latin typeface="Arial" charset="0"/>
                </a:endParaRPr>
              </a:p>
            </p:txBody>
          </p:sp>
        </p:grpSp>
        <p:grpSp>
          <p:nvGrpSpPr>
            <p:cNvPr id="10" name="Group 173"/>
            <p:cNvGrpSpPr>
              <a:grpSpLocks/>
            </p:cNvGrpSpPr>
            <p:nvPr/>
          </p:nvGrpSpPr>
          <p:grpSpPr bwMode="auto">
            <a:xfrm>
              <a:off x="6286512" y="3714752"/>
              <a:ext cx="989013" cy="762000"/>
              <a:chOff x="4512" y="2016"/>
              <a:chExt cx="623" cy="480"/>
            </a:xfrm>
          </p:grpSpPr>
          <p:sp>
            <p:nvSpPr>
              <p:cNvPr id="11" name="AutoShape 166"/>
              <p:cNvSpPr>
                <a:spLocks noChangeArrowheads="1"/>
              </p:cNvSpPr>
              <p:nvPr/>
            </p:nvSpPr>
            <p:spPr bwMode="auto">
              <a:xfrm>
                <a:off x="4560" y="2016"/>
                <a:ext cx="528" cy="480"/>
              </a:xfrm>
              <a:prstGeom prst="upArrowCallout">
                <a:avLst>
                  <a:gd name="adj1" fmla="val 27500"/>
                  <a:gd name="adj2" fmla="val 27500"/>
                  <a:gd name="adj3" fmla="val 16667"/>
                  <a:gd name="adj4" fmla="val 66667"/>
                </a:avLst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Rectangle 165"/>
              <p:cNvSpPr>
                <a:spLocks noChangeArrowheads="1"/>
              </p:cNvSpPr>
              <p:nvPr/>
            </p:nvSpPr>
            <p:spPr bwMode="auto">
              <a:xfrm>
                <a:off x="4512" y="2208"/>
                <a:ext cx="623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>
                    <a:solidFill>
                      <a:prstClr val="white"/>
                    </a:solidFill>
                    <a:latin typeface="Arial" charset="0"/>
                  </a:rPr>
                  <a:t>Initial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100" b="1" dirty="0">
                    <a:solidFill>
                      <a:prstClr val="white"/>
                    </a:solidFill>
                    <a:latin typeface="Arial" charset="0"/>
                  </a:rPr>
                  <a:t> distribution</a:t>
                </a:r>
                <a:endParaRPr lang="ru-RU" sz="1100" b="1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</p:grpSp>
        <p:sp>
          <p:nvSpPr>
            <p:cNvPr id="13" name="Text Box 170"/>
            <p:cNvSpPr txBox="1">
              <a:spLocks noChangeArrowheads="1"/>
            </p:cNvSpPr>
            <p:nvPr/>
          </p:nvSpPr>
          <p:spPr bwMode="auto">
            <a:xfrm>
              <a:off x="8324880" y="3675067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Arial" charset="0"/>
                </a:rPr>
                <a:t>B</a:t>
              </a:r>
              <a:r>
                <a:rPr lang="en-US" sz="2000" baseline="-25000" dirty="0">
                  <a:solidFill>
                    <a:prstClr val="black"/>
                  </a:solidFill>
                  <a:latin typeface="Arial" charset="0"/>
                </a:rPr>
                <a:t>r</a:t>
              </a:r>
              <a:endParaRPr lang="ru-RU" sz="20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AutoShape 4"/>
            <p:cNvSpPr>
              <a:spLocks/>
            </p:cNvSpPr>
            <p:nvPr/>
          </p:nvSpPr>
          <p:spPr bwMode="auto">
            <a:xfrm>
              <a:off x="5072066" y="857232"/>
              <a:ext cx="3357586" cy="571504"/>
            </a:xfrm>
            <a:prstGeom prst="borderCallout1">
              <a:avLst>
                <a:gd name="adj1" fmla="val 108549"/>
                <a:gd name="adj2" fmla="val 40343"/>
                <a:gd name="adj3" fmla="val 351728"/>
                <a:gd name="adj4" fmla="val 4820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</a:rPr>
                <a:t>protein diffuses over ultrametric conformational space</a:t>
              </a:r>
              <a:endParaRPr lang="ru-RU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19" name="AutoShape 9"/>
            <p:cNvSpPr>
              <a:spLocks/>
            </p:cNvSpPr>
            <p:nvPr/>
          </p:nvSpPr>
          <p:spPr bwMode="auto">
            <a:xfrm>
              <a:off x="5000628" y="5072074"/>
              <a:ext cx="2643206" cy="500066"/>
            </a:xfrm>
            <a:prstGeom prst="borderCallout1">
              <a:avLst>
                <a:gd name="adj1" fmla="val -8006"/>
                <a:gd name="adj2" fmla="val 45415"/>
                <a:gd name="adj3" fmla="val -112373"/>
                <a:gd name="adj4" fmla="val 2089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</a:rPr>
                <a:t>protein  binds CO in particular conformations</a:t>
              </a:r>
              <a:endParaRPr lang="ru-RU" sz="1400" b="1" dirty="0">
                <a:solidFill>
                  <a:prstClr val="black"/>
                </a:solidFill>
              </a:endParaRPr>
            </a:p>
          </p:txBody>
        </p:sp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30941" y="2590251"/>
              <a:ext cx="1615451" cy="1044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0" name="Group 40"/>
            <p:cNvGrpSpPr>
              <a:grpSpLocks/>
            </p:cNvGrpSpPr>
            <p:nvPr/>
          </p:nvGrpSpPr>
          <p:grpSpPr bwMode="auto">
            <a:xfrm>
              <a:off x="5143504" y="1633522"/>
              <a:ext cx="3643335" cy="2009787"/>
              <a:chOff x="912" y="768"/>
              <a:chExt cx="2475" cy="1798"/>
            </a:xfrm>
          </p:grpSpPr>
          <p:sp>
            <p:nvSpPr>
              <p:cNvPr id="71" name="Line 41"/>
              <p:cNvSpPr>
                <a:spLocks noChangeShapeType="1"/>
              </p:cNvSpPr>
              <p:nvPr/>
            </p:nvSpPr>
            <p:spPr bwMode="auto">
              <a:xfrm flipH="1">
                <a:off x="1565" y="768"/>
                <a:ext cx="550" cy="6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Line 42"/>
              <p:cNvSpPr>
                <a:spLocks noChangeShapeType="1"/>
              </p:cNvSpPr>
              <p:nvPr/>
            </p:nvSpPr>
            <p:spPr bwMode="auto">
              <a:xfrm>
                <a:off x="2115" y="768"/>
                <a:ext cx="550" cy="6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Line 43"/>
              <p:cNvSpPr>
                <a:spLocks noChangeShapeType="1"/>
              </p:cNvSpPr>
              <p:nvPr/>
            </p:nvSpPr>
            <p:spPr bwMode="auto">
              <a:xfrm rot="21519195" flipH="1">
                <a:off x="1227" y="1383"/>
                <a:ext cx="344" cy="5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Line 44"/>
              <p:cNvSpPr>
                <a:spLocks noChangeShapeType="1"/>
              </p:cNvSpPr>
              <p:nvPr/>
            </p:nvSpPr>
            <p:spPr bwMode="auto">
              <a:xfrm rot="143249">
                <a:off x="1568" y="1383"/>
                <a:ext cx="344" cy="5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Line 45"/>
              <p:cNvSpPr>
                <a:spLocks noChangeShapeType="1"/>
              </p:cNvSpPr>
              <p:nvPr/>
            </p:nvSpPr>
            <p:spPr bwMode="auto">
              <a:xfrm rot="21541927" flipH="1">
                <a:off x="2468" y="1383"/>
                <a:ext cx="206" cy="5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Line 46"/>
              <p:cNvSpPr>
                <a:spLocks noChangeShapeType="1"/>
              </p:cNvSpPr>
              <p:nvPr/>
            </p:nvSpPr>
            <p:spPr bwMode="auto">
              <a:xfrm rot="184663">
                <a:off x="2654" y="1383"/>
                <a:ext cx="378" cy="5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Line 47"/>
              <p:cNvSpPr>
                <a:spLocks noChangeShapeType="1"/>
              </p:cNvSpPr>
              <p:nvPr/>
            </p:nvSpPr>
            <p:spPr bwMode="auto">
              <a:xfrm flipH="1">
                <a:off x="1118" y="1969"/>
                <a:ext cx="112" cy="5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Line 48"/>
              <p:cNvSpPr>
                <a:spLocks noChangeShapeType="1"/>
              </p:cNvSpPr>
              <p:nvPr/>
            </p:nvSpPr>
            <p:spPr bwMode="auto">
              <a:xfrm>
                <a:off x="1230" y="1976"/>
                <a:ext cx="180" cy="54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Line 49"/>
              <p:cNvSpPr>
                <a:spLocks noChangeShapeType="1"/>
              </p:cNvSpPr>
              <p:nvPr/>
            </p:nvSpPr>
            <p:spPr bwMode="auto">
              <a:xfrm flipH="1">
                <a:off x="1746" y="1972"/>
                <a:ext cx="154" cy="5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Line 50"/>
              <p:cNvSpPr>
                <a:spLocks noChangeShapeType="1"/>
              </p:cNvSpPr>
              <p:nvPr/>
            </p:nvSpPr>
            <p:spPr bwMode="auto">
              <a:xfrm>
                <a:off x="1900" y="1972"/>
                <a:ext cx="172" cy="5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Line 51"/>
              <p:cNvSpPr>
                <a:spLocks noChangeShapeType="1"/>
              </p:cNvSpPr>
              <p:nvPr/>
            </p:nvSpPr>
            <p:spPr bwMode="auto">
              <a:xfrm flipH="1">
                <a:off x="2364" y="1969"/>
                <a:ext cx="112" cy="5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Line 52"/>
              <p:cNvSpPr>
                <a:spLocks noChangeShapeType="1"/>
              </p:cNvSpPr>
              <p:nvPr/>
            </p:nvSpPr>
            <p:spPr bwMode="auto">
              <a:xfrm>
                <a:off x="2476" y="1969"/>
                <a:ext cx="181" cy="5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Line 53"/>
              <p:cNvSpPr>
                <a:spLocks noChangeShapeType="1"/>
              </p:cNvSpPr>
              <p:nvPr/>
            </p:nvSpPr>
            <p:spPr bwMode="auto">
              <a:xfrm rot="471704" flipH="1">
                <a:off x="2917" y="1976"/>
                <a:ext cx="53" cy="54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Line 54"/>
              <p:cNvSpPr>
                <a:spLocks noChangeShapeType="1"/>
              </p:cNvSpPr>
              <p:nvPr/>
            </p:nvSpPr>
            <p:spPr bwMode="auto">
              <a:xfrm rot="-201075">
                <a:off x="3031" y="1969"/>
                <a:ext cx="143" cy="5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Oval 55"/>
              <p:cNvSpPr>
                <a:spLocks noChangeArrowheads="1"/>
              </p:cNvSpPr>
              <p:nvPr/>
            </p:nvSpPr>
            <p:spPr bwMode="auto">
              <a:xfrm>
                <a:off x="2004" y="2508"/>
                <a:ext cx="13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Oval 56"/>
              <p:cNvSpPr>
                <a:spLocks noChangeArrowheads="1"/>
              </p:cNvSpPr>
              <p:nvPr/>
            </p:nvSpPr>
            <p:spPr bwMode="auto">
              <a:xfrm>
                <a:off x="2296" y="2508"/>
                <a:ext cx="13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Oval 57"/>
              <p:cNvSpPr>
                <a:spLocks noChangeArrowheads="1"/>
              </p:cNvSpPr>
              <p:nvPr/>
            </p:nvSpPr>
            <p:spPr bwMode="auto">
              <a:xfrm>
                <a:off x="2588" y="2508"/>
                <a:ext cx="13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Oval 58"/>
              <p:cNvSpPr>
                <a:spLocks noChangeArrowheads="1"/>
              </p:cNvSpPr>
              <p:nvPr/>
            </p:nvSpPr>
            <p:spPr bwMode="auto">
              <a:xfrm>
                <a:off x="2806" y="2508"/>
                <a:ext cx="13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Oval 59"/>
              <p:cNvSpPr>
                <a:spLocks noChangeArrowheads="1"/>
              </p:cNvSpPr>
              <p:nvPr/>
            </p:nvSpPr>
            <p:spPr bwMode="auto">
              <a:xfrm>
                <a:off x="3121" y="2508"/>
                <a:ext cx="13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Oval 60"/>
              <p:cNvSpPr>
                <a:spLocks noChangeArrowheads="1"/>
              </p:cNvSpPr>
              <p:nvPr/>
            </p:nvSpPr>
            <p:spPr bwMode="auto">
              <a:xfrm>
                <a:off x="1050" y="2508"/>
                <a:ext cx="13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Oval 61"/>
              <p:cNvSpPr>
                <a:spLocks noChangeArrowheads="1"/>
              </p:cNvSpPr>
              <p:nvPr/>
            </p:nvSpPr>
            <p:spPr bwMode="auto">
              <a:xfrm>
                <a:off x="1350" y="2508"/>
                <a:ext cx="138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Oval 62"/>
              <p:cNvSpPr>
                <a:spLocks noChangeArrowheads="1"/>
              </p:cNvSpPr>
              <p:nvPr/>
            </p:nvSpPr>
            <p:spPr bwMode="auto">
              <a:xfrm>
                <a:off x="1668" y="2508"/>
                <a:ext cx="138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Line 63"/>
              <p:cNvSpPr>
                <a:spLocks noChangeShapeType="1"/>
              </p:cNvSpPr>
              <p:nvPr/>
            </p:nvSpPr>
            <p:spPr bwMode="auto">
              <a:xfrm>
                <a:off x="912" y="2538"/>
                <a:ext cx="24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AutoShape 1"/>
            <p:cNvSpPr>
              <a:spLocks noChangeArrowheads="1"/>
            </p:cNvSpPr>
            <p:nvPr/>
          </p:nvSpPr>
          <p:spPr bwMode="auto">
            <a:xfrm>
              <a:off x="7072330" y="3000372"/>
              <a:ext cx="287337" cy="71438"/>
            </a:xfrm>
            <a:prstGeom prst="rightArrow">
              <a:avLst>
                <a:gd name="adj1" fmla="val 50000"/>
                <a:gd name="adj2" fmla="val 100555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AutoShape 0"/>
            <p:cNvSpPr>
              <a:spLocks noChangeArrowheads="1"/>
            </p:cNvSpPr>
            <p:nvPr/>
          </p:nvSpPr>
          <p:spPr bwMode="auto">
            <a:xfrm>
              <a:off x="6143636" y="2928934"/>
              <a:ext cx="287338" cy="215900"/>
            </a:xfrm>
            <a:prstGeom prst="leftArrow">
              <a:avLst>
                <a:gd name="adj1" fmla="val 50000"/>
                <a:gd name="adj2" fmla="val 33272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1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195736" y="457200"/>
            <a:ext cx="4941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993300"/>
                </a:solidFill>
              </a:rPr>
              <a:t>p</a:t>
            </a:r>
            <a:r>
              <a:rPr lang="ru-RU" sz="2400" b="1" i="1" dirty="0">
                <a:solidFill>
                  <a:srgbClr val="993300"/>
                </a:solidFill>
              </a:rPr>
              <a:t>-</a:t>
            </a:r>
            <a:r>
              <a:rPr lang="en-US" sz="2400" b="1" dirty="0" err="1">
                <a:solidFill>
                  <a:srgbClr val="993300"/>
                </a:solidFill>
              </a:rPr>
              <a:t>adic</a:t>
            </a:r>
            <a:r>
              <a:rPr lang="en-US" sz="2400" b="1" dirty="0">
                <a:solidFill>
                  <a:srgbClr val="993300"/>
                </a:solidFill>
              </a:rPr>
              <a:t> model of CO rebinding kinetics</a:t>
            </a:r>
            <a:endParaRPr lang="ru-RU" sz="2400" b="1" dirty="0">
              <a:solidFill>
                <a:srgbClr val="993300"/>
              </a:solidFill>
            </a:endParaRPr>
          </a:p>
        </p:txBody>
      </p:sp>
      <p:graphicFrame>
        <p:nvGraphicFramePr>
          <p:cNvPr id="19535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973737"/>
              </p:ext>
            </p:extLst>
          </p:nvPr>
        </p:nvGraphicFramePr>
        <p:xfrm>
          <a:off x="2699792" y="4090990"/>
          <a:ext cx="2589320" cy="72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2" name="Equation" r:id="rId3" imgW="1257120" imgH="393480" progId="Equation.DSMT4">
                  <p:embed/>
                </p:oleObj>
              </mc:Choice>
              <mc:Fallback>
                <p:oleObj name="Equation" r:id="rId3" imgW="1257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090990"/>
                        <a:ext cx="2589320" cy="7257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63" name="Text Box 107"/>
          <p:cNvSpPr txBox="1">
            <a:spLocks noChangeArrowheads="1"/>
          </p:cNvSpPr>
          <p:nvPr/>
        </p:nvSpPr>
        <p:spPr bwMode="auto">
          <a:xfrm>
            <a:off x="428596" y="3786190"/>
            <a:ext cx="2415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66"/>
                </a:solidFill>
              </a:rPr>
              <a:t>measured quantity</a:t>
            </a:r>
            <a:r>
              <a:rPr lang="en-US" dirty="0">
                <a:solidFill>
                  <a:srgbClr val="000066"/>
                </a:solidFill>
              </a:rPr>
              <a:t>: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19615" name="Rectangle 159"/>
          <p:cNvSpPr>
            <a:spLocks noChangeArrowheads="1"/>
          </p:cNvSpPr>
          <p:nvPr/>
        </p:nvSpPr>
        <p:spPr bwMode="auto">
          <a:xfrm>
            <a:off x="9493250" y="33194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ru-RU" b="1" i="1" baseline="-2500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60" name="Объект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63488"/>
              </p:ext>
            </p:extLst>
          </p:nvPr>
        </p:nvGraphicFramePr>
        <p:xfrm>
          <a:off x="1187624" y="1412776"/>
          <a:ext cx="7278688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3" name="Equation" r:id="rId5" imgW="4152600" imgH="977760" progId="Equation.DSMT4">
                  <p:embed/>
                </p:oleObj>
              </mc:Choice>
              <mc:Fallback>
                <p:oleObj name="Equation" r:id="rId5" imgW="415260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412776"/>
                        <a:ext cx="7278688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6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4186584"/>
            <a:ext cx="2357454" cy="1714512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428604"/>
            <a:ext cx="40576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experi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552" y="2129023"/>
            <a:ext cx="2400661" cy="1714488"/>
          </a:xfrm>
          <a:prstGeom prst="rect">
            <a:avLst/>
          </a:prstGeom>
          <a:noFill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9678" y="404664"/>
            <a:ext cx="3876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10749" y="2129023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At high temperature</a:t>
            </a:r>
            <a:r>
              <a:rPr lang="en-US" b="1" dirty="0">
                <a:solidFill>
                  <a:srgbClr val="002060"/>
                </a:solidFill>
              </a:rPr>
              <a:t>, the </a:t>
            </a:r>
            <a:r>
              <a:rPr lang="en-US" b="1" dirty="0" smtClean="0">
                <a:solidFill>
                  <a:srgbClr val="002060"/>
                </a:solidFill>
              </a:rPr>
              <a:t>power-law kinetics directly relates </a:t>
            </a:r>
            <a:r>
              <a:rPr lang="en-US" b="1" dirty="0">
                <a:solidFill>
                  <a:srgbClr val="002060"/>
                </a:solidFill>
              </a:rPr>
              <a:t>to the long-time approximation </a:t>
            </a:r>
            <a:r>
              <a:rPr lang="en-US" b="1" dirty="0" smtClean="0">
                <a:solidFill>
                  <a:srgbClr val="002060"/>
                </a:solidFill>
              </a:rPr>
              <a:t>of the number </a:t>
            </a:r>
            <a:r>
              <a:rPr lang="en-US" b="1" dirty="0">
                <a:solidFill>
                  <a:srgbClr val="002060"/>
                </a:solidFill>
              </a:rPr>
              <a:t>of returns for </a:t>
            </a:r>
            <a:r>
              <a:rPr lang="en-US" b="1" dirty="0" err="1">
                <a:solidFill>
                  <a:srgbClr val="002060"/>
                </a:solidFill>
              </a:rPr>
              <a:t>ultrametric</a:t>
            </a:r>
            <a:r>
              <a:rPr lang="en-US" b="1" dirty="0">
                <a:solidFill>
                  <a:srgbClr val="002060"/>
                </a:solidFill>
              </a:rPr>
              <a:t> random </a:t>
            </a:r>
            <a:r>
              <a:rPr lang="en-US" b="1" dirty="0" smtClean="0">
                <a:solidFill>
                  <a:srgbClr val="002060"/>
                </a:solidFill>
              </a:rPr>
              <a:t>walks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86013"/>
              </p:ext>
            </p:extLst>
          </p:nvPr>
        </p:nvGraphicFramePr>
        <p:xfrm>
          <a:off x="4986144" y="3571378"/>
          <a:ext cx="1704693" cy="1230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" name="Equation" r:id="rId7" imgW="1091880" imgH="787320" progId="Equation.DSMT4">
                  <p:embed/>
                </p:oleObj>
              </mc:Choice>
              <mc:Fallback>
                <p:oleObj name="Equation" r:id="rId7" imgW="10918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144" y="3571378"/>
                        <a:ext cx="1704693" cy="123041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20813" y="5229200"/>
            <a:ext cx="3938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Note, that the long-time approximation does not depend on particular  form of initial distribution.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07704" y="4186584"/>
            <a:ext cx="2880320" cy="6105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4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1071546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At low temperatures</a:t>
            </a:r>
            <a:r>
              <a:rPr lang="en-US" b="1" dirty="0">
                <a:solidFill>
                  <a:srgbClr val="002060"/>
                </a:solidFill>
              </a:rPr>
              <a:t>, the rebinding kinetics  </a:t>
            </a:r>
            <a:r>
              <a:rPr lang="en-US" b="1" dirty="0" smtClean="0">
                <a:solidFill>
                  <a:srgbClr val="002060"/>
                </a:solidFill>
              </a:rPr>
              <a:t>is also defined </a:t>
            </a:r>
            <a:r>
              <a:rPr lang="en-US" b="1" dirty="0">
                <a:solidFill>
                  <a:srgbClr val="002060"/>
                </a:solidFill>
              </a:rPr>
              <a:t>by the hits </a:t>
            </a:r>
            <a:r>
              <a:rPr lang="en-US" b="1" dirty="0" smtClean="0">
                <a:solidFill>
                  <a:srgbClr val="002060"/>
                </a:solidFill>
              </a:rPr>
              <a:t>of protein molecule into </a:t>
            </a:r>
            <a:r>
              <a:rPr lang="en-US" b="1" dirty="0">
                <a:solidFill>
                  <a:srgbClr val="002060"/>
                </a:solidFill>
              </a:rPr>
              <a:t>the reaction sink </a:t>
            </a:r>
            <a:r>
              <a:rPr lang="en-US" b="1" dirty="0" smtClean="0">
                <a:solidFill>
                  <a:srgbClr val="002060"/>
                </a:solidFill>
              </a:rPr>
              <a:t>area in the conformational space. 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450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05252"/>
              </p:ext>
            </p:extLst>
          </p:nvPr>
        </p:nvGraphicFramePr>
        <p:xfrm>
          <a:off x="4963443" y="4436336"/>
          <a:ext cx="1394507" cy="707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94" name="Equation" r:id="rId3" imgW="698400" imgH="355320" progId="Equation.DSMT4">
                  <p:embed/>
                </p:oleObj>
              </mc:Choice>
              <mc:Fallback>
                <p:oleObj name="Equation" r:id="rId3" imgW="6984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3443" y="4436336"/>
                        <a:ext cx="1394507" cy="7076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270054"/>
              </p:ext>
            </p:extLst>
          </p:nvPr>
        </p:nvGraphicFramePr>
        <p:xfrm>
          <a:off x="555625" y="4926013"/>
          <a:ext cx="1995488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95" name="Equation" r:id="rId5" imgW="977760" imgH="571320" progId="Equation.DSMT4">
                  <p:embed/>
                </p:oleObj>
              </mc:Choice>
              <mc:Fallback>
                <p:oleObj name="Equation" r:id="rId5" imgW="9777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4926013"/>
                        <a:ext cx="1995488" cy="9509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 descr="fig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466" y="2915488"/>
            <a:ext cx="2026686" cy="1986688"/>
          </a:xfrm>
          <a:prstGeom prst="rect">
            <a:avLst/>
          </a:prstGeom>
        </p:spPr>
      </p:pic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152488"/>
              </p:ext>
            </p:extLst>
          </p:nvPr>
        </p:nvGraphicFramePr>
        <p:xfrm>
          <a:off x="3049494" y="4591819"/>
          <a:ext cx="38893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96" name="Equation" r:id="rId8" imgW="533160" imgH="571320" progId="Equation.DSMT4">
                  <p:embed/>
                </p:oleObj>
              </mc:Choice>
              <mc:Fallback>
                <p:oleObj name="Equation" r:id="rId8" imgW="5331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494" y="4591819"/>
                        <a:ext cx="388937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997326" y="2696638"/>
          <a:ext cx="2349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97" name="Equation" r:id="rId10" imgW="228600" imgH="139680" progId="Equation.DSMT4">
                  <p:embed/>
                </p:oleObj>
              </mc:Choice>
              <mc:Fallback>
                <p:oleObj name="Equation" r:id="rId10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326" y="2696638"/>
                        <a:ext cx="234950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 стрелкой 17"/>
          <p:cNvCxnSpPr/>
          <p:nvPr/>
        </p:nvCxnSpPr>
        <p:spPr>
          <a:xfrm flipV="1">
            <a:off x="1835696" y="3908832"/>
            <a:ext cx="679783" cy="9933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30465" y="260647"/>
            <a:ext cx="405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Low-temperature </a:t>
            </a:r>
            <a:r>
              <a:rPr lang="en-US" sz="2400" b="1" dirty="0">
                <a:solidFill>
                  <a:srgbClr val="C00000"/>
                </a:solidFill>
              </a:rPr>
              <a:t>paradox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3469" name="Picture 15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18" y="950578"/>
            <a:ext cx="2640013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5004048" y="2420888"/>
            <a:ext cx="3087588" cy="2269976"/>
            <a:chOff x="857424" y="2840360"/>
            <a:chExt cx="3087588" cy="2269976"/>
          </a:xfrm>
        </p:grpSpPr>
        <p:pic>
          <p:nvPicPr>
            <p:cNvPr id="16" name="Picture 12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5" y="2973316"/>
              <a:ext cx="2736305" cy="1679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1840141"/>
                </p:ext>
              </p:extLst>
            </p:nvPr>
          </p:nvGraphicFramePr>
          <p:xfrm>
            <a:off x="857424" y="2840360"/>
            <a:ext cx="3302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98" name="Equation" r:id="rId14" imgW="330120" imgH="228600" progId="Equation.DSMT4">
                    <p:embed/>
                  </p:oleObj>
                </mc:Choice>
                <mc:Fallback>
                  <p:oleObj name="Equation" r:id="rId14" imgW="33012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857424" y="2840360"/>
                          <a:ext cx="3302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5633529"/>
                </p:ext>
              </p:extLst>
            </p:nvPr>
          </p:nvGraphicFramePr>
          <p:xfrm>
            <a:off x="3779912" y="4653136"/>
            <a:ext cx="1651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99" name="Equation" r:id="rId16" imgW="164880" imgH="457200" progId="Equation.DSMT4">
                    <p:embed/>
                  </p:oleObj>
                </mc:Choice>
                <mc:Fallback>
                  <p:oleObj name="Equation" r:id="rId16" imgW="16488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912" y="4653136"/>
                          <a:ext cx="1651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" name="Прямая со стрелкой 4"/>
          <p:cNvCxnSpPr/>
          <p:nvPr/>
        </p:nvCxnSpPr>
        <p:spPr>
          <a:xfrm flipV="1">
            <a:off x="5508104" y="3212976"/>
            <a:ext cx="1296144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79912" y="5229200"/>
            <a:ext cx="4820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Note, that on the short and intermediate time-scales  the rebinding kinetics depends on the initial distribution over protein conformations.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1" y="1450964"/>
            <a:ext cx="3786214" cy="304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071802" y="1593840"/>
            <a:ext cx="571504" cy="2464866"/>
          </a:xfrm>
          <a:prstGeom prst="rect">
            <a:avLst/>
          </a:prstGeom>
          <a:solidFill>
            <a:srgbClr val="FF0066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71370"/>
            <a:ext cx="7456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Temperature dependence of the exponents for the power law </a:t>
            </a:r>
            <a:r>
              <a:rPr lang="en-US" sz="2000" b="1" dirty="0" smtClean="0">
                <a:solidFill>
                  <a:srgbClr val="C00000"/>
                </a:solidFill>
              </a:rPr>
              <a:t>fits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6572264" y="4071942"/>
          <a:ext cx="203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7" name="Equation" r:id="rId4" imgW="203040" imgH="406080" progId="Equation.DSMT4">
                  <p:embed/>
                </p:oleObj>
              </mc:Choice>
              <mc:Fallback>
                <p:oleObj name="Equation" r:id="rId4" imgW="203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4071942"/>
                        <a:ext cx="203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Овальная выноска 18"/>
          <p:cNvSpPr/>
          <p:nvPr/>
        </p:nvSpPr>
        <p:spPr>
          <a:xfrm>
            <a:off x="2857487" y="2165344"/>
            <a:ext cx="1422033" cy="1357322"/>
          </a:xfrm>
          <a:prstGeom prst="wedgeEllipseCallout">
            <a:avLst>
              <a:gd name="adj1" fmla="val -89755"/>
              <a:gd name="adj2" fmla="val 13566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056" y="4581128"/>
            <a:ext cx="79943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Non-ultrametric </a:t>
            </a:r>
            <a:r>
              <a:rPr lang="en-US" b="1" dirty="0">
                <a:solidFill>
                  <a:srgbClr val="002060"/>
                </a:solidFill>
              </a:rPr>
              <a:t>models work only in </a:t>
            </a:r>
            <a:r>
              <a:rPr lang="en-US" b="1" dirty="0" smtClean="0">
                <a:solidFill>
                  <a:srgbClr val="002060"/>
                </a:solidFill>
              </a:rPr>
              <a:t>a part </a:t>
            </a:r>
            <a:r>
              <a:rPr lang="en-US" b="1" dirty="0">
                <a:solidFill>
                  <a:srgbClr val="002060"/>
                </a:solidFill>
              </a:rPr>
              <a:t>of </a:t>
            </a:r>
            <a:r>
              <a:rPr lang="en-US" b="1" dirty="0" smtClean="0">
                <a:solidFill>
                  <a:srgbClr val="002060"/>
                </a:solidFill>
              </a:rPr>
              <a:t>the complete </a:t>
            </a:r>
            <a:r>
              <a:rPr lang="en-US" b="1" dirty="0">
                <a:solidFill>
                  <a:srgbClr val="002060"/>
                </a:solidFill>
              </a:rPr>
              <a:t>picture. </a:t>
            </a:r>
            <a:r>
              <a:rPr lang="en-US" b="1" dirty="0" smtClean="0">
                <a:solidFill>
                  <a:srgbClr val="002060"/>
                </a:solidFill>
              </a:rPr>
              <a:t> For </a:t>
            </a:r>
            <a:r>
              <a:rPr lang="en-US" b="1" dirty="0">
                <a:solidFill>
                  <a:srgbClr val="002060"/>
                </a:solidFill>
              </a:rPr>
              <a:t>other </a:t>
            </a:r>
            <a:r>
              <a:rPr lang="en-US" b="1" dirty="0" smtClean="0">
                <a:solidFill>
                  <a:srgbClr val="002060"/>
                </a:solidFill>
              </a:rPr>
              <a:t>parts, </a:t>
            </a:r>
            <a:r>
              <a:rPr lang="en-US" b="1" dirty="0">
                <a:solidFill>
                  <a:srgbClr val="002060"/>
                </a:solidFill>
              </a:rPr>
              <a:t>they predict the opposite to what is observed.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689005"/>
              </p:ext>
            </p:extLst>
          </p:nvPr>
        </p:nvGraphicFramePr>
        <p:xfrm>
          <a:off x="843852" y="3119342"/>
          <a:ext cx="14128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8" name="Equation" r:id="rId6" imgW="1054080" imgH="545760" progId="Equation.DSMT4">
                  <p:embed/>
                </p:oleObj>
              </mc:Choice>
              <mc:Fallback>
                <p:oleObj name="Equation" r:id="rId6" imgW="105408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852" y="3119342"/>
                        <a:ext cx="1412875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904026"/>
              </p:ext>
            </p:extLst>
          </p:nvPr>
        </p:nvGraphicFramePr>
        <p:xfrm>
          <a:off x="6876256" y="2882136"/>
          <a:ext cx="150018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9" name="Equation" r:id="rId8" imgW="1002960" imgH="571320" progId="Equation.DSMT4">
                  <p:embed/>
                </p:oleObj>
              </mc:Choice>
              <mc:Fallback>
                <p:oleObj name="Equation" r:id="rId8" imgW="10029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2882136"/>
                        <a:ext cx="1500188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146618" y="2290163"/>
            <a:ext cx="1529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low-temperature behavior</a:t>
            </a:r>
            <a:endParaRPr lang="ru-RU" sz="1400" b="1" dirty="0">
              <a:solidFill>
                <a:srgbClr val="00206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4423920" y="2384530"/>
            <a:ext cx="3532456" cy="5909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30687" y="2384530"/>
            <a:ext cx="1857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high-temperature  behavior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55280" y="1580950"/>
            <a:ext cx="916719" cy="2464866"/>
          </a:xfrm>
          <a:prstGeom prst="rect">
            <a:avLst/>
          </a:prstGeom>
          <a:solidFill>
            <a:srgbClr val="00B0F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5" descr="experimen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5520" y="1232734"/>
            <a:ext cx="1687705" cy="1205314"/>
          </a:xfrm>
          <a:prstGeom prst="rect">
            <a:avLst/>
          </a:prstGeom>
          <a:noFill/>
        </p:spPr>
      </p:pic>
      <p:pic>
        <p:nvPicPr>
          <p:cNvPr id="24" name="Рисунок 23" descr="fig2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8340" y="1143273"/>
            <a:ext cx="1738116" cy="1146890"/>
          </a:xfrm>
          <a:prstGeom prst="rect">
            <a:avLst/>
          </a:prstGeom>
        </p:spPr>
      </p:pic>
      <p:sp>
        <p:nvSpPr>
          <p:cNvPr id="2" name="Полилиния 1"/>
          <p:cNvSpPr/>
          <p:nvPr/>
        </p:nvSpPr>
        <p:spPr>
          <a:xfrm>
            <a:off x="3172043" y="2083245"/>
            <a:ext cx="1224137" cy="1081378"/>
          </a:xfrm>
          <a:custGeom>
            <a:avLst/>
            <a:gdLst>
              <a:gd name="connsiteX0" fmla="*/ 0 w 1606163"/>
              <a:gd name="connsiteY0" fmla="*/ 0 h 1081378"/>
              <a:gd name="connsiteX1" fmla="*/ 15902 w 1606163"/>
              <a:gd name="connsiteY1" fmla="*/ 39757 h 1081378"/>
              <a:gd name="connsiteX2" fmla="*/ 31805 w 1606163"/>
              <a:gd name="connsiteY2" fmla="*/ 63611 h 1081378"/>
              <a:gd name="connsiteX3" fmla="*/ 39756 w 1606163"/>
              <a:gd name="connsiteY3" fmla="*/ 95416 h 1081378"/>
              <a:gd name="connsiteX4" fmla="*/ 47708 w 1606163"/>
              <a:gd name="connsiteY4" fmla="*/ 119270 h 1081378"/>
              <a:gd name="connsiteX5" fmla="*/ 55659 w 1606163"/>
              <a:gd name="connsiteY5" fmla="*/ 151075 h 1081378"/>
              <a:gd name="connsiteX6" fmla="*/ 95416 w 1606163"/>
              <a:gd name="connsiteY6" fmla="*/ 198783 h 1081378"/>
              <a:gd name="connsiteX7" fmla="*/ 135172 w 1606163"/>
              <a:gd name="connsiteY7" fmla="*/ 238540 h 1081378"/>
              <a:gd name="connsiteX8" fmla="*/ 151075 w 1606163"/>
              <a:gd name="connsiteY8" fmla="*/ 294199 h 1081378"/>
              <a:gd name="connsiteX9" fmla="*/ 190831 w 1606163"/>
              <a:gd name="connsiteY9" fmla="*/ 341906 h 1081378"/>
              <a:gd name="connsiteX10" fmla="*/ 206734 w 1606163"/>
              <a:gd name="connsiteY10" fmla="*/ 365760 h 1081378"/>
              <a:gd name="connsiteX11" fmla="*/ 230588 w 1606163"/>
              <a:gd name="connsiteY11" fmla="*/ 381663 h 1081378"/>
              <a:gd name="connsiteX12" fmla="*/ 254442 w 1606163"/>
              <a:gd name="connsiteY12" fmla="*/ 405517 h 1081378"/>
              <a:gd name="connsiteX13" fmla="*/ 294198 w 1606163"/>
              <a:gd name="connsiteY13" fmla="*/ 461176 h 1081378"/>
              <a:gd name="connsiteX14" fmla="*/ 318052 w 1606163"/>
              <a:gd name="connsiteY14" fmla="*/ 469127 h 1081378"/>
              <a:gd name="connsiteX15" fmla="*/ 397565 w 1606163"/>
              <a:gd name="connsiteY15" fmla="*/ 516835 h 1081378"/>
              <a:gd name="connsiteX16" fmla="*/ 516835 w 1606163"/>
              <a:gd name="connsiteY16" fmla="*/ 596348 h 1081378"/>
              <a:gd name="connsiteX17" fmla="*/ 540689 w 1606163"/>
              <a:gd name="connsiteY17" fmla="*/ 620202 h 1081378"/>
              <a:gd name="connsiteX18" fmla="*/ 588396 w 1606163"/>
              <a:gd name="connsiteY18" fmla="*/ 652007 h 1081378"/>
              <a:gd name="connsiteX19" fmla="*/ 612250 w 1606163"/>
              <a:gd name="connsiteY19" fmla="*/ 659959 h 1081378"/>
              <a:gd name="connsiteX20" fmla="*/ 636104 w 1606163"/>
              <a:gd name="connsiteY20" fmla="*/ 675861 h 1081378"/>
              <a:gd name="connsiteX21" fmla="*/ 659958 w 1606163"/>
              <a:gd name="connsiteY21" fmla="*/ 683813 h 1081378"/>
              <a:gd name="connsiteX22" fmla="*/ 707666 w 1606163"/>
              <a:gd name="connsiteY22" fmla="*/ 715618 h 1081378"/>
              <a:gd name="connsiteX23" fmla="*/ 747422 w 1606163"/>
              <a:gd name="connsiteY23" fmla="*/ 739472 h 1081378"/>
              <a:gd name="connsiteX24" fmla="*/ 771276 w 1606163"/>
              <a:gd name="connsiteY24" fmla="*/ 755374 h 1081378"/>
              <a:gd name="connsiteX25" fmla="*/ 795130 w 1606163"/>
              <a:gd name="connsiteY25" fmla="*/ 763326 h 1081378"/>
              <a:gd name="connsiteX26" fmla="*/ 818984 w 1606163"/>
              <a:gd name="connsiteY26" fmla="*/ 787180 h 1081378"/>
              <a:gd name="connsiteX27" fmla="*/ 874643 w 1606163"/>
              <a:gd name="connsiteY27" fmla="*/ 818985 h 1081378"/>
              <a:gd name="connsiteX28" fmla="*/ 898497 w 1606163"/>
              <a:gd name="connsiteY28" fmla="*/ 826936 h 1081378"/>
              <a:gd name="connsiteX29" fmla="*/ 946205 w 1606163"/>
              <a:gd name="connsiteY29" fmla="*/ 858741 h 1081378"/>
              <a:gd name="connsiteX30" fmla="*/ 1017767 w 1606163"/>
              <a:gd name="connsiteY30" fmla="*/ 882595 h 1081378"/>
              <a:gd name="connsiteX31" fmla="*/ 1097280 w 1606163"/>
              <a:gd name="connsiteY31" fmla="*/ 914400 h 1081378"/>
              <a:gd name="connsiteX32" fmla="*/ 1129085 w 1606163"/>
              <a:gd name="connsiteY32" fmla="*/ 922352 h 1081378"/>
              <a:gd name="connsiteX33" fmla="*/ 1160890 w 1606163"/>
              <a:gd name="connsiteY33" fmla="*/ 938254 h 1081378"/>
              <a:gd name="connsiteX34" fmla="*/ 1184744 w 1606163"/>
              <a:gd name="connsiteY34" fmla="*/ 946206 h 1081378"/>
              <a:gd name="connsiteX35" fmla="*/ 1208598 w 1606163"/>
              <a:gd name="connsiteY35" fmla="*/ 962108 h 1081378"/>
              <a:gd name="connsiteX36" fmla="*/ 1240403 w 1606163"/>
              <a:gd name="connsiteY36" fmla="*/ 970060 h 1081378"/>
              <a:gd name="connsiteX37" fmla="*/ 1304014 w 1606163"/>
              <a:gd name="connsiteY37" fmla="*/ 993913 h 1081378"/>
              <a:gd name="connsiteX38" fmla="*/ 1327868 w 1606163"/>
              <a:gd name="connsiteY38" fmla="*/ 1001865 h 1081378"/>
              <a:gd name="connsiteX39" fmla="*/ 1510748 w 1606163"/>
              <a:gd name="connsiteY39" fmla="*/ 1033670 h 1081378"/>
              <a:gd name="connsiteX40" fmla="*/ 1582309 w 1606163"/>
              <a:gd name="connsiteY40" fmla="*/ 1065475 h 1081378"/>
              <a:gd name="connsiteX41" fmla="*/ 1606163 w 1606163"/>
              <a:gd name="connsiteY41" fmla="*/ 1081378 h 1081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06163" h="1081378">
                <a:moveTo>
                  <a:pt x="0" y="0"/>
                </a:moveTo>
                <a:cubicBezTo>
                  <a:pt x="5301" y="13252"/>
                  <a:pt x="9519" y="26991"/>
                  <a:pt x="15902" y="39757"/>
                </a:cubicBezTo>
                <a:cubicBezTo>
                  <a:pt x="20176" y="48305"/>
                  <a:pt x="28041" y="54827"/>
                  <a:pt x="31805" y="63611"/>
                </a:cubicBezTo>
                <a:cubicBezTo>
                  <a:pt x="36110" y="73655"/>
                  <a:pt x="36754" y="84909"/>
                  <a:pt x="39756" y="95416"/>
                </a:cubicBezTo>
                <a:cubicBezTo>
                  <a:pt x="42059" y="103475"/>
                  <a:pt x="45405" y="111211"/>
                  <a:pt x="47708" y="119270"/>
                </a:cubicBezTo>
                <a:cubicBezTo>
                  <a:pt x="50710" y="129777"/>
                  <a:pt x="51354" y="141031"/>
                  <a:pt x="55659" y="151075"/>
                </a:cubicBezTo>
                <a:cubicBezTo>
                  <a:pt x="66110" y="175461"/>
                  <a:pt x="78559" y="178555"/>
                  <a:pt x="95416" y="198783"/>
                </a:cubicBezTo>
                <a:cubicBezTo>
                  <a:pt x="128547" y="238541"/>
                  <a:pt x="91438" y="209384"/>
                  <a:pt x="135172" y="238540"/>
                </a:cubicBezTo>
                <a:cubicBezTo>
                  <a:pt x="137721" y="248737"/>
                  <a:pt x="145369" y="282787"/>
                  <a:pt x="151075" y="294199"/>
                </a:cubicBezTo>
                <a:cubicBezTo>
                  <a:pt x="165883" y="323815"/>
                  <a:pt x="168846" y="315525"/>
                  <a:pt x="190831" y="341906"/>
                </a:cubicBezTo>
                <a:cubicBezTo>
                  <a:pt x="196949" y="349247"/>
                  <a:pt x="199977" y="359003"/>
                  <a:pt x="206734" y="365760"/>
                </a:cubicBezTo>
                <a:cubicBezTo>
                  <a:pt x="213491" y="372517"/>
                  <a:pt x="223247" y="375545"/>
                  <a:pt x="230588" y="381663"/>
                </a:cubicBezTo>
                <a:cubicBezTo>
                  <a:pt x="239227" y="388862"/>
                  <a:pt x="246491" y="397566"/>
                  <a:pt x="254442" y="405517"/>
                </a:cubicBezTo>
                <a:cubicBezTo>
                  <a:pt x="266878" y="430391"/>
                  <a:pt x="270021" y="445058"/>
                  <a:pt x="294198" y="461176"/>
                </a:cubicBezTo>
                <a:cubicBezTo>
                  <a:pt x="301172" y="465825"/>
                  <a:pt x="310348" y="465825"/>
                  <a:pt x="318052" y="469127"/>
                </a:cubicBezTo>
                <a:cubicBezTo>
                  <a:pt x="352278" y="483795"/>
                  <a:pt x="363655" y="494229"/>
                  <a:pt x="397565" y="516835"/>
                </a:cubicBezTo>
                <a:lnTo>
                  <a:pt x="516835" y="596348"/>
                </a:lnTo>
                <a:cubicBezTo>
                  <a:pt x="526191" y="602585"/>
                  <a:pt x="531813" y="613298"/>
                  <a:pt x="540689" y="620202"/>
                </a:cubicBezTo>
                <a:cubicBezTo>
                  <a:pt x="555775" y="631936"/>
                  <a:pt x="572494" y="641405"/>
                  <a:pt x="588396" y="652007"/>
                </a:cubicBezTo>
                <a:cubicBezTo>
                  <a:pt x="595370" y="656656"/>
                  <a:pt x="604753" y="656211"/>
                  <a:pt x="612250" y="659959"/>
                </a:cubicBezTo>
                <a:cubicBezTo>
                  <a:pt x="620797" y="664233"/>
                  <a:pt x="627557" y="671587"/>
                  <a:pt x="636104" y="675861"/>
                </a:cubicBezTo>
                <a:cubicBezTo>
                  <a:pt x="643601" y="679609"/>
                  <a:pt x="652631" y="679743"/>
                  <a:pt x="659958" y="683813"/>
                </a:cubicBezTo>
                <a:cubicBezTo>
                  <a:pt x="676665" y="693095"/>
                  <a:pt x="691277" y="705785"/>
                  <a:pt x="707666" y="715618"/>
                </a:cubicBezTo>
                <a:cubicBezTo>
                  <a:pt x="720918" y="723569"/>
                  <a:pt x="734317" y="731281"/>
                  <a:pt x="747422" y="739472"/>
                </a:cubicBezTo>
                <a:cubicBezTo>
                  <a:pt x="755526" y="744537"/>
                  <a:pt x="762729" y="751100"/>
                  <a:pt x="771276" y="755374"/>
                </a:cubicBezTo>
                <a:cubicBezTo>
                  <a:pt x="778773" y="759122"/>
                  <a:pt x="787179" y="760675"/>
                  <a:pt x="795130" y="763326"/>
                </a:cubicBezTo>
                <a:cubicBezTo>
                  <a:pt x="803081" y="771277"/>
                  <a:pt x="810345" y="779981"/>
                  <a:pt x="818984" y="787180"/>
                </a:cubicBezTo>
                <a:cubicBezTo>
                  <a:pt x="833073" y="798921"/>
                  <a:pt x="858636" y="812125"/>
                  <a:pt x="874643" y="818985"/>
                </a:cubicBezTo>
                <a:cubicBezTo>
                  <a:pt x="882347" y="822287"/>
                  <a:pt x="890546" y="824286"/>
                  <a:pt x="898497" y="826936"/>
                </a:cubicBezTo>
                <a:cubicBezTo>
                  <a:pt x="914400" y="837538"/>
                  <a:pt x="928459" y="851643"/>
                  <a:pt x="946205" y="858741"/>
                </a:cubicBezTo>
                <a:cubicBezTo>
                  <a:pt x="996108" y="878703"/>
                  <a:pt x="972115" y="871182"/>
                  <a:pt x="1017767" y="882595"/>
                </a:cubicBezTo>
                <a:cubicBezTo>
                  <a:pt x="1050676" y="899050"/>
                  <a:pt x="1057970" y="904572"/>
                  <a:pt x="1097280" y="914400"/>
                </a:cubicBezTo>
                <a:cubicBezTo>
                  <a:pt x="1107882" y="917051"/>
                  <a:pt x="1118853" y="918515"/>
                  <a:pt x="1129085" y="922352"/>
                </a:cubicBezTo>
                <a:cubicBezTo>
                  <a:pt x="1140183" y="926514"/>
                  <a:pt x="1149995" y="933585"/>
                  <a:pt x="1160890" y="938254"/>
                </a:cubicBezTo>
                <a:cubicBezTo>
                  <a:pt x="1168594" y="941556"/>
                  <a:pt x="1177247" y="942458"/>
                  <a:pt x="1184744" y="946206"/>
                </a:cubicBezTo>
                <a:cubicBezTo>
                  <a:pt x="1193291" y="950480"/>
                  <a:pt x="1199814" y="958344"/>
                  <a:pt x="1208598" y="962108"/>
                </a:cubicBezTo>
                <a:cubicBezTo>
                  <a:pt x="1218642" y="966413"/>
                  <a:pt x="1229801" y="967409"/>
                  <a:pt x="1240403" y="970060"/>
                </a:cubicBezTo>
                <a:cubicBezTo>
                  <a:pt x="1279672" y="996238"/>
                  <a:pt x="1248989" y="980157"/>
                  <a:pt x="1304014" y="993913"/>
                </a:cubicBezTo>
                <a:cubicBezTo>
                  <a:pt x="1312145" y="995946"/>
                  <a:pt x="1319622" y="1000366"/>
                  <a:pt x="1327868" y="1001865"/>
                </a:cubicBezTo>
                <a:cubicBezTo>
                  <a:pt x="1546559" y="1041628"/>
                  <a:pt x="1417302" y="1010310"/>
                  <a:pt x="1510748" y="1033670"/>
                </a:cubicBezTo>
                <a:cubicBezTo>
                  <a:pt x="1564733" y="1069661"/>
                  <a:pt x="1497149" y="1027626"/>
                  <a:pt x="1582309" y="1065475"/>
                </a:cubicBezTo>
                <a:cubicBezTo>
                  <a:pt x="1591042" y="1069356"/>
                  <a:pt x="1606163" y="1081378"/>
                  <a:pt x="1606163" y="1081378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393274" y="857048"/>
            <a:ext cx="2834911" cy="335533"/>
            <a:chOff x="3389947" y="619538"/>
            <a:chExt cx="2118157" cy="584775"/>
          </a:xfrm>
        </p:grpSpPr>
        <p:sp>
          <p:nvSpPr>
            <p:cNvPr id="34" name="TextBox 33"/>
            <p:cNvSpPr txBox="1"/>
            <p:nvPr/>
          </p:nvSpPr>
          <p:spPr>
            <a:xfrm>
              <a:off x="4052123" y="619538"/>
              <a:ext cx="14559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rgbClr val="002060"/>
                  </a:solidFill>
                </a:rPr>
                <a:t>p</a:t>
              </a:r>
              <a:r>
                <a:rPr lang="en-US" sz="1600" b="1" dirty="0">
                  <a:solidFill>
                    <a:srgbClr val="002060"/>
                  </a:solidFill>
                </a:rPr>
                <a:t>-</a:t>
              </a:r>
              <a:r>
                <a:rPr lang="en-US" sz="1600" b="1" dirty="0" err="1">
                  <a:solidFill>
                    <a:srgbClr val="002060"/>
                  </a:solidFill>
                </a:rPr>
                <a:t>adic</a:t>
              </a:r>
              <a:r>
                <a:rPr lang="en-US" sz="1600" b="1" dirty="0">
                  <a:solidFill>
                    <a:srgbClr val="002060"/>
                  </a:solidFill>
                </a:rPr>
                <a:t> model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3389947" y="959155"/>
              <a:ext cx="654183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3405217" y="1218238"/>
            <a:ext cx="3543046" cy="338554"/>
            <a:chOff x="3425140" y="980728"/>
            <a:chExt cx="2728527" cy="338554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257556" y="980728"/>
              <a:ext cx="189611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</a:rPr>
                <a:t>all other models</a:t>
              </a:r>
              <a:endParaRPr lang="ru-RU" sz="1600" dirty="0">
                <a:solidFill>
                  <a:prstClr val="black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3425140" y="1156152"/>
              <a:ext cx="78764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Прямая со стрелкой 31"/>
          <p:cNvCxnSpPr/>
          <p:nvPr/>
        </p:nvCxnSpPr>
        <p:spPr>
          <a:xfrm flipV="1">
            <a:off x="2339752" y="2646140"/>
            <a:ext cx="1017802" cy="51848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15816" y="3717032"/>
            <a:ext cx="684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002060"/>
                </a:solidFill>
              </a:rPr>
              <a:t>high T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77562" y="3717032"/>
            <a:ext cx="550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low T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352" y="5373216"/>
            <a:ext cx="7790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In </a:t>
            </a:r>
            <a:r>
              <a:rPr lang="en-US" sz="2400" b="1" dirty="0">
                <a:solidFill>
                  <a:srgbClr val="C00000"/>
                </a:solidFill>
              </a:rPr>
              <a:t>fact, the overall </a:t>
            </a:r>
            <a:r>
              <a:rPr lang="en-US" sz="2400" b="1" dirty="0" smtClean="0">
                <a:solidFill>
                  <a:srgbClr val="C00000"/>
                </a:solidFill>
              </a:rPr>
              <a:t>rebinding kinetics  is determined only by the </a:t>
            </a:r>
            <a:r>
              <a:rPr lang="en-US" sz="2400" b="1" dirty="0">
                <a:solidFill>
                  <a:srgbClr val="C00000"/>
                </a:solidFill>
              </a:rPr>
              <a:t>number of returns for ultrametric random walk.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727" y="201020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</a:rPr>
              <a:t>Summary </a:t>
            </a:r>
            <a:r>
              <a:rPr lang="en-US" sz="2000" b="1" i="1" dirty="0" smtClean="0">
                <a:solidFill>
                  <a:srgbClr val="002060"/>
                </a:solidFill>
              </a:rPr>
              <a:t>: </a:t>
            </a:r>
            <a:r>
              <a:rPr lang="en-US" sz="2000" b="1" i="1" dirty="0" smtClean="0">
                <a:solidFill>
                  <a:srgbClr val="C00000"/>
                </a:solidFill>
              </a:rPr>
              <a:t>Non-Archimedean </a:t>
            </a:r>
            <a:r>
              <a:rPr lang="en-US" sz="2000" b="1" dirty="0" smtClean="0">
                <a:solidFill>
                  <a:srgbClr val="C00000"/>
                </a:solidFill>
              </a:rPr>
              <a:t>mathematics </a:t>
            </a:r>
            <a:r>
              <a:rPr lang="en-US" sz="2000" b="1" dirty="0">
                <a:solidFill>
                  <a:srgbClr val="C00000"/>
                </a:solidFill>
              </a:rPr>
              <a:t>allows to </a:t>
            </a:r>
            <a:r>
              <a:rPr lang="en-US" sz="2000" b="1" dirty="0" smtClean="0">
                <a:solidFill>
                  <a:srgbClr val="C00000"/>
                </a:solidFill>
              </a:rPr>
              <a:t>see that protein molecule behaves similarly in a very large temperature range, from physiological (room) temperatures up to the cryogenic temperatures. This </a:t>
            </a:r>
            <a:r>
              <a:rPr lang="en-US" sz="2000" b="1" dirty="0">
                <a:solidFill>
                  <a:srgbClr val="C00000"/>
                </a:solidFill>
              </a:rPr>
              <a:t>is </a:t>
            </a:r>
            <a:r>
              <a:rPr lang="en-US" sz="2000" b="1" dirty="0" smtClean="0">
                <a:solidFill>
                  <a:srgbClr val="C00000"/>
                </a:solidFill>
              </a:rPr>
              <a:t>due </a:t>
            </a:r>
            <a:r>
              <a:rPr lang="en-US" sz="2000" b="1" dirty="0">
                <a:solidFill>
                  <a:srgbClr val="C00000"/>
                </a:solidFill>
              </a:rPr>
              <a:t>to very peculiar </a:t>
            </a:r>
            <a:r>
              <a:rPr lang="en-US" sz="2000" b="1" dirty="0" smtClean="0">
                <a:solidFill>
                  <a:srgbClr val="C00000"/>
                </a:solidFill>
              </a:rPr>
              <a:t>architecture of protein molecule: It is designed  as a self-similar hierarchy.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11560" y="1832236"/>
            <a:ext cx="7959828" cy="4261060"/>
            <a:chOff x="428596" y="1320354"/>
            <a:chExt cx="8450274" cy="4857538"/>
          </a:xfrm>
        </p:grpSpPr>
        <p:pic>
          <p:nvPicPr>
            <p:cNvPr id="11" name="Рисунок 10" descr="fig1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348" y="1714488"/>
              <a:ext cx="2500298" cy="1372115"/>
            </a:xfrm>
            <a:prstGeom prst="rect">
              <a:avLst/>
            </a:prstGeom>
          </p:spPr>
        </p:pic>
        <p:pic>
          <p:nvPicPr>
            <p:cNvPr id="12" name="Рисунок 11" descr="fig1b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596" y="3500438"/>
              <a:ext cx="2143140" cy="1393912"/>
            </a:xfrm>
            <a:prstGeom prst="rect">
              <a:avLst/>
            </a:prstGeom>
          </p:spPr>
        </p:pic>
        <p:pic>
          <p:nvPicPr>
            <p:cNvPr id="13" name="Рисунок 12" descr="fig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4497" y="4932983"/>
              <a:ext cx="1707880" cy="1126938"/>
            </a:xfrm>
            <a:prstGeom prst="rect">
              <a:avLst/>
            </a:prstGeom>
          </p:spPr>
        </p:pic>
        <p:pic>
          <p:nvPicPr>
            <p:cNvPr id="14" name="Рисунок 1" descr="Mb-Vandervaal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33570" y="1709537"/>
              <a:ext cx="965013" cy="92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" descr="Frauenfeld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50110" y="1320354"/>
              <a:ext cx="1428760" cy="1899780"/>
            </a:xfrm>
            <a:prstGeom prst="rect">
              <a:avLst/>
            </a:prstGeom>
            <a:noFill/>
          </p:spPr>
        </p:pic>
        <p:graphicFrame>
          <p:nvGraphicFramePr>
            <p:cNvPr id="819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2159949"/>
                </p:ext>
              </p:extLst>
            </p:nvPr>
          </p:nvGraphicFramePr>
          <p:xfrm>
            <a:off x="3003550" y="3421063"/>
            <a:ext cx="3962400" cy="608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85" name="Equation" r:id="rId8" imgW="3060360" imgH="469800" progId="Equation.DSMT4">
                    <p:embed/>
                  </p:oleObj>
                </mc:Choice>
                <mc:Fallback>
                  <p:oleObj name="Equation" r:id="rId8" imgW="3060360" imgH="469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3550" y="3421063"/>
                          <a:ext cx="3962400" cy="60801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312" name="Picture 1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748" y="1797624"/>
              <a:ext cx="1831975" cy="1566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13" name="Picture 1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695" y="3437559"/>
              <a:ext cx="1400175" cy="14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4" descr="Cytochrome-P450-2C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377193" y="1806556"/>
              <a:ext cx="942725" cy="927375"/>
            </a:xfrm>
            <a:prstGeom prst="rect">
              <a:avLst/>
            </a:prstGeom>
            <a:noFill/>
          </p:spPr>
        </p:pic>
        <p:pic>
          <p:nvPicPr>
            <p:cNvPr id="18" name="Picture 0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023481" y="4197394"/>
              <a:ext cx="1684786" cy="1980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084" y="4208615"/>
              <a:ext cx="2099030" cy="144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48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9427" y="254846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333399"/>
                </a:solidFill>
              </a:rPr>
              <a:t>Ultrametricity</a:t>
            </a:r>
            <a:r>
              <a:rPr lang="en-US" sz="3600" b="1" dirty="0" smtClean="0">
                <a:solidFill>
                  <a:srgbClr val="333399"/>
                </a:solidFill>
              </a:rPr>
              <a:t> beyond the proteins</a:t>
            </a:r>
            <a:endParaRPr lang="ru-RU" sz="36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83671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Spectral diffusion in proteins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3866" y="4149080"/>
            <a:ext cx="2894112" cy="22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Группа 3"/>
          <p:cNvGrpSpPr/>
          <p:nvPr/>
        </p:nvGrpSpPr>
        <p:grpSpPr>
          <a:xfrm>
            <a:off x="827584" y="1544598"/>
            <a:ext cx="2356545" cy="2232248"/>
            <a:chOff x="225067" y="1697751"/>
            <a:chExt cx="2289658" cy="2117122"/>
          </a:xfrm>
        </p:grpSpPr>
        <p:pic>
          <p:nvPicPr>
            <p:cNvPr id="5" name="Picture 14" descr="Cytochrome-P450-2C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7553" y="2089366"/>
              <a:ext cx="1727172" cy="1725507"/>
            </a:xfrm>
            <a:prstGeom prst="rect">
              <a:avLst/>
            </a:prstGeom>
            <a:noFill/>
          </p:spPr>
        </p:pic>
        <p:sp>
          <p:nvSpPr>
            <p:cNvPr id="6" name="Oval 17"/>
            <p:cNvSpPr>
              <a:spLocks noChangeArrowheads="1"/>
            </p:cNvSpPr>
            <p:nvPr/>
          </p:nvSpPr>
          <p:spPr bwMode="auto">
            <a:xfrm>
              <a:off x="1590528" y="2820089"/>
              <a:ext cx="124355" cy="10485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Выноска 1 (без границы) 6"/>
            <p:cNvSpPr/>
            <p:nvPr/>
          </p:nvSpPr>
          <p:spPr>
            <a:xfrm>
              <a:off x="225067" y="1697751"/>
              <a:ext cx="1670622" cy="419422"/>
            </a:xfrm>
            <a:prstGeom prst="callout1">
              <a:avLst>
                <a:gd name="adj1" fmla="val 83289"/>
                <a:gd name="adj2" fmla="val 58657"/>
                <a:gd name="adj3" fmla="val 259829"/>
                <a:gd name="adj4" fmla="val 81347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chromophore marker</a:t>
              </a: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4680012" y="1986828"/>
            <a:ext cx="3357586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1.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Chromophore markers are injected inside the protein molecules. A sample is frozen up to a few Kelvin, and the adsorption spectrum is measured.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Due to variations of the atomic configurations around the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chromophore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markers in individual protein molecules the spectrum is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inhomogeneously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broadened at low temperatures.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2. 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Using a laser pulse at some absorption frequency, a subset of markers in the sample is subjected irreversible photo-transition. Thus, a narrow spectral hole is burned in the absorption spectrum.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3. The time evolution of the hole wide is measured.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2" y="50851"/>
            <a:ext cx="4063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recall the experiments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539511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Crumpled globule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6152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all_f3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 b="7304"/>
          <a:stretch>
            <a:fillRect/>
          </a:stretch>
        </p:blipFill>
        <p:spPr bwMode="auto">
          <a:xfrm>
            <a:off x="1259632" y="1490803"/>
            <a:ext cx="6624736" cy="3353173"/>
          </a:xfrm>
          <a:prstGeom prst="rect">
            <a:avLst/>
          </a:prstGeom>
          <a:noFill/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599410" y="4735597"/>
            <a:ext cx="38825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Adjacency matrix of contacts  in a crumpled globule has a block-hierarchical form like the </a:t>
            </a:r>
            <a:r>
              <a:rPr lang="en-US" sz="1600" b="1" dirty="0" err="1" smtClean="0"/>
              <a:t>Parisi</a:t>
            </a:r>
            <a:r>
              <a:rPr lang="en-US" sz="1600" b="1" dirty="0" smtClean="0"/>
              <a:t> matrix</a:t>
            </a:r>
            <a:endParaRPr lang="ru-RU" sz="1600" b="1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82268" y="188640"/>
            <a:ext cx="8137599" cy="10080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Crumpled globule is an important example of hierarchically ordered  polymer structure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9715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1400" b="1" dirty="0">
                <a:ea typeface="Times New Roman" pitchFamily="18" charset="0"/>
                <a:cs typeface="Arial" pitchFamily="34" charset="0"/>
              </a:rPr>
              <a:t>A. Y. </a:t>
            </a:r>
            <a:r>
              <a:rPr lang="en-US" sz="1400" b="1" dirty="0" err="1">
                <a:ea typeface="Times New Roman" pitchFamily="18" charset="0"/>
                <a:cs typeface="Arial" pitchFamily="34" charset="0"/>
              </a:rPr>
              <a:t>Grosber</a:t>
            </a:r>
            <a:r>
              <a:rPr lang="en-US" sz="1400" b="1" dirty="0">
                <a:ea typeface="Times New Roman" pitchFamily="18" charset="0"/>
                <a:cs typeface="Arial" pitchFamily="34" charset="0"/>
              </a:rPr>
              <a:t>, S. K. </a:t>
            </a:r>
            <a:r>
              <a:rPr lang="en-US" sz="1400" b="1" dirty="0" err="1">
                <a:ea typeface="Times New Roman" pitchFamily="18" charset="0"/>
                <a:cs typeface="Arial" pitchFamily="34" charset="0"/>
              </a:rPr>
              <a:t>Nechaev</a:t>
            </a:r>
            <a:r>
              <a:rPr lang="en-US" sz="1400" b="1" dirty="0">
                <a:ea typeface="Times New Roman" pitchFamily="18" charset="0"/>
                <a:cs typeface="Arial" pitchFamily="34" charset="0"/>
              </a:rPr>
              <a:t>, E. I. </a:t>
            </a:r>
            <a:r>
              <a:rPr lang="en-US" sz="1400" b="1" dirty="0" err="1">
                <a:ea typeface="Times New Roman" pitchFamily="18" charset="0"/>
                <a:cs typeface="Arial" pitchFamily="34" charset="0"/>
              </a:rPr>
              <a:t>Shakhnovich</a:t>
            </a:r>
            <a:r>
              <a:rPr lang="en-US" sz="1400" b="1" dirty="0">
                <a:ea typeface="Times New Roman" pitchFamily="18" charset="0"/>
                <a:cs typeface="Arial" pitchFamily="34" charset="0"/>
              </a:rPr>
              <a:t>, </a:t>
            </a:r>
            <a:r>
              <a:rPr lang="en-US" sz="1400" b="1" i="1" dirty="0">
                <a:ea typeface="Times New Roman" pitchFamily="18" charset="0"/>
                <a:cs typeface="Arial" pitchFamily="34" charset="0"/>
              </a:rPr>
              <a:t>J. Phys. </a:t>
            </a:r>
            <a:r>
              <a:rPr lang="ru-RU" sz="1400" b="1" i="1" dirty="0" err="1">
                <a:ea typeface="Times New Roman" pitchFamily="18" charset="0"/>
                <a:cs typeface="Arial" pitchFamily="34" charset="0"/>
              </a:rPr>
              <a:t>France</a:t>
            </a:r>
            <a:r>
              <a:rPr lang="ru-RU" sz="1400" b="1" dirty="0">
                <a:ea typeface="Times New Roman" pitchFamily="18" charset="0"/>
                <a:cs typeface="Arial" pitchFamily="34" charset="0"/>
              </a:rPr>
              <a:t> 49, 2095 (1988). </a:t>
            </a:r>
            <a:endParaRPr lang="ru-RU" sz="1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 этих изображениях близкие участки ДНК окрашены одним цветом. Хорошо видно, что в равновесной глобуле (вверху) части генома перепутаны в трёхмерном пространстве, а во фрактальной глобуле (внизу) с её иерархической структурой они и в объёме расположены близко друг к другу (иллюстрация Leonid A. Mirny, Maxim Imakaev).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854976" y="1844824"/>
            <a:ext cx="3428992" cy="395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60423" y="1484784"/>
            <a:ext cx="471490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Hierarchically folded globule allows to </a:t>
            </a:r>
            <a:r>
              <a:rPr lang="en-US" b="1" dirty="0">
                <a:solidFill>
                  <a:prstClr val="black"/>
                </a:solidFill>
              </a:rPr>
              <a:t>fold  </a:t>
            </a:r>
            <a:r>
              <a:rPr lang="en-US" b="1" dirty="0" smtClean="0">
                <a:solidFill>
                  <a:prstClr val="black"/>
                </a:solidFill>
              </a:rPr>
              <a:t>the DNA molecule of </a:t>
            </a:r>
            <a:r>
              <a:rPr lang="en-US" b="1" dirty="0">
                <a:solidFill>
                  <a:prstClr val="black"/>
                </a:solidFill>
              </a:rPr>
              <a:t>2 meters </a:t>
            </a:r>
            <a:r>
              <a:rPr lang="en-US" b="1" dirty="0" smtClean="0">
                <a:solidFill>
                  <a:prstClr val="black"/>
                </a:solidFill>
              </a:rPr>
              <a:t>length as compact as possible, and, at the same time, quickly folding and unfolding during activation and expression of genes  </a:t>
            </a:r>
            <a:endParaRPr lang="en-US" b="1" dirty="0">
              <a:solidFill>
                <a:prstClr val="black"/>
              </a:solidFill>
            </a:endParaRPr>
          </a:p>
          <a:p>
            <a:endParaRPr lang="en-US" sz="1400" b="1" i="1" dirty="0" smtClean="0">
              <a:solidFill>
                <a:prstClr val="black"/>
              </a:solidFill>
            </a:endParaRPr>
          </a:p>
          <a:p>
            <a:r>
              <a:rPr lang="en-US" b="1" i="1" dirty="0" smtClean="0">
                <a:solidFill>
                  <a:srgbClr val="C00000"/>
                </a:solidFill>
              </a:rPr>
              <a:t>Ordinary and fractal globules:</a:t>
            </a:r>
          </a:p>
          <a:p>
            <a:r>
              <a:rPr lang="en-US" b="1" i="1" dirty="0" smtClean="0">
                <a:solidFill>
                  <a:srgbClr val="333399"/>
                </a:solidFill>
              </a:rPr>
              <a:t>The closest sites of macromolecule are dyed in the same colors. In an ordinary globule (upper picture), different DNA-fragments are entangled. In a hierarchically folded (fractal, crumpled) globule, the genetically closest sites of DNA are not entangled and located close to each other</a:t>
            </a:r>
            <a:endParaRPr lang="ru-RU" b="1" dirty="0">
              <a:solidFill>
                <a:srgbClr val="333399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77839" y="214290"/>
            <a:ext cx="629841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Human genome is packaged into a hierarchically folded globule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rgbClr val="333399"/>
                </a:solidFill>
              </a:rPr>
              <a:t>E</a:t>
            </a:r>
            <a:r>
              <a:rPr lang="fr-FR" sz="1400" b="1" dirty="0">
                <a:solidFill>
                  <a:srgbClr val="333399"/>
                </a:solidFill>
              </a:rPr>
              <a:t>. Lieberman-Aiden, et al</a:t>
            </a:r>
            <a:r>
              <a:rPr lang="ru-RU" sz="1400" b="1" dirty="0">
                <a:solidFill>
                  <a:srgbClr val="333399"/>
                </a:solidFill>
              </a:rPr>
              <a:t>, </a:t>
            </a:r>
            <a:r>
              <a:rPr lang="en-US" sz="1400" b="1" i="1" dirty="0" smtClean="0">
                <a:solidFill>
                  <a:srgbClr val="333399"/>
                </a:solidFill>
              </a:rPr>
              <a:t>Science</a:t>
            </a:r>
            <a:r>
              <a:rPr lang="en-US" sz="1400" b="1" dirty="0" smtClean="0">
                <a:solidFill>
                  <a:srgbClr val="333399"/>
                </a:solidFill>
              </a:rPr>
              <a:t> 2009, 326, 289 </a:t>
            </a:r>
            <a:r>
              <a:rPr lang="en-US" sz="1400" b="1" dirty="0">
                <a:solidFill>
                  <a:srgbClr val="333399"/>
                </a:solidFill>
              </a:rPr>
              <a:t>- </a:t>
            </a:r>
            <a:r>
              <a:rPr lang="en-US" sz="1400" b="1" dirty="0" smtClean="0">
                <a:solidFill>
                  <a:srgbClr val="333399"/>
                </a:solidFill>
              </a:rPr>
              <a:t>293</a:t>
            </a:r>
            <a:endParaRPr lang="ru-RU" b="1" dirty="0">
              <a:solidFill>
                <a:srgbClr val="3333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918" y="6021288"/>
            <a:ext cx="476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(</a:t>
            </a:r>
            <a:r>
              <a:rPr lang="en-US" b="1" dirty="0" smtClean="0">
                <a:solidFill>
                  <a:prstClr val="black"/>
                </a:solidFill>
              </a:rPr>
              <a:t>illustrations: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Leonid</a:t>
            </a:r>
            <a:r>
              <a:rPr lang="ru-RU" b="1" dirty="0">
                <a:solidFill>
                  <a:prstClr val="black"/>
                </a:solidFill>
              </a:rPr>
              <a:t> A. </a:t>
            </a:r>
            <a:r>
              <a:rPr lang="ru-RU" b="1" dirty="0" err="1">
                <a:solidFill>
                  <a:prstClr val="black"/>
                </a:solidFill>
              </a:rPr>
              <a:t>Mirny</a:t>
            </a:r>
            <a:r>
              <a:rPr lang="ru-RU" b="1" dirty="0">
                <a:solidFill>
                  <a:prstClr val="black"/>
                </a:solidFill>
              </a:rPr>
              <a:t>, </a:t>
            </a:r>
            <a:r>
              <a:rPr lang="ru-RU" b="1" dirty="0" err="1">
                <a:solidFill>
                  <a:prstClr val="black"/>
                </a:solidFill>
              </a:rPr>
              <a:t>Maxim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Imakaev</a:t>
            </a:r>
            <a:r>
              <a:rPr lang="ru-RU" b="1" dirty="0">
                <a:solidFill>
                  <a:prstClr val="black"/>
                </a:solidFill>
              </a:rPr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68106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o</a:t>
            </a:r>
            <a:r>
              <a:rPr lang="en-US" sz="1400" b="1" dirty="0" smtClean="0">
                <a:solidFill>
                  <a:prstClr val="black"/>
                </a:solidFill>
              </a:rPr>
              <a:t>rdinary globule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00" y="3605251"/>
            <a:ext cx="168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h</a:t>
            </a:r>
            <a:r>
              <a:rPr lang="en-US" sz="1400" b="1" dirty="0" smtClean="0">
                <a:solidFill>
                  <a:prstClr val="black"/>
                </a:solidFill>
              </a:rPr>
              <a:t>ierarchical (crumpled) globule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19672" y="1700808"/>
            <a:ext cx="554461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Molecular machines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70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626697" y="3633991"/>
            <a:ext cx="3652270" cy="2602228"/>
            <a:chOff x="381359" y="4312397"/>
            <a:chExt cx="2590871" cy="1420552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59" y="4312397"/>
              <a:ext cx="2590871" cy="1420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55576" y="4351398"/>
              <a:ext cx="7055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prstClr val="black"/>
                  </a:solidFill>
                </a:rPr>
                <a:t>myosin</a:t>
              </a:r>
              <a:endParaRPr lang="ru-RU" sz="10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23528" y="697051"/>
            <a:ext cx="83529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/>
              <a:t>A term ``</a:t>
            </a:r>
            <a:r>
              <a:rPr lang="en-US" b="1" dirty="0"/>
              <a:t>m</a:t>
            </a:r>
            <a:r>
              <a:rPr lang="en-US" b="1" dirty="0" smtClean="0"/>
              <a:t>olecular </a:t>
            </a:r>
            <a:r>
              <a:rPr lang="en-US" b="1" dirty="0"/>
              <a:t>machine'' </a:t>
            </a:r>
            <a:r>
              <a:rPr lang="en-US" b="1" dirty="0" smtClean="0"/>
              <a:t>is </a:t>
            </a:r>
            <a:r>
              <a:rPr lang="en-US" b="1" dirty="0"/>
              <a:t>usually </a:t>
            </a:r>
            <a:r>
              <a:rPr lang="en-US" b="1" dirty="0" smtClean="0"/>
              <a:t>attributed </a:t>
            </a:r>
            <a:r>
              <a:rPr lang="en-US" b="1" dirty="0"/>
              <a:t>to a </a:t>
            </a:r>
            <a:r>
              <a:rPr lang="en-US" b="1" dirty="0" err="1" smtClean="0"/>
              <a:t>nano</a:t>
            </a:r>
            <a:r>
              <a:rPr lang="en-US" b="1" dirty="0" smtClean="0"/>
              <a:t>-scale </a:t>
            </a:r>
            <a:r>
              <a:rPr lang="en-US" b="1" dirty="0"/>
              <a:t>molecular structure able </a:t>
            </a:r>
            <a:r>
              <a:rPr lang="en-US" b="1" dirty="0" smtClean="0"/>
              <a:t>to convert </a:t>
            </a:r>
            <a:r>
              <a:rPr lang="en-US" b="1" dirty="0"/>
              <a:t>perturbations </a:t>
            </a:r>
            <a:r>
              <a:rPr lang="en-US" b="1" dirty="0">
                <a:solidFill>
                  <a:srgbClr val="C00000"/>
                </a:solidFill>
              </a:rPr>
              <a:t>of fast degrees of freedom </a:t>
            </a:r>
            <a:r>
              <a:rPr lang="en-US" b="1" dirty="0"/>
              <a:t>into a </a:t>
            </a:r>
            <a:r>
              <a:rPr lang="en-US" b="1" dirty="0">
                <a:solidFill>
                  <a:srgbClr val="C00000"/>
                </a:solidFill>
              </a:rPr>
              <a:t>slow motion along a specific path </a:t>
            </a:r>
            <a:r>
              <a:rPr lang="en-US" b="1" dirty="0"/>
              <a:t>in </a:t>
            </a:r>
            <a:r>
              <a:rPr lang="en-US" b="1" dirty="0" smtClean="0"/>
              <a:t>a low-</a:t>
            </a:r>
            <a:r>
              <a:rPr lang="en-US" b="1" dirty="0"/>
              <a:t>-dimensional phase </a:t>
            </a:r>
            <a:r>
              <a:rPr lang="en-US" b="1" dirty="0" smtClean="0"/>
              <a:t>space.</a:t>
            </a:r>
            <a:r>
              <a:rPr lang="en-US" b="1" dirty="0">
                <a:solidFill>
                  <a:srgbClr val="333399"/>
                </a:solidFill>
              </a:rPr>
              <a:t> </a:t>
            </a:r>
            <a:endParaRPr lang="en-US" b="1" dirty="0" smtClean="0">
              <a:solidFill>
                <a:srgbClr val="333399"/>
              </a:solidFill>
            </a:endParaRPr>
          </a:p>
          <a:p>
            <a:pPr lvl="0">
              <a:spcBef>
                <a:spcPts val="1200"/>
              </a:spcBef>
            </a:pPr>
            <a:r>
              <a:rPr lang="en-US" b="1" dirty="0" smtClean="0">
                <a:solidFill>
                  <a:srgbClr val="333399"/>
                </a:solidFill>
              </a:rPr>
              <a:t>Proteins </a:t>
            </a:r>
            <a:r>
              <a:rPr lang="en-US" b="1" dirty="0">
                <a:solidFill>
                  <a:srgbClr val="333399"/>
                </a:solidFill>
              </a:rPr>
              <a:t>are molecular machines. This fact has been established through the studies of relaxation characteristics of elastic networks of proteins </a:t>
            </a:r>
            <a:r>
              <a:rPr lang="en-US" b="1" dirty="0" smtClean="0"/>
              <a:t>(</a:t>
            </a:r>
            <a:r>
              <a:rPr lang="en-US" sz="1400" b="1" dirty="0" smtClean="0">
                <a:solidFill>
                  <a:srgbClr val="333399"/>
                </a:solidFill>
              </a:rPr>
              <a:t>Yu</a:t>
            </a:r>
            <a:r>
              <a:rPr lang="en-US" sz="1400" b="1" dirty="0">
                <a:solidFill>
                  <a:srgbClr val="333399"/>
                </a:solidFill>
              </a:rPr>
              <a:t>. </a:t>
            </a:r>
            <a:r>
              <a:rPr lang="en-US" sz="1400" b="1" dirty="0" err="1">
                <a:solidFill>
                  <a:srgbClr val="333399"/>
                </a:solidFill>
              </a:rPr>
              <a:t>Togashi</a:t>
            </a:r>
            <a:r>
              <a:rPr lang="en-US" sz="1400" b="1" dirty="0">
                <a:solidFill>
                  <a:srgbClr val="333399"/>
                </a:solidFill>
              </a:rPr>
              <a:t> and A.S. </a:t>
            </a:r>
            <a:r>
              <a:rPr lang="en-US" sz="1400" b="1" dirty="0" err="1">
                <a:solidFill>
                  <a:srgbClr val="333399"/>
                </a:solidFill>
              </a:rPr>
              <a:t>Mikhailov</a:t>
            </a:r>
            <a:r>
              <a:rPr lang="en-US" sz="1400" b="1" dirty="0">
                <a:solidFill>
                  <a:srgbClr val="333399"/>
                </a:solidFill>
              </a:rPr>
              <a:t>, </a:t>
            </a:r>
            <a:r>
              <a:rPr lang="en-US" sz="1400" b="1" dirty="0" smtClean="0">
                <a:solidFill>
                  <a:srgbClr val="333399"/>
                </a:solidFill>
              </a:rPr>
              <a:t>Proc</a:t>
            </a:r>
            <a:r>
              <a:rPr lang="en-US" sz="1400" b="1" dirty="0">
                <a:solidFill>
                  <a:srgbClr val="333399"/>
                </a:solidFill>
              </a:rPr>
              <a:t>. Nat. Acad. Sci. USA {\bf 104} 8697--8702 (2007).</a:t>
            </a:r>
            <a:endParaRPr lang="ru-RU" sz="1400" b="1" dirty="0">
              <a:solidFill>
                <a:srgbClr val="3333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845" y="2710661"/>
            <a:ext cx="8333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Elastic network models:  The </a:t>
            </a:r>
            <a:r>
              <a:rPr lang="en-US" b="1" dirty="0"/>
              <a:t>linked nodes </a:t>
            </a:r>
            <a:r>
              <a:rPr lang="en-US" b="1" dirty="0" smtClean="0"/>
              <a:t>are assumed to be subjected </a:t>
            </a:r>
            <a:r>
              <a:rPr lang="en-US" b="1" dirty="0"/>
              <a:t>the action of elastic forces that obey the Hooke's </a:t>
            </a:r>
            <a:r>
              <a:rPr lang="en-US" b="1" dirty="0" smtClean="0"/>
              <a:t>law, and the relaxation of a whole structure is studied.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91929" y="11227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Molecular machines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9512" y="2564904"/>
            <a:ext cx="878497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6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228" y="391323"/>
            <a:ext cx="85214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Two </a:t>
            </a:r>
            <a:r>
              <a:rPr lang="en-US" sz="2200" b="1" dirty="0">
                <a:solidFill>
                  <a:srgbClr val="C00000"/>
                </a:solidFill>
              </a:rPr>
              <a:t>distinguished features of </a:t>
            </a:r>
            <a:r>
              <a:rPr lang="en-US" sz="2200" b="1" dirty="0" smtClean="0">
                <a:solidFill>
                  <a:srgbClr val="C00000"/>
                </a:solidFill>
              </a:rPr>
              <a:t>biological molecular machines (proteins)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127" y="3129197"/>
            <a:ext cx="3862119" cy="236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71029" y="1847934"/>
            <a:ext cx="4621051" cy="1190724"/>
            <a:chOff x="4473780" y="3718407"/>
            <a:chExt cx="3995936" cy="1092379"/>
          </a:xfrm>
        </p:grpSpPr>
        <p:pic>
          <p:nvPicPr>
            <p:cNvPr id="5" name="Рисунок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780" y="3718407"/>
              <a:ext cx="3995936" cy="1092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4932040" y="3933056"/>
              <a:ext cx="177468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69386" y="2944531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en-US" b="1" dirty="0" smtClean="0">
                <a:solidFill>
                  <a:srgbClr val="C00000"/>
                </a:solidFill>
              </a:rPr>
              <a:t>pectrum of relaxation modes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284" y="1201603"/>
            <a:ext cx="48528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1.</a:t>
            </a:r>
            <a:r>
              <a:rPr lang="en-US" b="1" dirty="0" smtClean="0"/>
              <a:t> There is a large gap between the slowest (soft) modes and the fast (rigid) modes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1187624" y="2329660"/>
            <a:ext cx="864096" cy="45126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7229" y="3789040"/>
            <a:ext cx="426073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2.</a:t>
            </a:r>
            <a:r>
              <a:rPr lang="en-US" b="1" dirty="0" smtClean="0"/>
              <a:t> Being </a:t>
            </a:r>
            <a:r>
              <a:rPr lang="en-US" b="1" dirty="0"/>
              <a:t>perturbed, a protein molecule, first, quickly reaches </a:t>
            </a:r>
            <a:r>
              <a:rPr lang="en-US" b="1" dirty="0" smtClean="0"/>
              <a:t>a low-</a:t>
            </a:r>
            <a:r>
              <a:rPr lang="en-US" b="1" dirty="0"/>
              <a:t>-dimensional attracting manifold spanned by slowest degrees of freedom, and then slowly </a:t>
            </a:r>
            <a:r>
              <a:rPr lang="en-US" b="1" dirty="0" smtClean="0"/>
              <a:t>relaxes to </a:t>
            </a:r>
            <a:r>
              <a:rPr lang="en-US" b="1" dirty="0"/>
              <a:t>equilibrium along a particular path in this manifold.</a:t>
            </a:r>
            <a:endParaRPr lang="ru-RU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6502405" y="902805"/>
            <a:ext cx="2156450" cy="1603387"/>
            <a:chOff x="381359" y="4312397"/>
            <a:chExt cx="2590871" cy="1420552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59" y="4312397"/>
              <a:ext cx="2590871" cy="1420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55575" y="4351398"/>
              <a:ext cx="1055405" cy="203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myosin</a:t>
              </a:r>
              <a:endParaRPr lang="ru-RU" sz="1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076056" y="551723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1-dimentional attractive manifold  in the space of protein states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627959" y="4313734"/>
            <a:ext cx="448097" cy="5554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0385" y="3019155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hierarchically folded globule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88640"/>
            <a:ext cx="79928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Hierarchically folded globule possesses the properties  of molecular machines:</a:t>
            </a:r>
          </a:p>
          <a:p>
            <a:r>
              <a:rPr lang="en-US" sz="1400" b="1" dirty="0" err="1" smtClean="0">
                <a:solidFill>
                  <a:srgbClr val="333399"/>
                </a:solidFill>
              </a:rPr>
              <a:t>Avetisov</a:t>
            </a:r>
            <a:r>
              <a:rPr lang="en-US" sz="1400" b="1" dirty="0" smtClean="0">
                <a:solidFill>
                  <a:srgbClr val="333399"/>
                </a:solidFill>
              </a:rPr>
              <a:t> V. A., </a:t>
            </a:r>
            <a:r>
              <a:rPr lang="en-US" sz="1400" b="1" dirty="0" err="1" smtClean="0">
                <a:solidFill>
                  <a:srgbClr val="333399"/>
                </a:solidFill>
              </a:rPr>
              <a:t>Ivanov</a:t>
            </a:r>
            <a:r>
              <a:rPr lang="en-US" sz="1400" b="1" dirty="0" smtClean="0">
                <a:solidFill>
                  <a:srgbClr val="333399"/>
                </a:solidFill>
              </a:rPr>
              <a:t> V. A., </a:t>
            </a:r>
            <a:r>
              <a:rPr lang="en-US" sz="1400" b="1" dirty="0" err="1" smtClean="0">
                <a:solidFill>
                  <a:srgbClr val="333399"/>
                </a:solidFill>
              </a:rPr>
              <a:t>Meshkov</a:t>
            </a:r>
            <a:r>
              <a:rPr lang="en-US" sz="1400" b="1" dirty="0" smtClean="0">
                <a:solidFill>
                  <a:srgbClr val="333399"/>
                </a:solidFill>
              </a:rPr>
              <a:t> D. A., </a:t>
            </a:r>
            <a:r>
              <a:rPr lang="en-US" sz="1400" b="1" dirty="0" err="1" smtClean="0">
                <a:solidFill>
                  <a:srgbClr val="333399"/>
                </a:solidFill>
              </a:rPr>
              <a:t>Nechaev</a:t>
            </a:r>
            <a:r>
              <a:rPr lang="en-US" sz="1400" b="1" dirty="0" smtClean="0">
                <a:solidFill>
                  <a:srgbClr val="333399"/>
                </a:solidFill>
              </a:rPr>
              <a:t> S. K. </a:t>
            </a:r>
            <a:r>
              <a:rPr lang="en-US" sz="1400" b="1" dirty="0">
                <a:solidFill>
                  <a:srgbClr val="333399"/>
                </a:solidFill>
              </a:rPr>
              <a:t>http://arxiv.org/pdf/1303.3898.pdf</a:t>
            </a:r>
            <a:endParaRPr lang="ru-RU" sz="1400" b="1" dirty="0">
              <a:solidFill>
                <a:srgbClr val="33339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40768"/>
            <a:ext cx="4392488" cy="20316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06" y="3454261"/>
            <a:ext cx="3190106" cy="20162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10385" y="5517232"/>
            <a:ext cx="4166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1-dimentional attractive manifold  in the space of states of a crumpled globule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4811" y="1648725"/>
            <a:ext cx="2100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Hierarchically folded globule </a:t>
            </a:r>
            <a:endParaRPr lang="ru-RU" sz="2000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2829519" y="1844824"/>
            <a:ext cx="374329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323528" y="3356992"/>
            <a:ext cx="3565186" cy="2462638"/>
            <a:chOff x="467544" y="3645024"/>
            <a:chExt cx="3565186" cy="2462638"/>
          </a:xfrm>
        </p:grpSpPr>
        <p:sp>
          <p:nvSpPr>
            <p:cNvPr id="20" name="Овал 19"/>
            <p:cNvSpPr/>
            <p:nvPr/>
          </p:nvSpPr>
          <p:spPr>
            <a:xfrm>
              <a:off x="467544" y="4221088"/>
              <a:ext cx="1558957" cy="3132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539552" y="3645024"/>
              <a:ext cx="3024336" cy="1897469"/>
              <a:chOff x="323528" y="3763779"/>
              <a:chExt cx="3024336" cy="1897469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528" y="4030786"/>
                <a:ext cx="3024336" cy="1630462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39552" y="3763779"/>
                <a:ext cx="28083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s</a:t>
                </a:r>
                <a:r>
                  <a:rPr lang="en-US" sz="1600" b="1" dirty="0" smtClean="0"/>
                  <a:t>pectrum of relaxation modes</a:t>
                </a:r>
                <a:endParaRPr lang="ru-RU" sz="1600" b="1" dirty="0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1951134" y="4581128"/>
                <a:ext cx="1368152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943708" y="4551233"/>
                <a:ext cx="13681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rgbClr val="333399"/>
                    </a:solidFill>
                  </a:rPr>
                  <a:t>c</a:t>
                </a:r>
                <a:r>
                  <a:rPr lang="en-US" sz="1100" b="1" dirty="0" smtClean="0">
                    <a:solidFill>
                      <a:srgbClr val="333399"/>
                    </a:solidFill>
                  </a:rPr>
                  <a:t>rumpled globule</a:t>
                </a:r>
                <a:endParaRPr lang="ru-RU" sz="1100" b="1" dirty="0">
                  <a:solidFill>
                    <a:srgbClr val="333399"/>
                  </a:solidFill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1951134" y="5181007"/>
                <a:ext cx="132472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930956" y="5164562"/>
                <a:ext cx="136815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/>
                  <a:t>ordinary globule</a:t>
                </a:r>
                <a:endParaRPr lang="ru-RU" sz="1100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355365" y="5315249"/>
                  <a:ext cx="677365" cy="465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/>
                              </a:rPr>
                              <m:t>𝐥𝐧</m:t>
                            </m:r>
                          </m:fName>
                          <m:e>
                            <m:box>
                              <m:box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𝝀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𝝀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box>
                          </m:e>
                        </m:func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5365" y="5315249"/>
                  <a:ext cx="677365" cy="46512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Прямоугольник 21"/>
            <p:cNvSpPr/>
            <p:nvPr/>
          </p:nvSpPr>
          <p:spPr>
            <a:xfrm>
              <a:off x="649200" y="5584442"/>
              <a:ext cx="282996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400" b="1" dirty="0">
                  <a:solidFill>
                    <a:prstClr val="black"/>
                  </a:solidFill>
                </a:rPr>
                <a:t>There is a large gap between the slowest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mode </a:t>
              </a:r>
              <a:r>
                <a:rPr lang="en-US" sz="1400" b="1" dirty="0">
                  <a:solidFill>
                    <a:prstClr val="black"/>
                  </a:solidFill>
                </a:rPr>
                <a:t>and the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fast </a:t>
              </a:r>
              <a:r>
                <a:rPr lang="en-US" sz="1400" b="1" dirty="0">
                  <a:solidFill>
                    <a:prstClr val="black"/>
                  </a:solidFill>
                </a:rPr>
                <a:t>modes</a:t>
              </a:r>
              <a:endParaRPr lang="ru-RU" sz="14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8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2210973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333399"/>
                </a:solidFill>
              </a:rPr>
              <a:t>Ultrametricity</a:t>
            </a:r>
            <a:r>
              <a:rPr lang="en-US" sz="2800" b="1" dirty="0" smtClean="0">
                <a:solidFill>
                  <a:srgbClr val="333399"/>
                </a:solidFill>
              </a:rPr>
              <a:t> is a new intriguing  idea  in designing of artificial </a:t>
            </a:r>
            <a:r>
              <a:rPr lang="en-US" sz="2800" b="1" dirty="0">
                <a:solidFill>
                  <a:srgbClr val="333399"/>
                </a:solidFill>
              </a:rPr>
              <a:t>“</a:t>
            </a:r>
            <a:r>
              <a:rPr lang="en-US" sz="2800" b="1" dirty="0" err="1" smtClean="0">
                <a:solidFill>
                  <a:srgbClr val="333399"/>
                </a:solidFill>
              </a:rPr>
              <a:t>nano</a:t>
            </a:r>
            <a:r>
              <a:rPr lang="en-US" sz="2800" b="1" dirty="0" smtClean="0">
                <a:solidFill>
                  <a:srgbClr val="333399"/>
                </a:solidFill>
              </a:rPr>
              <a:t>-machines”</a:t>
            </a:r>
            <a:endParaRPr lang="ru-RU" sz="28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1188" y="2714626"/>
            <a:ext cx="5818197" cy="1728787"/>
            <a:chOff x="385" y="1710"/>
            <a:chExt cx="3665" cy="1089"/>
          </a:xfrm>
        </p:grpSpPr>
        <p:sp>
          <p:nvSpPr>
            <p:cNvPr id="16418" name="Oval 3"/>
            <p:cNvSpPr>
              <a:spLocks noChangeArrowheads="1"/>
            </p:cNvSpPr>
            <p:nvPr/>
          </p:nvSpPr>
          <p:spPr bwMode="auto">
            <a:xfrm>
              <a:off x="385" y="2115"/>
              <a:ext cx="1434" cy="665"/>
            </a:xfrm>
            <a:prstGeom prst="ellipse">
              <a:avLst/>
            </a:prstGeom>
            <a:solidFill>
              <a:srgbClr val="FFAA8F"/>
            </a:soli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50" y="1710"/>
              <a:ext cx="1043" cy="1089"/>
              <a:chOff x="2340" y="1574"/>
              <a:chExt cx="1043" cy="1089"/>
            </a:xfrm>
          </p:grpSpPr>
          <p:sp>
            <p:nvSpPr>
              <p:cNvPr id="16423" name="Rectangle 5"/>
              <p:cNvSpPr>
                <a:spLocks noChangeArrowheads="1"/>
              </p:cNvSpPr>
              <p:nvPr/>
            </p:nvSpPr>
            <p:spPr bwMode="auto">
              <a:xfrm>
                <a:off x="2340" y="1574"/>
                <a:ext cx="1043" cy="1089"/>
              </a:xfrm>
              <a:prstGeom prst="rect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rect">
                  <a:fillToRect l="100000" b="10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pic>
            <p:nvPicPr>
              <p:cNvPr id="16424" name="Picture 6" descr="replication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43" y="2303"/>
                <a:ext cx="369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25" name="Text Box 7"/>
              <p:cNvSpPr txBox="1">
                <a:spLocks noChangeArrowheads="1"/>
              </p:cNvSpPr>
              <p:nvPr/>
            </p:nvSpPr>
            <p:spPr bwMode="auto">
              <a:xfrm>
                <a:off x="2757" y="2181"/>
                <a:ext cx="54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solidFill>
                      <a:prstClr val="white"/>
                    </a:solidFill>
                    <a:latin typeface="Bookman Old Style" pitchFamily="18" charset="0"/>
                  </a:rPr>
                  <a:t>10</a:t>
                </a:r>
                <a:r>
                  <a:rPr lang="en-US" sz="2400" b="1" baseline="30000" dirty="0">
                    <a:solidFill>
                      <a:prstClr val="white"/>
                    </a:solidFill>
                    <a:latin typeface="Bookman Old Style" pitchFamily="18" charset="0"/>
                  </a:rPr>
                  <a:t>-100</a:t>
                </a:r>
                <a:endParaRPr lang="ru-RU" sz="2400" b="1" dirty="0">
                  <a:solidFill>
                    <a:prstClr val="white"/>
                  </a:solidFill>
                  <a:latin typeface="Bookman Old Style" pitchFamily="18" charset="0"/>
                </a:endParaRPr>
              </a:p>
            </p:txBody>
          </p:sp>
          <p:pic>
            <p:nvPicPr>
              <p:cNvPr id="16426" name="Picture 8" descr="RNA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18" y="1595"/>
                <a:ext cx="445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420" name="Text Box 9"/>
            <p:cNvSpPr txBox="1">
              <a:spLocks noChangeArrowheads="1"/>
            </p:cNvSpPr>
            <p:nvPr/>
          </p:nvSpPr>
          <p:spPr bwMode="auto">
            <a:xfrm>
              <a:off x="3150" y="1976"/>
              <a:ext cx="90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 dirty="0">
                  <a:solidFill>
                    <a:srgbClr val="993300"/>
                  </a:solidFill>
                  <a:latin typeface="Bookman Old Style" pitchFamily="18" charset="0"/>
                </a:rPr>
                <a:t>complex molecular </a:t>
              </a:r>
              <a:r>
                <a:rPr lang="en-US" sz="1600" b="1" dirty="0" smtClean="0">
                  <a:solidFill>
                    <a:srgbClr val="993300"/>
                  </a:solidFill>
                  <a:latin typeface="Bookman Old Style" pitchFamily="18" charset="0"/>
                </a:rPr>
                <a:t>systems </a:t>
              </a:r>
              <a:endParaRPr lang="ru-RU" sz="1600" b="1" dirty="0">
                <a:solidFill>
                  <a:srgbClr val="993300"/>
                </a:solidFill>
                <a:latin typeface="Bookman Old Style" pitchFamily="18" charset="0"/>
              </a:endParaRPr>
            </a:p>
          </p:txBody>
        </p:sp>
        <p:sp>
          <p:nvSpPr>
            <p:cNvPr id="16421" name="AutoShape 10"/>
            <p:cNvSpPr>
              <a:spLocks noChangeArrowheads="1"/>
            </p:cNvSpPr>
            <p:nvPr/>
          </p:nvSpPr>
          <p:spPr bwMode="auto">
            <a:xfrm>
              <a:off x="1519" y="1934"/>
              <a:ext cx="499" cy="54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422" name="Text Box 11"/>
            <p:cNvSpPr txBox="1">
              <a:spLocks noChangeArrowheads="1"/>
            </p:cNvSpPr>
            <p:nvPr/>
          </p:nvSpPr>
          <p:spPr bwMode="auto">
            <a:xfrm>
              <a:off x="704" y="2369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solidFill>
                    <a:prstClr val="black"/>
                  </a:solidFill>
                </a:rPr>
                <a:t>Prebiology</a:t>
              </a:r>
              <a:endParaRPr lang="en-GB" sz="14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736725" y="333375"/>
            <a:ext cx="7204082" cy="2374901"/>
            <a:chOff x="1094" y="210"/>
            <a:chExt cx="4538" cy="1496"/>
          </a:xfrm>
        </p:grpSpPr>
        <p:sp>
          <p:nvSpPr>
            <p:cNvPr id="44045" name="Text Box 13" descr="Водяные капли"/>
            <p:cNvSpPr txBox="1">
              <a:spLocks noChangeArrowheads="1"/>
            </p:cNvSpPr>
            <p:nvPr/>
          </p:nvSpPr>
          <p:spPr bwMode="auto">
            <a:xfrm>
              <a:off x="1756" y="210"/>
              <a:ext cx="1859" cy="818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  <a:spcAft>
                  <a:spcPct val="40000"/>
                </a:spcAft>
                <a:defRPr/>
              </a:pPr>
              <a:r>
                <a:rPr lang="en-US" sz="1400" b="1" dirty="0">
                  <a:solidFill>
                    <a:srgbClr val="CC3300"/>
                  </a:solidFill>
                  <a:latin typeface="Bookman Old Style" pitchFamily="18" charset="0"/>
                  <a:cs typeface="Arial" charset="0"/>
                </a:rPr>
                <a:t>Biology</a:t>
              </a:r>
              <a:endParaRPr lang="en-GB" sz="1400" b="1" dirty="0">
                <a:solidFill>
                  <a:srgbClr val="CC3300"/>
                </a:solidFill>
                <a:latin typeface="Bookman Old Style" pitchFamily="18" charset="0"/>
                <a:cs typeface="Arial" charset="0"/>
              </a:endParaRPr>
            </a:p>
            <a:p>
              <a:pPr eaLnBrk="0" hangingPunct="0">
                <a:lnSpc>
                  <a:spcPct val="80000"/>
                </a:lnSpc>
                <a:spcAft>
                  <a:spcPct val="50000"/>
                </a:spcAft>
                <a:defRPr/>
              </a:pPr>
              <a:r>
                <a:rPr lang="en-US" sz="1400" b="1" dirty="0">
                  <a:solidFill>
                    <a:srgbClr val="000066"/>
                  </a:solidFill>
                  <a:latin typeface="Bookman Old Style" pitchFamily="18" charset="0"/>
                  <a:cs typeface="Arial" charset="0"/>
                </a:rPr>
                <a:t>combinatorially large spaces of states</a:t>
              </a:r>
              <a:r>
                <a:rPr lang="ru-RU" sz="1400" b="1" dirty="0">
                  <a:solidFill>
                    <a:srgbClr val="000066"/>
                  </a:solidFill>
                  <a:latin typeface="Bookman Old Style" pitchFamily="18" charset="0"/>
                  <a:cs typeface="Arial" charset="0"/>
                </a:rPr>
                <a:t>;</a:t>
              </a:r>
            </a:p>
            <a:p>
              <a:pPr eaLnBrk="0" hangingPunct="0">
                <a:lnSpc>
                  <a:spcPct val="80000"/>
                </a:lnSpc>
                <a:spcAft>
                  <a:spcPct val="50000"/>
                </a:spcAft>
                <a:defRPr/>
              </a:pPr>
              <a:r>
                <a:rPr lang="en-US" sz="1400" b="1" dirty="0">
                  <a:solidFill>
                    <a:srgbClr val="000066"/>
                  </a:solidFill>
                  <a:latin typeface="Bookman Old Style" pitchFamily="18" charset="0"/>
                  <a:cs typeface="Arial" charset="0"/>
                </a:rPr>
                <a:t>functional behavior</a:t>
              </a:r>
              <a:r>
                <a:rPr lang="ru-RU" sz="1400" b="1" dirty="0">
                  <a:solidFill>
                    <a:srgbClr val="000066"/>
                  </a:solidFill>
                  <a:latin typeface="Bookman Old Style" pitchFamily="18" charset="0"/>
                  <a:cs typeface="Arial" charset="0"/>
                </a:rPr>
                <a:t>;</a:t>
              </a:r>
              <a:endParaRPr lang="en-US" sz="1400" b="1" dirty="0">
                <a:solidFill>
                  <a:srgbClr val="000066"/>
                </a:solidFill>
                <a:latin typeface="Bookman Old Style" pitchFamily="18" charset="0"/>
                <a:cs typeface="Arial" charset="0"/>
              </a:endParaRPr>
            </a:p>
            <a:p>
              <a:pPr eaLnBrk="0" hangingPunct="0">
                <a:lnSpc>
                  <a:spcPct val="80000"/>
                </a:lnSpc>
                <a:spcAft>
                  <a:spcPct val="50000"/>
                </a:spcAft>
                <a:defRPr/>
              </a:pPr>
              <a:r>
                <a:rPr lang="en-US" sz="1400" b="1" dirty="0">
                  <a:solidFill>
                    <a:srgbClr val="000066"/>
                  </a:solidFill>
                  <a:latin typeface="Bookman Old Style" pitchFamily="18" charset="0"/>
                  <a:cs typeface="Arial" charset="0"/>
                </a:rPr>
                <a:t>hierarchical organization</a:t>
              </a:r>
            </a:p>
          </p:txBody>
        </p:sp>
        <p:sp>
          <p:nvSpPr>
            <p:cNvPr id="16416" name="AutoShape 14" descr="Водяные капли"/>
            <p:cNvSpPr>
              <a:spLocks noChangeArrowheads="1"/>
            </p:cNvSpPr>
            <p:nvPr/>
          </p:nvSpPr>
          <p:spPr bwMode="auto">
            <a:xfrm>
              <a:off x="1094" y="436"/>
              <a:ext cx="544" cy="1270"/>
            </a:xfrm>
            <a:custGeom>
              <a:avLst/>
              <a:gdLst>
                <a:gd name="T0" fmla="*/ 381 w 21600"/>
                <a:gd name="T1" fmla="*/ 0 h 21600"/>
                <a:gd name="T2" fmla="*/ 381 w 21600"/>
                <a:gd name="T3" fmla="*/ 715 h 21600"/>
                <a:gd name="T4" fmla="*/ 82 w 21600"/>
                <a:gd name="T5" fmla="*/ 1270 h 21600"/>
                <a:gd name="T6" fmla="*/ 544 w 21600"/>
                <a:gd name="T7" fmla="*/ 35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8 w 21600"/>
                <a:gd name="T13" fmla="*/ 2908 h 21600"/>
                <a:gd name="T14" fmla="*/ 18225 w 21600"/>
                <a:gd name="T15" fmla="*/ 92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417" name="Text Box 15"/>
            <p:cNvSpPr txBox="1">
              <a:spLocks noChangeArrowheads="1"/>
            </p:cNvSpPr>
            <p:nvPr/>
          </p:nvSpPr>
          <p:spPr bwMode="auto">
            <a:xfrm>
              <a:off x="3735" y="360"/>
              <a:ext cx="1897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>
                  <a:solidFill>
                    <a:srgbClr val="C00000"/>
                  </a:solidFill>
                  <a:latin typeface="Bookman Old Style" pitchFamily="18" charset="0"/>
                </a:rPr>
                <a:t>operational systems of molecular nature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b="1" dirty="0">
                  <a:solidFill>
                    <a:srgbClr val="C00000"/>
                  </a:solidFill>
                  <a:latin typeface="Bookman Old Style" pitchFamily="18" charset="0"/>
                </a:rPr>
                <a:t>(algorithmic chemistry)</a:t>
              </a:r>
              <a:endParaRPr lang="ru-RU" sz="1600" b="1" dirty="0">
                <a:solidFill>
                  <a:srgbClr val="C0000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57162" y="966788"/>
            <a:ext cx="1646236" cy="5127625"/>
            <a:chOff x="99" y="609"/>
            <a:chExt cx="1037" cy="3230"/>
          </a:xfrm>
        </p:grpSpPr>
        <p:sp>
          <p:nvSpPr>
            <p:cNvPr id="16396" name="Text Box 17"/>
            <p:cNvSpPr txBox="1">
              <a:spLocks noChangeArrowheads="1"/>
            </p:cNvSpPr>
            <p:nvPr/>
          </p:nvSpPr>
          <p:spPr bwMode="auto">
            <a:xfrm>
              <a:off x="322" y="64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1" dirty="0" err="1">
                  <a:solidFill>
                    <a:prstClr val="black"/>
                  </a:solidFill>
                  <a:latin typeface="Times New Roman" pitchFamily="18" charset="0"/>
                </a:rPr>
                <a:t>lg</a:t>
              </a:r>
              <a:r>
                <a:rPr lang="en-GB" sz="2000" b="1" dirty="0" err="1">
                  <a:solidFill>
                    <a:prstClr val="black"/>
                  </a:solidFill>
                  <a:latin typeface="Times New Roman" pitchFamily="18" charset="0"/>
                </a:rPr>
                <a:t>I</a:t>
              </a:r>
              <a:endParaRPr lang="en-GB" sz="200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99" y="609"/>
              <a:ext cx="1037" cy="3230"/>
              <a:chOff x="99" y="609"/>
              <a:chExt cx="1037" cy="3230"/>
            </a:xfrm>
          </p:grpSpPr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608" y="609"/>
                <a:ext cx="528" cy="3139"/>
                <a:chOff x="762" y="609"/>
                <a:chExt cx="528" cy="2481"/>
              </a:xfrm>
            </p:grpSpPr>
            <p:sp>
              <p:nvSpPr>
                <p:cNvPr id="16400" name="Rectangle 20"/>
                <p:cNvSpPr>
                  <a:spLocks noChangeArrowheads="1"/>
                </p:cNvSpPr>
                <p:nvPr/>
              </p:nvSpPr>
              <p:spPr bwMode="auto">
                <a:xfrm>
                  <a:off x="762" y="1274"/>
                  <a:ext cx="144" cy="531"/>
                </a:xfrm>
                <a:prstGeom prst="rect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01" name="Rectangle 21"/>
                <p:cNvSpPr>
                  <a:spLocks noChangeArrowheads="1"/>
                </p:cNvSpPr>
                <p:nvPr/>
              </p:nvSpPr>
              <p:spPr bwMode="auto">
                <a:xfrm>
                  <a:off x="762" y="2869"/>
                  <a:ext cx="144" cy="22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02" name="Line 22"/>
                <p:cNvSpPr>
                  <a:spLocks noChangeShapeType="1"/>
                </p:cNvSpPr>
                <p:nvPr/>
              </p:nvSpPr>
              <p:spPr bwMode="auto">
                <a:xfrm>
                  <a:off x="906" y="2869"/>
                  <a:ext cx="96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03" name="Line 23"/>
                <p:cNvSpPr>
                  <a:spLocks noChangeShapeType="1"/>
                </p:cNvSpPr>
                <p:nvPr/>
              </p:nvSpPr>
              <p:spPr bwMode="auto">
                <a:xfrm>
                  <a:off x="906" y="2355"/>
                  <a:ext cx="96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04" name="Line 24"/>
                <p:cNvSpPr>
                  <a:spLocks noChangeShapeType="1"/>
                </p:cNvSpPr>
                <p:nvPr/>
              </p:nvSpPr>
              <p:spPr bwMode="auto">
                <a:xfrm>
                  <a:off x="906" y="1274"/>
                  <a:ext cx="96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05" name="Line 25"/>
                <p:cNvSpPr>
                  <a:spLocks noChangeShapeType="1"/>
                </p:cNvSpPr>
                <p:nvPr/>
              </p:nvSpPr>
              <p:spPr bwMode="auto">
                <a:xfrm>
                  <a:off x="906" y="1805"/>
                  <a:ext cx="96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058" name="Rectangle 26"/>
                <p:cNvSpPr>
                  <a:spLocks noChangeArrowheads="1"/>
                </p:cNvSpPr>
                <p:nvPr/>
              </p:nvSpPr>
              <p:spPr bwMode="auto">
                <a:xfrm>
                  <a:off x="762" y="1805"/>
                  <a:ext cx="144" cy="106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407" name="Line 27"/>
                <p:cNvSpPr>
                  <a:spLocks noChangeShapeType="1"/>
                </p:cNvSpPr>
                <p:nvPr/>
              </p:nvSpPr>
              <p:spPr bwMode="auto">
                <a:xfrm>
                  <a:off x="762" y="2355"/>
                  <a:ext cx="14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0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02" y="2204"/>
                  <a:ext cx="192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2400" b="1">
                      <a:solidFill>
                        <a:prstClr val="black"/>
                      </a:solidFill>
                      <a:latin typeface="Times New Roman" pitchFamily="18" charset="0"/>
                    </a:rPr>
                    <a:t>2</a:t>
                  </a:r>
                  <a:endParaRPr lang="en-GB" sz="24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0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002" y="1673"/>
                  <a:ext cx="192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2400" b="1">
                      <a:solidFill>
                        <a:prstClr val="black"/>
                      </a:solidFill>
                      <a:latin typeface="Times New Roman" pitchFamily="18" charset="0"/>
                    </a:rPr>
                    <a:t>3</a:t>
                  </a:r>
                  <a:endParaRPr lang="en-GB" sz="24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1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002" y="1141"/>
                  <a:ext cx="192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2400" b="1">
                      <a:solidFill>
                        <a:prstClr val="black"/>
                      </a:solidFill>
                      <a:latin typeface="Times New Roman" pitchFamily="18" charset="0"/>
                    </a:rPr>
                    <a:t>4</a:t>
                  </a:r>
                  <a:endParaRPr lang="en-GB" sz="24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1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050" y="2736"/>
                  <a:ext cx="240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sz="2400" b="1">
                      <a:solidFill>
                        <a:prstClr val="black"/>
                      </a:solidFill>
                      <a:latin typeface="Times New Roman" pitchFamily="18" charset="0"/>
                    </a:rPr>
                    <a:t>1</a:t>
                  </a:r>
                  <a:endParaRPr lang="en-GB" sz="24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412" name="Rectangle 32"/>
                <p:cNvSpPr>
                  <a:spLocks noChangeArrowheads="1"/>
                </p:cNvSpPr>
                <p:nvPr/>
              </p:nvSpPr>
              <p:spPr bwMode="auto">
                <a:xfrm>
                  <a:off x="762" y="742"/>
                  <a:ext cx="144" cy="532"/>
                </a:xfrm>
                <a:prstGeom prst="rect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13" name="Rectangle 33"/>
                <p:cNvSpPr>
                  <a:spLocks noChangeArrowheads="1"/>
                </p:cNvSpPr>
                <p:nvPr/>
              </p:nvSpPr>
              <p:spPr bwMode="auto">
                <a:xfrm>
                  <a:off x="1002" y="609"/>
                  <a:ext cx="212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2400" b="1">
                      <a:solidFill>
                        <a:prstClr val="black"/>
                      </a:solidFill>
                      <a:latin typeface="Times New Roman" pitchFamily="18" charset="0"/>
                    </a:rPr>
                    <a:t>5</a:t>
                  </a:r>
                </a:p>
              </p:txBody>
            </p:sp>
            <p:sp>
              <p:nvSpPr>
                <p:cNvPr id="16414" name="Line 34"/>
                <p:cNvSpPr>
                  <a:spLocks noChangeShapeType="1"/>
                </p:cNvSpPr>
                <p:nvPr/>
              </p:nvSpPr>
              <p:spPr bwMode="auto">
                <a:xfrm>
                  <a:off x="906" y="742"/>
                  <a:ext cx="96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6399" name="Text Box 35"/>
              <p:cNvSpPr txBox="1">
                <a:spLocks noChangeArrowheads="1"/>
              </p:cNvSpPr>
              <p:nvPr/>
            </p:nvSpPr>
            <p:spPr bwMode="auto">
              <a:xfrm rot="16200000">
                <a:off x="-1296" y="2250"/>
                <a:ext cx="298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dirty="0">
                    <a:solidFill>
                      <a:srgbClr val="990000"/>
                    </a:solidFill>
                    <a:cs typeface="Courier New" pitchFamily="49" charset="0"/>
                  </a:rPr>
                  <a:t>Scale of evolutionary space, I</a:t>
                </a:r>
                <a:endParaRPr lang="ru-RU" sz="1400" b="1" dirty="0">
                  <a:solidFill>
                    <a:srgbClr val="990000"/>
                  </a:solidFill>
                  <a:cs typeface="Courier New" pitchFamily="49" charset="0"/>
                </a:endParaRPr>
              </a:p>
            </p:txBody>
          </p:sp>
        </p:grp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857356" y="4714884"/>
            <a:ext cx="6931617" cy="1490679"/>
            <a:chOff x="1093" y="2931"/>
            <a:chExt cx="4343" cy="907"/>
          </a:xfrm>
        </p:grpSpPr>
        <p:sp>
          <p:nvSpPr>
            <p:cNvPr id="16393" name="AutoShape 37"/>
            <p:cNvSpPr>
              <a:spLocks noChangeArrowheads="1"/>
            </p:cNvSpPr>
            <p:nvPr/>
          </p:nvSpPr>
          <p:spPr bwMode="auto">
            <a:xfrm flipV="1">
              <a:off x="1093" y="2931"/>
              <a:ext cx="590" cy="907"/>
            </a:xfrm>
            <a:custGeom>
              <a:avLst/>
              <a:gdLst>
                <a:gd name="T0" fmla="*/ 413 w 21600"/>
                <a:gd name="T1" fmla="*/ 0 h 21600"/>
                <a:gd name="T2" fmla="*/ 413 w 21600"/>
                <a:gd name="T3" fmla="*/ 511 h 21600"/>
                <a:gd name="T4" fmla="*/ 88 w 21600"/>
                <a:gd name="T5" fmla="*/ 907 h 21600"/>
                <a:gd name="T6" fmla="*/ 590 w 21600"/>
                <a:gd name="T7" fmla="*/ 255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11 w 21600"/>
                <a:gd name="T13" fmla="*/ 2905 h 21600"/>
                <a:gd name="T14" fmla="*/ 18232 w 21600"/>
                <a:gd name="T15" fmla="*/ 92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adFill rotWithShape="1">
              <a:gsLst>
                <a:gs pos="0">
                  <a:srgbClr val="760000">
                    <a:alpha val="67000"/>
                  </a:srgbClr>
                </a:gs>
                <a:gs pos="100000">
                  <a:srgbClr val="FF0000">
                    <a:alpha val="32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394" name="Text Box 38"/>
            <p:cNvSpPr txBox="1">
              <a:spLocks noChangeArrowheads="1"/>
            </p:cNvSpPr>
            <p:nvPr/>
          </p:nvSpPr>
          <p:spPr bwMode="auto">
            <a:xfrm>
              <a:off x="1819" y="3056"/>
              <a:ext cx="1736" cy="753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20000"/>
                </a:spcBef>
                <a:spcAft>
                  <a:spcPct val="40000"/>
                </a:spcAft>
              </a:pPr>
              <a:r>
                <a:rPr lang="en-US" sz="1400" b="1" dirty="0">
                  <a:solidFill>
                    <a:srgbClr val="CC3300"/>
                  </a:solidFill>
                  <a:latin typeface="Bookman Old Style" pitchFamily="18" charset="0"/>
                </a:rPr>
                <a:t>Chemistry</a:t>
              </a:r>
              <a:endParaRPr lang="en-GB" sz="1400" b="1" dirty="0">
                <a:solidFill>
                  <a:srgbClr val="CC3300"/>
                </a:solidFill>
                <a:latin typeface="Bookman Old Style" pitchFamily="18" charset="0"/>
              </a:endParaRPr>
            </a:p>
            <a:p>
              <a:pPr eaLnBrk="0" hangingPunct="0">
                <a:lnSpc>
                  <a:spcPct val="80000"/>
                </a:lnSpc>
                <a:spcAft>
                  <a:spcPts val="600"/>
                </a:spcAft>
              </a:pPr>
              <a:r>
                <a:rPr lang="en-US" sz="1400" b="1" dirty="0">
                  <a:solidFill>
                    <a:srgbClr val="000066"/>
                  </a:solidFill>
                  <a:latin typeface="Bookman Old Style" pitchFamily="18" charset="0"/>
                </a:rPr>
                <a:t>low-dimensional spaces of states</a:t>
              </a:r>
              <a:r>
                <a:rPr lang="ru-RU" sz="1400" b="1" dirty="0">
                  <a:solidFill>
                    <a:srgbClr val="000066"/>
                  </a:solidFill>
                  <a:latin typeface="Bookman Old Style" pitchFamily="18" charset="0"/>
                </a:rPr>
                <a:t>;</a:t>
              </a:r>
            </a:p>
            <a:p>
              <a:pPr eaLnBrk="0" hangingPunct="0">
                <a:lnSpc>
                  <a:spcPct val="80000"/>
                </a:lnSpc>
                <a:spcAft>
                  <a:spcPts val="600"/>
                </a:spcAft>
              </a:pPr>
              <a:r>
                <a:rPr lang="en-US" sz="1400" b="1" dirty="0">
                  <a:solidFill>
                    <a:srgbClr val="000066"/>
                  </a:solidFill>
                  <a:latin typeface="Bookman Old Style" pitchFamily="18" charset="0"/>
                </a:rPr>
                <a:t>stochastic behavior</a:t>
              </a:r>
              <a:r>
                <a:rPr lang="ru-RU" sz="1400" b="1" dirty="0">
                  <a:solidFill>
                    <a:srgbClr val="000066"/>
                  </a:solidFill>
                  <a:latin typeface="Bookman Old Style" pitchFamily="18" charset="0"/>
                </a:rPr>
                <a:t>;</a:t>
              </a:r>
              <a:endParaRPr lang="en-US" sz="1400" b="1" dirty="0">
                <a:solidFill>
                  <a:srgbClr val="000066"/>
                </a:solidFill>
                <a:latin typeface="Bookman Old Style" pitchFamily="18" charset="0"/>
              </a:endParaRPr>
            </a:p>
            <a:p>
              <a:pPr eaLnBrk="0" hangingPunct="0">
                <a:lnSpc>
                  <a:spcPct val="80000"/>
                </a:lnSpc>
                <a:spcAft>
                  <a:spcPts val="600"/>
                </a:spcAft>
              </a:pPr>
              <a:r>
                <a:rPr lang="en-US" sz="1400" b="1" dirty="0">
                  <a:solidFill>
                    <a:srgbClr val="000066"/>
                  </a:solidFill>
                  <a:latin typeface="Bookman Old Style" pitchFamily="18" charset="0"/>
                </a:rPr>
                <a:t>global optimization.</a:t>
              </a:r>
              <a:endParaRPr lang="ru-RU" sz="1400" b="1" dirty="0">
                <a:solidFill>
                  <a:srgbClr val="000066"/>
                </a:solidFill>
                <a:latin typeface="Bookman Old Style" pitchFamily="18" charset="0"/>
              </a:endParaRPr>
            </a:p>
          </p:txBody>
        </p:sp>
        <p:sp>
          <p:nvSpPr>
            <p:cNvPr id="16395" name="Text Box 39"/>
            <p:cNvSpPr txBox="1">
              <a:spLocks noChangeArrowheads="1"/>
            </p:cNvSpPr>
            <p:nvPr/>
          </p:nvSpPr>
          <p:spPr bwMode="auto">
            <a:xfrm>
              <a:off x="3779" y="3347"/>
              <a:ext cx="1657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>
                  <a:solidFill>
                    <a:srgbClr val="990000"/>
                  </a:solidFill>
                  <a:latin typeface="Bookman Old Style" pitchFamily="18" charset="0"/>
                </a:rPr>
                <a:t>stochastic molecular transformations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b="1" dirty="0">
                  <a:solidFill>
                    <a:srgbClr val="990000"/>
                  </a:solidFill>
                  <a:latin typeface="Bookman Old Style" pitchFamily="18" charset="0"/>
                </a:rPr>
                <a:t>(stochastic chemistry)</a:t>
              </a: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6215074" y="1454728"/>
            <a:ext cx="1909763" cy="3760166"/>
            <a:chOff x="4326" y="419"/>
            <a:chExt cx="1203" cy="2459"/>
          </a:xfrm>
        </p:grpSpPr>
        <p:sp>
          <p:nvSpPr>
            <p:cNvPr id="16391" name="AutoShape 41"/>
            <p:cNvSpPr>
              <a:spLocks noChangeArrowheads="1"/>
            </p:cNvSpPr>
            <p:nvPr/>
          </p:nvSpPr>
          <p:spPr bwMode="auto">
            <a:xfrm>
              <a:off x="4326" y="419"/>
              <a:ext cx="1203" cy="2459"/>
            </a:xfrm>
            <a:prstGeom prst="upArrow">
              <a:avLst>
                <a:gd name="adj1" fmla="val 50000"/>
                <a:gd name="adj2" fmla="val 47751"/>
              </a:avLst>
            </a:prstGeom>
            <a:gradFill rotWithShape="1">
              <a:gsLst>
                <a:gs pos="0">
                  <a:schemeClr val="accent2">
                    <a:alpha val="25998"/>
                  </a:schemeClr>
                </a:gs>
                <a:gs pos="100000">
                  <a:srgbClr val="FF0000">
                    <a:alpha val="25998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392" name="Text Box 42"/>
            <p:cNvSpPr txBox="1">
              <a:spLocks noChangeArrowheads="1"/>
            </p:cNvSpPr>
            <p:nvPr/>
          </p:nvSpPr>
          <p:spPr bwMode="auto">
            <a:xfrm rot="16200000">
              <a:off x="3975" y="1638"/>
              <a:ext cx="191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i="1" dirty="0">
                  <a:solidFill>
                    <a:srgbClr val="000066"/>
                  </a:solidFill>
                  <a:latin typeface="Tahoma" pitchFamily="34" charset="0"/>
                </a:rPr>
                <a:t>Natural selection</a:t>
              </a:r>
              <a:endParaRPr lang="ru-RU" b="1" i="1" dirty="0">
                <a:solidFill>
                  <a:srgbClr val="000066"/>
                </a:solidFill>
                <a:latin typeface="Tahoma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715272" y="3214686"/>
            <a:ext cx="1214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Bookman Old Style" pitchFamily="18" charset="0"/>
              </a:rPr>
              <a:t>“primary” molecular machines</a:t>
            </a:r>
            <a:endParaRPr lang="ru-RU" sz="1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2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163" y="1556792"/>
            <a:ext cx="698477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/>
              <a:t>Archimedean mathematics describes non-living matter, but non-Archimedean mathematics, perhaps, describes the living world.</a:t>
            </a:r>
            <a:r>
              <a:rPr lang="ru-RU" sz="2800" b="1" dirty="0" smtClean="0"/>
              <a:t> </a:t>
            </a:r>
            <a:endParaRPr lang="en-US" sz="2800" b="1" dirty="0" smtClean="0"/>
          </a:p>
          <a:p>
            <a:pPr lvl="0" algn="ctr">
              <a:spcBef>
                <a:spcPts val="1200"/>
              </a:spcBef>
            </a:pPr>
            <a:r>
              <a:rPr lang="en-US" sz="3200" b="1" dirty="0" smtClean="0">
                <a:solidFill>
                  <a:srgbClr val="333399"/>
                </a:solidFill>
              </a:rPr>
              <a:t>We now are at the very beginning of this way.</a:t>
            </a:r>
            <a:endParaRPr lang="ru-RU" sz="32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000100" y="1823055"/>
            <a:ext cx="321471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hole is well approximated by Gaussian distribution. 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Thus, the spectral diffusion in frozen proteins is regarded as </a:t>
            </a:r>
            <a:r>
              <a:rPr lang="en-US" b="1" dirty="0">
                <a:solidFill>
                  <a:prstClr val="black"/>
                </a:solidFill>
              </a:rPr>
              <a:t>a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Gaussian random process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propagating along the frequency straight line.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51720" y="548680"/>
            <a:ext cx="465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</a:rPr>
              <a:t>Spectral diffusion characteristics </a:t>
            </a:r>
            <a:endParaRPr lang="ru-RU" sz="2400" b="1" dirty="0">
              <a:solidFill>
                <a:srgbClr val="333399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945435" y="1257342"/>
            <a:ext cx="3154957" cy="3977988"/>
            <a:chOff x="4915077" y="1238215"/>
            <a:chExt cx="3357586" cy="4182594"/>
          </a:xfrm>
        </p:grpSpPr>
        <p:graphicFrame>
          <p:nvGraphicFramePr>
            <p:cNvPr id="12394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9521760"/>
                </p:ext>
              </p:extLst>
            </p:nvPr>
          </p:nvGraphicFramePr>
          <p:xfrm>
            <a:off x="4915077" y="1238215"/>
            <a:ext cx="3357586" cy="4182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33" name="Image" r:id="rId3" imgW="10552381" imgH="13638095" progId="">
                    <p:embed/>
                  </p:oleObj>
                </mc:Choice>
                <mc:Fallback>
                  <p:oleObj name="Image" r:id="rId3" imgW="10552381" imgH="1363809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5077" y="1238215"/>
                          <a:ext cx="3357586" cy="41825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Прямоугольник 2"/>
            <p:cNvSpPr/>
            <p:nvPr/>
          </p:nvSpPr>
          <p:spPr>
            <a:xfrm>
              <a:off x="5004048" y="4141088"/>
              <a:ext cx="3240360" cy="804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465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50067" y="2111520"/>
                <a:ext cx="425398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b="1" dirty="0" smtClean="0">
                    <a:solidFill>
                      <a:prstClr val="black"/>
                    </a:solidFill>
                  </a:rPr>
                  <a:t>For native proteins, the Gaussian width of spectral hole increases with </a:t>
                </a:r>
                <a:r>
                  <a:rPr lang="en-US" b="1" dirty="0" smtClean="0">
                    <a:solidFill>
                      <a:srgbClr val="002060"/>
                    </a:solidFill>
                  </a:rPr>
                  <a:t>waiting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</a:rPr>
                  <a:t> following a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power law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with characteristic  exponent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𝟐𝟕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𝟎𝟑</m:t>
                    </m:r>
                  </m:oMath>
                </a14:m>
                <a:endParaRPr lang="en-US" b="1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67" y="2111520"/>
                <a:ext cx="425398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146" t="-2538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2" descr="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53090"/>
            <a:ext cx="2967847" cy="281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05940" y="4319573"/>
            <a:ext cx="41981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Thus, spectral diffusion propagates much slower then the familiar (Brownian) diffusion</a:t>
            </a:r>
            <a:r>
              <a:rPr lang="en-US" sz="2000" b="1" dirty="0">
                <a:solidFill>
                  <a:srgbClr val="C00000"/>
                </a:solidFill>
              </a:rPr>
              <a:t>.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451547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waiting time starts immediately after burning of a hole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59" y="3572256"/>
            <a:ext cx="5025421" cy="64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720" y="548680"/>
            <a:ext cx="465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</a:rPr>
              <a:t>Spectral diffusion characteristics </a:t>
            </a:r>
            <a:endParaRPr lang="ru-RU" sz="24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 descr="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5" y="3071810"/>
            <a:ext cx="2311096" cy="197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9394" y="318791"/>
            <a:ext cx="81310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Spectral diffusion “aging” : </a:t>
            </a:r>
            <a:r>
              <a:rPr lang="en-US" sz="1400" b="1" dirty="0" smtClean="0">
                <a:solidFill>
                  <a:srgbClr val="003399"/>
                </a:solidFill>
              </a:rPr>
              <a:t>the </a:t>
            </a:r>
            <a:r>
              <a:rPr lang="en-US" sz="1400" b="1" dirty="0">
                <a:solidFill>
                  <a:srgbClr val="003399"/>
                </a:solidFill>
              </a:rPr>
              <a:t>“aging time</a:t>
            </a:r>
            <a:r>
              <a:rPr lang="en-US" sz="1400" b="1" dirty="0" smtClean="0">
                <a:solidFill>
                  <a:srgbClr val="003399"/>
                </a:solidFill>
              </a:rPr>
              <a:t>” </a:t>
            </a:r>
            <a:r>
              <a:rPr lang="en-US" sz="1400" b="1" dirty="0">
                <a:solidFill>
                  <a:srgbClr val="003399"/>
                </a:solidFill>
              </a:rPr>
              <a:t>is the interval between the time </a:t>
            </a:r>
            <a:r>
              <a:rPr lang="en-US" sz="1400" b="1" dirty="0" smtClean="0">
                <a:solidFill>
                  <a:srgbClr val="003399"/>
                </a:solidFill>
              </a:rPr>
              <a:t>point </a:t>
            </a:r>
            <a:r>
              <a:rPr lang="en-US" sz="1400" b="1" dirty="0">
                <a:solidFill>
                  <a:srgbClr val="003399"/>
                </a:solidFill>
              </a:rPr>
              <a:t>at which a sample is suggested to be in a prepared state, and the time point at which a hole is burned. </a:t>
            </a:r>
            <a:endParaRPr lang="ru-RU" sz="1400" b="1" dirty="0">
              <a:solidFill>
                <a:srgbClr val="00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5"/>
              <p:cNvSpPr txBox="1">
                <a:spLocks noChangeArrowheads="1"/>
              </p:cNvSpPr>
              <p:nvPr/>
            </p:nvSpPr>
            <p:spPr bwMode="auto">
              <a:xfrm>
                <a:off x="729943" y="1145624"/>
                <a:ext cx="3601650" cy="2366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When the aging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𝒂𝒈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grows, the spectral diffusion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becomes </a:t>
                </a:r>
                <a:r>
                  <a:rPr lang="en-US" b="1" dirty="0">
                    <a:solidFill>
                      <a:prstClr val="black"/>
                    </a:solidFill>
                  </a:rPr>
                  <a:t>slower. </a:t>
                </a:r>
              </a:p>
              <a:p>
                <a:endParaRPr lang="en-US" b="1" dirty="0" smtClean="0">
                  <a:solidFill>
                    <a:prstClr val="black"/>
                  </a:solidFill>
                </a:endParaRPr>
              </a:p>
              <a:p>
                <a:r>
                  <a:rPr lang="en-US" b="1" dirty="0" smtClean="0">
                    <a:solidFill>
                      <a:prstClr val="black"/>
                    </a:solidFill>
                  </a:rPr>
                  <a:t>For waiting time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𝒘</m:t>
                        </m:r>
                      </m:sub>
                    </m:sSub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min</a:t>
                </a:r>
                <a:r>
                  <a:rPr lang="en-US" b="1" dirty="0" smtClean="0">
                    <a:solidFill>
                      <a:prstClr val="black"/>
                    </a:solidFill>
                    <a:sym typeface="Symbol"/>
                  </a:rPr>
                  <a:t>, t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he spectral diffusion slows down with aging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𝒂𝒈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</a:rPr>
                  <a:t> following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a power law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with characteristic exponent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𝟎𝟕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𝟎𝟏</m:t>
                    </m:r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</a:rPr>
                  <a:t>. </a:t>
                </a:r>
                <a:endParaRPr lang="ru-RU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9943" y="1145624"/>
                <a:ext cx="3601650" cy="2366417"/>
              </a:xfrm>
              <a:prstGeom prst="rect">
                <a:avLst/>
              </a:prstGeom>
              <a:blipFill rotWithShape="1">
                <a:blip r:embed="rId3"/>
                <a:stretch>
                  <a:fillRect l="-1523" t="-1031" r="-2707" b="-33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6135" y="1120922"/>
            <a:ext cx="2643549" cy="20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4309778" y="1772816"/>
            <a:ext cx="213443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309778" y="2636912"/>
            <a:ext cx="1270334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89393" y="3974656"/>
                <a:ext cx="3642199" cy="463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𝝂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𝒂𝒈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𝒘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2000" b="1" i="1">
                        <a:latin typeface="Cambria Math"/>
                      </a:rPr>
                      <m:t> </m:t>
                    </m:r>
                    <m:r>
                      <a:rPr lang="en-US" sz="2000" b="1" i="1">
                        <a:latin typeface="Cambria Math"/>
                      </a:rPr>
                      <m:t>𝒎𝒊𝒏</m:t>
                    </m:r>
                    <m:r>
                      <a:rPr lang="en-US" sz="2000" b="1" i="1">
                        <a:latin typeface="Cambria Math"/>
                      </a:rPr>
                      <m:t>)~</m:t>
                    </m:r>
                    <m:sSubSup>
                      <m:sSubSupPr>
                        <m:ctrlPr>
                          <a:rPr lang="ru-RU" sz="20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𝒂𝒈</m:t>
                        </m:r>
                      </m:sub>
                      <m:sup>
                        <m:r>
                          <a:rPr lang="en-US" sz="2000" b="1" i="1"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latin typeface="Cambria Math"/>
                          </a:rPr>
                          <m:t>𝟎</m:t>
                        </m:r>
                        <m:r>
                          <a:rPr lang="en-US" sz="2000" b="1" i="1">
                            <a:latin typeface="Cambria Math"/>
                          </a:rPr>
                          <m:t>.</m:t>
                        </m:r>
                        <m:r>
                          <a:rPr lang="en-US" sz="2000" b="1" i="1">
                            <a:latin typeface="Cambria Math"/>
                          </a:rPr>
                          <m:t>𝟎𝟕</m:t>
                        </m:r>
                      </m:sup>
                    </m:sSubSup>
                  </m:oMath>
                </a14:m>
                <a:r>
                  <a:rPr lang="en-US" sz="2400" b="1" dirty="0"/>
                  <a:t> 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93" y="3974656"/>
                <a:ext cx="3642199" cy="463910"/>
              </a:xfrm>
              <a:prstGeom prst="rect">
                <a:avLst/>
              </a:prstGeom>
              <a:blipFill rotWithShape="1"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785785" y="5122269"/>
            <a:ext cx="7818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Although </a:t>
            </a:r>
            <a:r>
              <a:rPr lang="en-US" b="1" dirty="0" smtClean="0"/>
              <a:t>the temperature,  absorption spectrum, and other physical characteristics indicate </a:t>
            </a:r>
            <a:r>
              <a:rPr lang="en-US" b="1" dirty="0"/>
              <a:t>that </a:t>
            </a:r>
            <a:r>
              <a:rPr lang="en-US" b="1" dirty="0" smtClean="0">
                <a:solidFill>
                  <a:srgbClr val="C00000"/>
                </a:solidFill>
              </a:rPr>
              <a:t>a sample is </a:t>
            </a:r>
            <a:r>
              <a:rPr lang="en-US" b="1" dirty="0">
                <a:solidFill>
                  <a:srgbClr val="C00000"/>
                </a:solidFill>
              </a:rPr>
              <a:t>in </a:t>
            </a:r>
            <a:r>
              <a:rPr lang="en-US" b="1" dirty="0" smtClean="0">
                <a:solidFill>
                  <a:srgbClr val="C00000"/>
                </a:solidFill>
              </a:rPr>
              <a:t>the thermal </a:t>
            </a:r>
            <a:r>
              <a:rPr lang="en-US" b="1" dirty="0">
                <a:solidFill>
                  <a:srgbClr val="C00000"/>
                </a:solidFill>
              </a:rPr>
              <a:t>equilibrium</a:t>
            </a:r>
            <a:r>
              <a:rPr lang="en-US" b="1" dirty="0"/>
              <a:t>,</a:t>
            </a:r>
            <a:r>
              <a:rPr lang="en-US" b="1" dirty="0">
                <a:solidFill>
                  <a:srgbClr val="333399"/>
                </a:solidFill>
              </a:rPr>
              <a:t> </a:t>
            </a:r>
            <a:r>
              <a:rPr lang="en-US" b="1" dirty="0"/>
              <a:t>the </a:t>
            </a:r>
            <a:r>
              <a:rPr lang="en-US" b="1" dirty="0" smtClean="0"/>
              <a:t>spectral diffusion aging clearly shows that </a:t>
            </a:r>
            <a:r>
              <a:rPr lang="en-US" b="1" dirty="0" smtClean="0">
                <a:solidFill>
                  <a:srgbClr val="333399"/>
                </a:solidFill>
              </a:rPr>
              <a:t>the distribution over the protein states does not reach the equilibrium even on </a:t>
            </a:r>
            <a:r>
              <a:rPr lang="en-US" b="1" dirty="0">
                <a:solidFill>
                  <a:srgbClr val="333399"/>
                </a:solidFill>
              </a:rPr>
              <a:t>v</a:t>
            </a:r>
            <a:r>
              <a:rPr lang="en-US" b="1" dirty="0" smtClean="0">
                <a:solidFill>
                  <a:srgbClr val="333399"/>
                </a:solidFill>
              </a:rPr>
              <a:t>ery long-time-scales</a:t>
            </a:r>
            <a:r>
              <a:rPr lang="en-US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204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Объект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611495"/>
              </p:ext>
            </p:extLst>
          </p:nvPr>
        </p:nvGraphicFramePr>
        <p:xfrm>
          <a:off x="3348755" y="5144441"/>
          <a:ext cx="4977166" cy="76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4" name="Equation" r:id="rId3" imgW="3555720" imgH="469800" progId="Equation.DSMT4">
                  <p:embed/>
                </p:oleObj>
              </mc:Choice>
              <mc:Fallback>
                <p:oleObj name="Equation" r:id="rId3" imgW="35557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755" y="5144441"/>
                        <a:ext cx="4977166" cy="763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439369" y="1970242"/>
            <a:ext cx="1947427" cy="3308267"/>
            <a:chOff x="608349" y="1791473"/>
            <a:chExt cx="2714875" cy="4525197"/>
          </a:xfrm>
        </p:grpSpPr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0692" y="4198022"/>
              <a:ext cx="2702532" cy="2118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4" name="Группа 83"/>
            <p:cNvGrpSpPr/>
            <p:nvPr/>
          </p:nvGrpSpPr>
          <p:grpSpPr>
            <a:xfrm>
              <a:off x="608349" y="1791473"/>
              <a:ext cx="2289658" cy="2273915"/>
              <a:chOff x="225067" y="1540958"/>
              <a:chExt cx="2289658" cy="2273915"/>
            </a:xfrm>
          </p:grpSpPr>
          <p:pic>
            <p:nvPicPr>
              <p:cNvPr id="79" name="Picture 14" descr="Cytochrome-P450-2C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87553" y="2089366"/>
                <a:ext cx="1727172" cy="1725507"/>
              </a:xfrm>
              <a:prstGeom prst="rect">
                <a:avLst/>
              </a:prstGeom>
              <a:noFill/>
            </p:spPr>
          </p:pic>
          <p:sp>
            <p:nvSpPr>
              <p:cNvPr id="80" name="Oval 17"/>
              <p:cNvSpPr>
                <a:spLocks noChangeArrowheads="1"/>
              </p:cNvSpPr>
              <p:nvPr/>
            </p:nvSpPr>
            <p:spPr bwMode="auto">
              <a:xfrm>
                <a:off x="1590528" y="2820089"/>
                <a:ext cx="124355" cy="10485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Выноска 1 (без границы) 80"/>
              <p:cNvSpPr/>
              <p:nvPr/>
            </p:nvSpPr>
            <p:spPr>
              <a:xfrm>
                <a:off x="225067" y="1540958"/>
                <a:ext cx="1670622" cy="419422"/>
              </a:xfrm>
              <a:prstGeom prst="callout1">
                <a:avLst>
                  <a:gd name="adj1" fmla="val 109994"/>
                  <a:gd name="adj2" fmla="val 54102"/>
                  <a:gd name="adj3" fmla="val 282084"/>
                  <a:gd name="adj4" fmla="val 8020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prstClr val="black"/>
                    </a:solidFill>
                  </a:rPr>
                  <a:t>chromophore marker</a:t>
                </a:r>
                <a:endParaRPr lang="ru-RU" sz="1000" b="1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9" name="Группа 88"/>
          <p:cNvGrpSpPr/>
          <p:nvPr/>
        </p:nvGrpSpPr>
        <p:grpSpPr>
          <a:xfrm>
            <a:off x="4211960" y="1970242"/>
            <a:ext cx="4248472" cy="2682894"/>
            <a:chOff x="4211960" y="1825538"/>
            <a:chExt cx="4969911" cy="2883843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4211960" y="2120696"/>
              <a:ext cx="4286251" cy="2588685"/>
              <a:chOff x="4211960" y="1791072"/>
              <a:chExt cx="4286251" cy="2588685"/>
            </a:xfrm>
          </p:grpSpPr>
          <p:grpSp>
            <p:nvGrpSpPr>
              <p:cNvPr id="9" name="Группа 124"/>
              <p:cNvGrpSpPr>
                <a:grpSpLocks/>
              </p:cNvGrpSpPr>
              <p:nvPr/>
            </p:nvGrpSpPr>
            <p:grpSpPr bwMode="auto">
              <a:xfrm>
                <a:off x="4211960" y="1791072"/>
                <a:ext cx="2357438" cy="1857375"/>
                <a:chOff x="775970" y="3475061"/>
                <a:chExt cx="3081650" cy="2854324"/>
              </a:xfrm>
            </p:grpSpPr>
            <p:grpSp>
              <p:nvGrpSpPr>
                <p:cNvPr id="38" name="Group 5"/>
                <p:cNvGrpSpPr>
                  <a:grpSpLocks/>
                </p:cNvGrpSpPr>
                <p:nvPr/>
              </p:nvGrpSpPr>
              <p:grpSpPr bwMode="auto">
                <a:xfrm>
                  <a:off x="775970" y="3475061"/>
                  <a:ext cx="3081650" cy="2854324"/>
                  <a:chOff x="2872" y="1161"/>
                  <a:chExt cx="2688" cy="1798"/>
                </a:xfrm>
              </p:grpSpPr>
              <p:grpSp>
                <p:nvGrpSpPr>
                  <p:cNvPr id="42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2872" y="1161"/>
                    <a:ext cx="2688" cy="1798"/>
                    <a:chOff x="2872" y="1161"/>
                    <a:chExt cx="2688" cy="1798"/>
                  </a:xfrm>
                </p:grpSpPr>
                <p:sp>
                  <p:nvSpPr>
                    <p:cNvPr id="74" name="Line 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72" y="1161"/>
                      <a:ext cx="1" cy="1798"/>
                    </a:xfrm>
                    <a:prstGeom prst="line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ru-RU" kern="0" smtClean="0">
                        <a:solidFill>
                          <a:prstClr val="black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75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2" y="2942"/>
                      <a:ext cx="2688" cy="1"/>
                    </a:xfrm>
                    <a:prstGeom prst="line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ru-RU" kern="0" smtClean="0">
                        <a:solidFill>
                          <a:prstClr val="black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43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112" y="1530"/>
                    <a:ext cx="2056" cy="1297"/>
                    <a:chOff x="3112" y="1530"/>
                    <a:chExt cx="2056" cy="1297"/>
                  </a:xfrm>
                </p:grpSpPr>
                <p:cxnSp>
                  <p:nvCxnSpPr>
                    <p:cNvPr id="44" name="AutoShape 12"/>
                    <p:cNvCxnSpPr>
                      <a:cxnSpLocks noChangeShapeType="1"/>
                      <a:stCxn id="68" idx="0"/>
                      <a:endCxn id="61" idx="1"/>
                    </p:cNvCxnSpPr>
                    <p:nvPr/>
                  </p:nvCxnSpPr>
                  <p:spPr bwMode="auto">
                    <a:xfrm flipV="1">
                      <a:off x="3752" y="2420"/>
                      <a:ext cx="57" cy="210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5" name="AutoShape 13"/>
                    <p:cNvCxnSpPr>
                      <a:cxnSpLocks noChangeShapeType="1"/>
                      <a:stCxn id="61" idx="3"/>
                      <a:endCxn id="69" idx="0"/>
                    </p:cNvCxnSpPr>
                    <p:nvPr/>
                  </p:nvCxnSpPr>
                  <p:spPr bwMode="auto">
                    <a:xfrm>
                      <a:off x="3856" y="2420"/>
                      <a:ext cx="96" cy="210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6" name="AutoShape 14"/>
                    <p:cNvCxnSpPr>
                      <a:cxnSpLocks noChangeShapeType="1"/>
                      <a:stCxn id="66" idx="0"/>
                      <a:endCxn id="59" idx="1"/>
                    </p:cNvCxnSpPr>
                    <p:nvPr/>
                  </p:nvCxnSpPr>
                  <p:spPr bwMode="auto">
                    <a:xfrm flipV="1">
                      <a:off x="3184" y="2386"/>
                      <a:ext cx="96" cy="292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7" name="AutoShape 15"/>
                    <p:cNvCxnSpPr>
                      <a:cxnSpLocks noChangeShapeType="1"/>
                      <a:stCxn id="59" idx="3"/>
                      <a:endCxn id="67" idx="0"/>
                    </p:cNvCxnSpPr>
                    <p:nvPr/>
                  </p:nvCxnSpPr>
                  <p:spPr bwMode="auto">
                    <a:xfrm>
                      <a:off x="3328" y="2386"/>
                      <a:ext cx="176" cy="252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8" name="AutoShape 16"/>
                    <p:cNvCxnSpPr>
                      <a:cxnSpLocks noChangeShapeType="1"/>
                      <a:stCxn id="70" idx="0"/>
                      <a:endCxn id="63" idx="1"/>
                    </p:cNvCxnSpPr>
                    <p:nvPr/>
                  </p:nvCxnSpPr>
                  <p:spPr bwMode="auto">
                    <a:xfrm flipV="1">
                      <a:off x="4232" y="2475"/>
                      <a:ext cx="97" cy="169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9" name="AutoShape 17"/>
                    <p:cNvCxnSpPr>
                      <a:cxnSpLocks noChangeShapeType="1"/>
                      <a:stCxn id="63" idx="3"/>
                      <a:endCxn id="71" idx="0"/>
                    </p:cNvCxnSpPr>
                    <p:nvPr/>
                  </p:nvCxnSpPr>
                  <p:spPr bwMode="auto">
                    <a:xfrm>
                      <a:off x="4376" y="2475"/>
                      <a:ext cx="120" cy="203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50" name="AutoShape 18"/>
                    <p:cNvCxnSpPr>
                      <a:cxnSpLocks noChangeShapeType="1"/>
                      <a:stCxn id="72" idx="0"/>
                      <a:endCxn id="65" idx="1"/>
                    </p:cNvCxnSpPr>
                    <p:nvPr/>
                  </p:nvCxnSpPr>
                  <p:spPr bwMode="auto">
                    <a:xfrm flipV="1">
                      <a:off x="4856" y="2556"/>
                      <a:ext cx="81" cy="149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51" name="AutoShape 19"/>
                    <p:cNvCxnSpPr>
                      <a:cxnSpLocks noChangeShapeType="1"/>
                      <a:stCxn id="73" idx="0"/>
                      <a:endCxn id="65" idx="3"/>
                    </p:cNvCxnSpPr>
                    <p:nvPr/>
                  </p:nvCxnSpPr>
                  <p:spPr bwMode="auto">
                    <a:xfrm flipH="1" flipV="1">
                      <a:off x="4984" y="2556"/>
                      <a:ext cx="112" cy="122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52" name="AutoShape 20"/>
                    <p:cNvCxnSpPr>
                      <a:cxnSpLocks noChangeShapeType="1"/>
                      <a:stCxn id="59" idx="0"/>
                      <a:endCxn id="60" idx="1"/>
                    </p:cNvCxnSpPr>
                    <p:nvPr/>
                  </p:nvCxnSpPr>
                  <p:spPr bwMode="auto">
                    <a:xfrm flipV="1">
                      <a:off x="3304" y="1931"/>
                      <a:ext cx="273" cy="427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53" name="AutoShape 21"/>
                    <p:cNvCxnSpPr>
                      <a:cxnSpLocks noChangeShapeType="1"/>
                      <a:stCxn id="61" idx="0"/>
                      <a:endCxn id="60" idx="3"/>
                    </p:cNvCxnSpPr>
                    <p:nvPr/>
                  </p:nvCxnSpPr>
                  <p:spPr bwMode="auto">
                    <a:xfrm flipH="1" flipV="1">
                      <a:off x="3624" y="1931"/>
                      <a:ext cx="208" cy="468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54" name="AutoShape 22"/>
                    <p:cNvCxnSpPr>
                      <a:cxnSpLocks noChangeShapeType="1"/>
                      <a:stCxn id="63" idx="0"/>
                      <a:endCxn id="64" idx="1"/>
                    </p:cNvCxnSpPr>
                    <p:nvPr/>
                  </p:nvCxnSpPr>
                  <p:spPr bwMode="auto">
                    <a:xfrm flipV="1">
                      <a:off x="4352" y="2019"/>
                      <a:ext cx="281" cy="434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55" name="AutoShape 23"/>
                    <p:cNvCxnSpPr>
                      <a:cxnSpLocks noChangeShapeType="1"/>
                      <a:stCxn id="65" idx="0"/>
                      <a:endCxn id="64" idx="3"/>
                    </p:cNvCxnSpPr>
                    <p:nvPr/>
                  </p:nvCxnSpPr>
                  <p:spPr bwMode="auto">
                    <a:xfrm flipH="1" flipV="1">
                      <a:off x="4680" y="2019"/>
                      <a:ext cx="280" cy="516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56" name="AutoShape 24"/>
                    <p:cNvCxnSpPr>
                      <a:cxnSpLocks noChangeShapeType="1"/>
                      <a:stCxn id="60" idx="0"/>
                      <a:endCxn id="62" idx="1"/>
                    </p:cNvCxnSpPr>
                    <p:nvPr/>
                  </p:nvCxnSpPr>
                  <p:spPr bwMode="auto">
                    <a:xfrm flipV="1">
                      <a:off x="3600" y="1551"/>
                      <a:ext cx="473" cy="359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57" name="AutoShape 25"/>
                    <p:cNvCxnSpPr>
                      <a:cxnSpLocks noChangeShapeType="1"/>
                      <a:stCxn id="62" idx="3"/>
                      <a:endCxn id="64" idx="0"/>
                    </p:cNvCxnSpPr>
                    <p:nvPr/>
                  </p:nvCxnSpPr>
                  <p:spPr bwMode="auto">
                    <a:xfrm>
                      <a:off x="4120" y="1551"/>
                      <a:ext cx="537" cy="448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grpSp>
                  <p:nvGrpSpPr>
                    <p:cNvPr id="58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12" y="2630"/>
                      <a:ext cx="2056" cy="197"/>
                      <a:chOff x="3112" y="2630"/>
                      <a:chExt cx="2056" cy="197"/>
                    </a:xfrm>
                  </p:grpSpPr>
                  <p:sp>
                    <p:nvSpPr>
                      <p:cNvPr id="66" name="Oval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12" y="2678"/>
                        <a:ext cx="144" cy="122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ru-RU" kern="0" smtClean="0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67" name="Oval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32" y="2637"/>
                        <a:ext cx="144" cy="122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ru-RU" kern="0" smtClean="0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68" name="Oval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80" y="2630"/>
                        <a:ext cx="144" cy="122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ru-RU" kern="0" smtClean="0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69" name="Oval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80" y="2630"/>
                        <a:ext cx="144" cy="122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ru-RU" kern="0" smtClean="0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70" name="Oval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60" y="2644"/>
                        <a:ext cx="144" cy="122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ru-RU" kern="0" smtClean="0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71" name="Oval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24" y="2678"/>
                        <a:ext cx="144" cy="122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ru-RU" kern="0" smtClean="0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72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84" y="2705"/>
                        <a:ext cx="144" cy="122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ru-RU" kern="0" smtClean="0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73" name="Oval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24" y="2678"/>
                        <a:ext cx="144" cy="122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ru-RU" kern="0" smtClean="0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sp>
                  <p:nvSpPr>
                    <p:cNvPr id="59" name="AutoShap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0" y="2359"/>
                      <a:ext cx="48" cy="54"/>
                    </a:xfrm>
                    <a:prstGeom prst="roundRect">
                      <a:avLst>
                        <a:gd name="adj" fmla="val 2083"/>
                      </a:avLst>
                    </a:prstGeom>
                    <a:solidFill>
                      <a:srgbClr val="FF9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ru-RU" kern="0" smtClean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60" name="AutoShap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77" y="1910"/>
                      <a:ext cx="47" cy="42"/>
                    </a:xfrm>
                    <a:prstGeom prst="roundRect">
                      <a:avLst>
                        <a:gd name="adj" fmla="val 2380"/>
                      </a:avLst>
                    </a:prstGeom>
                    <a:solidFill>
                      <a:srgbClr val="FF9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ru-RU" kern="0" smtClean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61" name="AutoShap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9" y="2399"/>
                      <a:ext cx="47" cy="42"/>
                    </a:xfrm>
                    <a:prstGeom prst="roundRect">
                      <a:avLst>
                        <a:gd name="adj" fmla="val 2380"/>
                      </a:avLst>
                    </a:prstGeom>
                    <a:solidFill>
                      <a:srgbClr val="FF9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ru-RU" kern="0" smtClean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62" name="AutoShap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73" y="1530"/>
                      <a:ext cx="47" cy="42"/>
                    </a:xfrm>
                    <a:prstGeom prst="roundRect">
                      <a:avLst>
                        <a:gd name="adj" fmla="val 2380"/>
                      </a:avLst>
                    </a:prstGeom>
                    <a:solidFill>
                      <a:srgbClr val="FF9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ru-RU" kern="0" smtClean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63" name="AutoShap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9" y="2454"/>
                      <a:ext cx="47" cy="42"/>
                    </a:xfrm>
                    <a:prstGeom prst="roundRect">
                      <a:avLst>
                        <a:gd name="adj" fmla="val 2380"/>
                      </a:avLst>
                    </a:prstGeom>
                    <a:solidFill>
                      <a:srgbClr val="FF9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ru-RU" kern="0" smtClean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64" name="AutoShap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33" y="1999"/>
                      <a:ext cx="47" cy="42"/>
                    </a:xfrm>
                    <a:prstGeom prst="roundRect">
                      <a:avLst>
                        <a:gd name="adj" fmla="val 2380"/>
                      </a:avLst>
                    </a:prstGeom>
                    <a:solidFill>
                      <a:srgbClr val="FF9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ru-RU" kern="0" smtClean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65" name="AutoShap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7" y="2535"/>
                      <a:ext cx="47" cy="42"/>
                    </a:xfrm>
                    <a:prstGeom prst="roundRect">
                      <a:avLst>
                        <a:gd name="adj" fmla="val 2380"/>
                      </a:avLst>
                    </a:prstGeom>
                    <a:solidFill>
                      <a:srgbClr val="FF9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ru-RU" kern="0" smtClean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p:grpSp>
            </p:grpSp>
            <p:sp>
              <p:nvSpPr>
                <p:cNvPr id="39" name="Овал 38"/>
                <p:cNvSpPr/>
                <p:nvPr/>
              </p:nvSpPr>
              <p:spPr>
                <a:xfrm>
                  <a:off x="1973352" y="5848786"/>
                  <a:ext cx="93384" cy="129298"/>
                </a:xfrm>
                <a:prstGeom prst="ellipse">
                  <a:avLst/>
                </a:prstGeom>
                <a:solidFill>
                  <a:srgbClr val="C00000"/>
                </a:solidFill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Овал 39"/>
                <p:cNvSpPr/>
                <p:nvPr/>
              </p:nvSpPr>
              <p:spPr>
                <a:xfrm>
                  <a:off x="1456632" y="5846346"/>
                  <a:ext cx="93383" cy="129299"/>
                </a:xfrm>
                <a:prstGeom prst="ellipse">
                  <a:avLst/>
                </a:prstGeom>
                <a:solidFill>
                  <a:srgbClr val="FFC000"/>
                </a:solidFill>
                <a:ln w="25400" cap="flat" cmpd="sng" algn="ctr">
                  <a:solidFill>
                    <a:srgbClr val="C00000"/>
                  </a:solidFill>
                  <a:prstDash val="sysDot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Выгнутая вверх стрелка 40"/>
                <p:cNvSpPr/>
                <p:nvPr/>
              </p:nvSpPr>
              <p:spPr>
                <a:xfrm>
                  <a:off x="1392301" y="4846112"/>
                  <a:ext cx="608030" cy="285433"/>
                </a:xfrm>
                <a:prstGeom prst="curvedDownArrow">
                  <a:avLst>
                    <a:gd name="adj1" fmla="val 25000"/>
                    <a:gd name="adj2" fmla="val 56325"/>
                    <a:gd name="adj3" fmla="val 21863"/>
                  </a:avLst>
                </a:prstGeom>
                <a:solidFill>
                  <a:srgbClr val="FF0000"/>
                </a:solidFill>
                <a:ln w="25400" cap="flat" cmpd="sng" algn="ctr">
                  <a:solidFill>
                    <a:srgbClr val="FF0066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kern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" name="Группа 120"/>
              <p:cNvGrpSpPr>
                <a:grpSpLocks/>
              </p:cNvGrpSpPr>
              <p:nvPr/>
            </p:nvGrpSpPr>
            <p:grpSpPr bwMode="auto">
              <a:xfrm>
                <a:off x="7140898" y="2197373"/>
                <a:ext cx="642938" cy="1160859"/>
                <a:chOff x="5786446" y="714356"/>
                <a:chExt cx="2357454" cy="5072098"/>
              </a:xfrm>
            </p:grpSpPr>
            <p:grpSp>
              <p:nvGrpSpPr>
                <p:cNvPr id="15" name="Группа 68"/>
                <p:cNvGrpSpPr>
                  <a:grpSpLocks/>
                </p:cNvGrpSpPr>
                <p:nvPr/>
              </p:nvGrpSpPr>
              <p:grpSpPr bwMode="auto">
                <a:xfrm>
                  <a:off x="5846674" y="714356"/>
                  <a:ext cx="2297226" cy="1785950"/>
                  <a:chOff x="5560922" y="500042"/>
                  <a:chExt cx="2297226" cy="1785950"/>
                </a:xfrm>
              </p:grpSpPr>
              <p:sp>
                <p:nvSpPr>
                  <p:cNvPr id="22" name="Полилиния 21"/>
                  <p:cNvSpPr/>
                  <p:nvPr/>
                </p:nvSpPr>
                <p:spPr>
                  <a:xfrm>
                    <a:off x="5558902" y="500475"/>
                    <a:ext cx="2299246" cy="1782608"/>
                  </a:xfrm>
                  <a:custGeom>
                    <a:avLst/>
                    <a:gdLst>
                      <a:gd name="connsiteX0" fmla="*/ 58271 w 1701053"/>
                      <a:gd name="connsiteY0" fmla="*/ 145676 h 2182906"/>
                      <a:gd name="connsiteX1" fmla="*/ 112059 w 1701053"/>
                      <a:gd name="connsiteY1" fmla="*/ 710453 h 2182906"/>
                      <a:gd name="connsiteX2" fmla="*/ 730624 w 1701053"/>
                      <a:gd name="connsiteY2" fmla="*/ 1261782 h 2182906"/>
                      <a:gd name="connsiteX3" fmla="*/ 1026459 w 1701053"/>
                      <a:gd name="connsiteY3" fmla="*/ 2135841 h 2182906"/>
                      <a:gd name="connsiteX4" fmla="*/ 1389530 w 1701053"/>
                      <a:gd name="connsiteY4" fmla="*/ 1544170 h 2182906"/>
                      <a:gd name="connsiteX5" fmla="*/ 1658471 w 1701053"/>
                      <a:gd name="connsiteY5" fmla="*/ 226359 h 2182906"/>
                      <a:gd name="connsiteX6" fmla="*/ 1645024 w 1701053"/>
                      <a:gd name="connsiteY6" fmla="*/ 186017 h 2182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1053" h="2182906">
                        <a:moveTo>
                          <a:pt x="58271" y="145676"/>
                        </a:moveTo>
                        <a:cubicBezTo>
                          <a:pt x="29135" y="335055"/>
                          <a:pt x="0" y="524435"/>
                          <a:pt x="112059" y="710453"/>
                        </a:cubicBezTo>
                        <a:cubicBezTo>
                          <a:pt x="224118" y="896471"/>
                          <a:pt x="578224" y="1024217"/>
                          <a:pt x="730624" y="1261782"/>
                        </a:cubicBezTo>
                        <a:cubicBezTo>
                          <a:pt x="883024" y="1499347"/>
                          <a:pt x="916641" y="2088776"/>
                          <a:pt x="1026459" y="2135841"/>
                        </a:cubicBezTo>
                        <a:cubicBezTo>
                          <a:pt x="1136277" y="2182906"/>
                          <a:pt x="1284195" y="1862417"/>
                          <a:pt x="1389530" y="1544170"/>
                        </a:cubicBezTo>
                        <a:cubicBezTo>
                          <a:pt x="1494865" y="1225923"/>
                          <a:pt x="1615889" y="452718"/>
                          <a:pt x="1658471" y="226359"/>
                        </a:cubicBezTo>
                        <a:cubicBezTo>
                          <a:pt x="1701053" y="0"/>
                          <a:pt x="1673038" y="93008"/>
                          <a:pt x="1645024" y="186017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EEECE1">
                        <a:lumMod val="50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" name="Овал 22"/>
                  <p:cNvSpPr/>
                  <p:nvPr/>
                </p:nvSpPr>
                <p:spPr>
                  <a:xfrm>
                    <a:off x="6926808" y="1998695"/>
                    <a:ext cx="145520" cy="215025"/>
                  </a:xfrm>
                  <a:prstGeom prst="ellipse">
                    <a:avLst/>
                  </a:prstGeom>
                  <a:solidFill>
                    <a:srgbClr val="C00000"/>
                  </a:solidFill>
                  <a:ln w="57150" cap="flat" cmpd="sng" algn="ctr">
                    <a:solidFill>
                      <a:srgbClr val="C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 kern="0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6" name="Группа 71"/>
                <p:cNvGrpSpPr>
                  <a:grpSpLocks/>
                </p:cNvGrpSpPr>
                <p:nvPr/>
              </p:nvGrpSpPr>
              <p:grpSpPr bwMode="auto">
                <a:xfrm>
                  <a:off x="5786446" y="3857628"/>
                  <a:ext cx="2297226" cy="1857364"/>
                  <a:chOff x="5500694" y="4857784"/>
                  <a:chExt cx="2297226" cy="1857364"/>
                </a:xfrm>
              </p:grpSpPr>
              <p:sp>
                <p:nvSpPr>
                  <p:cNvPr id="20" name="Полилиния 19"/>
                  <p:cNvSpPr/>
                  <p:nvPr/>
                </p:nvSpPr>
                <p:spPr>
                  <a:xfrm flipH="1">
                    <a:off x="5500694" y="4857046"/>
                    <a:ext cx="2299246" cy="1858902"/>
                  </a:xfrm>
                  <a:custGeom>
                    <a:avLst/>
                    <a:gdLst>
                      <a:gd name="connsiteX0" fmla="*/ 58271 w 1701053"/>
                      <a:gd name="connsiteY0" fmla="*/ 145676 h 2182906"/>
                      <a:gd name="connsiteX1" fmla="*/ 112059 w 1701053"/>
                      <a:gd name="connsiteY1" fmla="*/ 710453 h 2182906"/>
                      <a:gd name="connsiteX2" fmla="*/ 730624 w 1701053"/>
                      <a:gd name="connsiteY2" fmla="*/ 1261782 h 2182906"/>
                      <a:gd name="connsiteX3" fmla="*/ 1026459 w 1701053"/>
                      <a:gd name="connsiteY3" fmla="*/ 2135841 h 2182906"/>
                      <a:gd name="connsiteX4" fmla="*/ 1389530 w 1701053"/>
                      <a:gd name="connsiteY4" fmla="*/ 1544170 h 2182906"/>
                      <a:gd name="connsiteX5" fmla="*/ 1658471 w 1701053"/>
                      <a:gd name="connsiteY5" fmla="*/ 226359 h 2182906"/>
                      <a:gd name="connsiteX6" fmla="*/ 1645024 w 1701053"/>
                      <a:gd name="connsiteY6" fmla="*/ 186017 h 2182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1053" h="2182906">
                        <a:moveTo>
                          <a:pt x="58271" y="145676"/>
                        </a:moveTo>
                        <a:cubicBezTo>
                          <a:pt x="29135" y="335055"/>
                          <a:pt x="0" y="524435"/>
                          <a:pt x="112059" y="710453"/>
                        </a:cubicBezTo>
                        <a:cubicBezTo>
                          <a:pt x="224118" y="896471"/>
                          <a:pt x="578224" y="1024217"/>
                          <a:pt x="730624" y="1261782"/>
                        </a:cubicBezTo>
                        <a:cubicBezTo>
                          <a:pt x="883024" y="1499347"/>
                          <a:pt x="916641" y="2088776"/>
                          <a:pt x="1026459" y="2135841"/>
                        </a:cubicBezTo>
                        <a:cubicBezTo>
                          <a:pt x="1136277" y="2182906"/>
                          <a:pt x="1284195" y="1862417"/>
                          <a:pt x="1389530" y="1544170"/>
                        </a:cubicBezTo>
                        <a:cubicBezTo>
                          <a:pt x="1494865" y="1225923"/>
                          <a:pt x="1615889" y="452718"/>
                          <a:pt x="1658471" y="226359"/>
                        </a:cubicBezTo>
                        <a:cubicBezTo>
                          <a:pt x="1701053" y="0"/>
                          <a:pt x="1673038" y="93008"/>
                          <a:pt x="1645024" y="186017"/>
                        </a:cubicBezTo>
                      </a:path>
                    </a:pathLst>
                  </a:custGeom>
                  <a:noFill/>
                  <a:ln w="57150" cap="flat" cmpd="sng" algn="ctr">
                    <a:solidFill>
                      <a:srgbClr val="EEECE1">
                        <a:lumMod val="50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 ker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" name="Овал 20"/>
                  <p:cNvSpPr/>
                  <p:nvPr/>
                </p:nvSpPr>
                <p:spPr>
                  <a:xfrm>
                    <a:off x="6286514" y="6500923"/>
                    <a:ext cx="145520" cy="215024"/>
                  </a:xfrm>
                  <a:prstGeom prst="ellipse">
                    <a:avLst/>
                  </a:prstGeom>
                  <a:solidFill>
                    <a:srgbClr val="C00000"/>
                  </a:solidFill>
                  <a:ln w="57150" cap="flat" cmpd="sng" algn="ctr">
                    <a:solidFill>
                      <a:srgbClr val="C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 kern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7" name="Штриховая стрелка вправо 16"/>
                <p:cNvSpPr/>
                <p:nvPr/>
              </p:nvSpPr>
              <p:spPr>
                <a:xfrm rot="5400000">
                  <a:off x="6323819" y="3176374"/>
                  <a:ext cx="1352558" cy="715965"/>
                </a:xfrm>
                <a:prstGeom prst="stripedRightArrow">
                  <a:avLst>
                    <a:gd name="adj1" fmla="val 53765"/>
                    <a:gd name="adj2" fmla="val 50000"/>
                  </a:avLst>
                </a:prstGeom>
                <a:solidFill>
                  <a:srgbClr val="EEECE1">
                    <a:lumMod val="50000"/>
                  </a:srgbClr>
                </a:solidFill>
                <a:ln w="25400" cap="flat" cmpd="sng" algn="ctr">
                  <a:solidFill>
                    <a:srgbClr val="EEECE1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Солнце 17"/>
                <p:cNvSpPr/>
                <p:nvPr/>
              </p:nvSpPr>
              <p:spPr>
                <a:xfrm>
                  <a:off x="6071670" y="2074285"/>
                  <a:ext cx="215370" cy="353749"/>
                </a:xfrm>
                <a:prstGeom prst="sun">
                  <a:avLst/>
                </a:prstGeom>
                <a:solidFill>
                  <a:srgbClr val="FF0066"/>
                </a:solidFill>
                <a:ln w="25400" cap="flat" cmpd="sng" algn="ctr">
                  <a:solidFill>
                    <a:srgbClr val="FF0066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Солнце 18"/>
                <p:cNvSpPr/>
                <p:nvPr/>
              </p:nvSpPr>
              <p:spPr>
                <a:xfrm>
                  <a:off x="6071670" y="5431408"/>
                  <a:ext cx="215370" cy="353749"/>
                </a:xfrm>
                <a:prstGeom prst="sun">
                  <a:avLst/>
                </a:prstGeom>
                <a:solidFill>
                  <a:srgbClr val="FF0066"/>
                </a:solidFill>
                <a:ln w="25400" cap="flat" cmpd="sng" algn="ctr">
                  <a:solidFill>
                    <a:srgbClr val="FF0066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kern="0">
                    <a:solidFill>
                      <a:prstClr val="white"/>
                    </a:solidFill>
                  </a:endParaRPr>
                </a:p>
              </p:txBody>
            </p:sp>
          </p:grpSp>
          <p:graphicFrame>
            <p:nvGraphicFramePr>
              <p:cNvPr id="12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68675018"/>
                  </p:ext>
                </p:extLst>
              </p:nvPr>
            </p:nvGraphicFramePr>
            <p:xfrm>
              <a:off x="7820352" y="2562415"/>
              <a:ext cx="677859" cy="3938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025" name="Equation" r:id="rId7" imgW="355320" imgH="253800" progId="Equation.DSMT4">
                      <p:embed/>
                    </p:oleObj>
                  </mc:Choice>
                  <mc:Fallback>
                    <p:oleObj name="Equation" r:id="rId7" imgW="35532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20352" y="2562415"/>
                            <a:ext cx="677859" cy="3938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Стрелка влево 13"/>
              <p:cNvSpPr/>
              <p:nvPr/>
            </p:nvSpPr>
            <p:spPr bwMode="auto">
              <a:xfrm flipH="1">
                <a:off x="6212211" y="2661022"/>
                <a:ext cx="571500" cy="117475"/>
              </a:xfrm>
              <a:prstGeom prst="leftArrow">
                <a:avLst/>
              </a:prstGeom>
              <a:solidFill>
                <a:srgbClr val="FFFF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ru-RU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Стрелка вниз 5"/>
              <p:cNvSpPr/>
              <p:nvPr/>
            </p:nvSpPr>
            <p:spPr>
              <a:xfrm>
                <a:off x="4640586" y="3791322"/>
                <a:ext cx="1214437" cy="588435"/>
              </a:xfrm>
              <a:prstGeom prst="downArrow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ru-RU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132"/>
              <p:cNvSpPr txBox="1">
                <a:spLocks noChangeArrowheads="1"/>
              </p:cNvSpPr>
              <p:nvPr/>
            </p:nvSpPr>
            <p:spPr bwMode="auto">
              <a:xfrm>
                <a:off x="6283648" y="2216522"/>
                <a:ext cx="428625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3200" b="1" kern="0">
                    <a:solidFill>
                      <a:srgbClr val="FF0000"/>
                    </a:solidFill>
                    <a:latin typeface="Calibri" pitchFamily="34" charset="0"/>
                  </a:rPr>
                  <a:t>?</a:t>
                </a: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4300101" y="1825538"/>
              <a:ext cx="2012768" cy="378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p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rotein dynamics</a:t>
              </a:r>
              <a:endParaRPr lang="ru-RU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497961" y="1845529"/>
              <a:ext cx="2683910" cy="56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l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ocal rearrangements of the marker surroundings</a:t>
              </a:r>
              <a:endParaRPr lang="ru-RU" sz="1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435724" y="334397"/>
            <a:ext cx="838474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Our aim: </a:t>
            </a:r>
            <a:r>
              <a:rPr lang="en-US" sz="1600" b="1" dirty="0" smtClean="0"/>
              <a:t>Based on information about </a:t>
            </a:r>
            <a:r>
              <a:rPr lang="en-US" sz="1600" b="1" dirty="0" smtClean="0">
                <a:solidFill>
                  <a:srgbClr val="333399"/>
                </a:solidFill>
              </a:rPr>
              <a:t>local atomic movements </a:t>
            </a:r>
            <a:r>
              <a:rPr lang="en-US" sz="1600" b="1" dirty="0" smtClean="0"/>
              <a:t>in protein globule, we want </a:t>
            </a:r>
            <a:r>
              <a:rPr lang="en-US" sz="1600" b="1" dirty="0"/>
              <a:t>to </a:t>
            </a:r>
            <a:r>
              <a:rPr lang="en-US" sz="1600" b="1" dirty="0" smtClean="0"/>
              <a:t>make some conclusions </a:t>
            </a:r>
            <a:r>
              <a:rPr lang="en-US" sz="1600" b="1" dirty="0"/>
              <a:t>about </a:t>
            </a:r>
            <a:r>
              <a:rPr lang="en-US" sz="1600" b="1" dirty="0" smtClean="0">
                <a:solidFill>
                  <a:srgbClr val="333399"/>
                </a:solidFill>
              </a:rPr>
              <a:t>global (conformational) dynamics of protein molecule</a:t>
            </a:r>
            <a:r>
              <a:rPr lang="en-US" sz="1600" b="1" dirty="0" smtClean="0"/>
              <a:t>. </a:t>
            </a:r>
          </a:p>
          <a:p>
            <a:pPr>
              <a:spcBef>
                <a:spcPts val="1200"/>
              </a:spcBef>
            </a:pPr>
            <a:r>
              <a:rPr lang="en-US" sz="1600" b="1" dirty="0" smtClean="0"/>
              <a:t>In the spectral diffusion experiment, the </a:t>
            </a:r>
            <a:r>
              <a:rPr lang="en-US" sz="1600" b="1" dirty="0"/>
              <a:t>key </a:t>
            </a:r>
            <a:r>
              <a:rPr lang="en-US" sz="1600" b="1" dirty="0" smtClean="0"/>
              <a:t>question is </a:t>
            </a:r>
            <a:r>
              <a:rPr lang="en-US" sz="1600" b="1" dirty="0">
                <a:solidFill>
                  <a:srgbClr val="C00000"/>
                </a:solidFill>
              </a:rPr>
              <a:t>how </a:t>
            </a:r>
            <a:r>
              <a:rPr lang="en-US" sz="1600" b="1" dirty="0" smtClean="0">
                <a:solidFill>
                  <a:srgbClr val="C00000"/>
                </a:solidFill>
              </a:rPr>
              <a:t>local stochastic motions in the marker surroundings  are coupled to global rearrangements of protein conformations.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5538" y="4797152"/>
            <a:ext cx="3615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p</a:t>
            </a:r>
            <a:r>
              <a:rPr lang="en-US" sz="1600" b="1" dirty="0" smtClean="0"/>
              <a:t>-</a:t>
            </a:r>
            <a:r>
              <a:rPr lang="en-US" sz="1600" b="1" dirty="0" err="1" smtClean="0"/>
              <a:t>adic</a:t>
            </a:r>
            <a:r>
              <a:rPr lang="en-US" sz="1600" b="1" dirty="0" smtClean="0"/>
              <a:t> equation of protein dynamics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877070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6444" y="200834"/>
            <a:ext cx="77680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C00000"/>
                </a:solidFill>
              </a:rPr>
              <a:t>How random jumps of marker’s absorption frequency are coupled with random transitions between the protein conformational states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38886" y="2230993"/>
            <a:ext cx="3989099" cy="2128860"/>
            <a:chOff x="114636" y="2230993"/>
            <a:chExt cx="3905178" cy="2128860"/>
          </a:xfrm>
        </p:grpSpPr>
        <p:graphicFrame>
          <p:nvGraphicFramePr>
            <p:cNvPr id="13312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2316789"/>
                </p:ext>
              </p:extLst>
            </p:nvPr>
          </p:nvGraphicFramePr>
          <p:xfrm>
            <a:off x="114636" y="2301196"/>
            <a:ext cx="1468818" cy="2058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9" name="Image" r:id="rId3" imgW="10552381" imgH="13638095" progId="">
                    <p:embed/>
                  </p:oleObj>
                </mc:Choice>
                <mc:Fallback>
                  <p:oleObj name="Image" r:id="rId3" imgW="10552381" imgH="1363809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636" y="2301196"/>
                          <a:ext cx="1468818" cy="20586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Прямоугольник 4"/>
            <p:cNvSpPr/>
            <p:nvPr/>
          </p:nvSpPr>
          <p:spPr>
            <a:xfrm>
              <a:off x="1583454" y="2230993"/>
              <a:ext cx="243636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An estimate of the first is given by the ratio of the sample  absorption band  </a:t>
              </a:r>
            </a:p>
            <a:p>
              <a:r>
                <a:rPr lang="en-US" sz="1400" b="1" dirty="0" smtClean="0"/>
                <a:t>(~10</a:t>
              </a:r>
              <a:r>
                <a:rPr lang="en-US" sz="1400" b="1" baseline="30000" dirty="0" smtClean="0"/>
                <a:t>3</a:t>
              </a:r>
              <a:r>
                <a:rPr lang="en-US" sz="1400" b="1" dirty="0" smtClean="0"/>
                <a:t> GHz) to the absorption line-width of an individual marker (~0.1 GHz). This gives about of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10</a:t>
              </a:r>
              <a:r>
                <a:rPr lang="en-US" sz="1600" b="1" baseline="30000" dirty="0" smtClean="0">
                  <a:solidFill>
                    <a:srgbClr val="FF0000"/>
                  </a:solidFill>
                </a:rPr>
                <a:t>4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400" b="1" dirty="0" smtClean="0"/>
                <a:t>frequency-distinguishable configurations of the marker neighbors. </a:t>
              </a:r>
              <a:endParaRPr lang="ru-RU" sz="1400" b="1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83503" y="1121258"/>
            <a:ext cx="84809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b="1" dirty="0" smtClean="0"/>
              <a:t>Let us compare the number of atomic configurations of marker’s </a:t>
            </a:r>
            <a:r>
              <a:rPr lang="en-US" sz="1600" b="1" dirty="0"/>
              <a:t>surroundings </a:t>
            </a:r>
            <a:r>
              <a:rPr lang="en-US" sz="1600" b="1" dirty="0" smtClean="0"/>
              <a:t>distinguishable in the marker absorption frequency and the number protein conformational states, i.e. the number of local minima on protein energy landscape.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6444" y="4790569"/>
            <a:ext cx="795039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US" b="1" dirty="0" smtClean="0"/>
              <a:t>Although these estimates are of a symbolic nature, when comparing </a:t>
            </a:r>
            <a:r>
              <a:rPr lang="en-US" b="1" dirty="0" smtClean="0">
                <a:solidFill>
                  <a:srgbClr val="FF0000"/>
                </a:solidFill>
              </a:rPr>
              <a:t>10</a:t>
            </a:r>
            <a:r>
              <a:rPr lang="en-US" b="1" baseline="30000" dirty="0" smtClean="0">
                <a:solidFill>
                  <a:srgbClr val="FF0000"/>
                </a:solidFill>
              </a:rPr>
              <a:t>100  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10</a:t>
            </a:r>
            <a:r>
              <a:rPr lang="en-US" b="1" baseline="30000" dirty="0" smtClean="0">
                <a:solidFill>
                  <a:srgbClr val="FF0000"/>
                </a:solidFill>
              </a:rPr>
              <a:t>4</a:t>
            </a:r>
            <a:r>
              <a:rPr lang="en-US" b="1" baseline="30000" dirty="0" smtClean="0"/>
              <a:t> </a:t>
            </a:r>
            <a:r>
              <a:rPr lang="en-US" b="1" dirty="0" smtClean="0"/>
              <a:t>, we can certainly conclude that  </a:t>
            </a:r>
            <a:r>
              <a:rPr lang="en-US" b="1" dirty="0" smtClean="0">
                <a:solidFill>
                  <a:srgbClr val="C00000"/>
                </a:solidFill>
              </a:rPr>
              <a:t>almost all transitions </a:t>
            </a:r>
            <a:r>
              <a:rPr lang="en-US" b="1" dirty="0" smtClean="0"/>
              <a:t>between the minima on the protein energy landscape </a:t>
            </a:r>
            <a:r>
              <a:rPr lang="en-US" b="1" dirty="0" smtClean="0">
                <a:solidFill>
                  <a:srgbClr val="C00000"/>
                </a:solidFill>
              </a:rPr>
              <a:t>do not result </a:t>
            </a:r>
            <a:r>
              <a:rPr lang="en-US" b="1" dirty="0" smtClean="0"/>
              <a:t>in changes of the marker absorption frequency.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610191" y="2312293"/>
            <a:ext cx="3994257" cy="1735204"/>
            <a:chOff x="3851920" y="2336738"/>
            <a:chExt cx="3994257" cy="1735204"/>
          </a:xfrm>
        </p:grpSpPr>
        <p:sp>
          <p:nvSpPr>
            <p:cNvPr id="2" name="TextBox 1"/>
            <p:cNvSpPr txBox="1"/>
            <p:nvPr/>
          </p:nvSpPr>
          <p:spPr>
            <a:xfrm>
              <a:off x="3851920" y="2336738"/>
              <a:ext cx="3994257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066925">
                <a:spcAft>
                  <a:spcPts val="600"/>
                </a:spcAft>
              </a:pPr>
              <a:r>
                <a:rPr lang="en-US" sz="1400" b="1" dirty="0" smtClean="0">
                  <a:solidFill>
                    <a:prstClr val="black"/>
                  </a:solidFill>
                </a:rPr>
                <a:t>In contrast, the protein state space is “astronomically” large: the number of local minima on the protein energy landscape can be as large as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10</a:t>
              </a:r>
              <a:r>
                <a:rPr lang="en-US" sz="2000" b="1" baseline="30000" dirty="0" smtClean="0">
                  <a:solidFill>
                    <a:srgbClr val="FF0000"/>
                  </a:solidFill>
                </a:rPr>
                <a:t>100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. </a:t>
              </a:r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53211" y="2351786"/>
              <a:ext cx="2004673" cy="1720156"/>
            </a:xfrm>
            <a:prstGeom prst="rect">
              <a:avLst/>
            </a:prstGeom>
            <a:noFill/>
          </p:spPr>
        </p:pic>
      </p:grpSp>
      <p:cxnSp>
        <p:nvCxnSpPr>
          <p:cNvPr id="9" name="Прямая соединительная линия 8"/>
          <p:cNvCxnSpPr/>
          <p:nvPr/>
        </p:nvCxnSpPr>
        <p:spPr>
          <a:xfrm>
            <a:off x="4427984" y="1988840"/>
            <a:ext cx="0" cy="237626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8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928670"/>
            <a:ext cx="3929090" cy="267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Therefore, </a:t>
            </a:r>
            <a:r>
              <a:rPr lang="en-US" sz="1600" b="1" dirty="0" smtClean="0"/>
              <a:t>the spectral diffusion is due to </a:t>
            </a:r>
            <a:r>
              <a:rPr lang="en-US" sz="1600" b="1" dirty="0" smtClean="0">
                <a:solidFill>
                  <a:srgbClr val="333399"/>
                </a:solidFill>
              </a:rPr>
              <a:t>rare random events </a:t>
            </a:r>
            <a:r>
              <a:rPr lang="en-US" sz="1600" b="1" dirty="0" smtClean="0"/>
              <a:t>occurring in the midst of changes of protein conformational states. </a:t>
            </a:r>
            <a:r>
              <a:rPr lang="en-US" sz="1600" b="1" dirty="0" smtClean="0">
                <a:solidFill>
                  <a:prstClr val="black"/>
                </a:solidFill>
              </a:rPr>
              <a:t>Such rare events can be associated with </a:t>
            </a:r>
            <a:r>
              <a:rPr lang="en-US" sz="1600" b="1" dirty="0" smtClean="0">
                <a:solidFill>
                  <a:srgbClr val="C00000"/>
                </a:solidFill>
              </a:rPr>
              <a:t>hitting very particular protein states</a:t>
            </a:r>
            <a:r>
              <a:rPr lang="en-US" sz="1600" b="1" dirty="0" smtClean="0">
                <a:solidFill>
                  <a:prstClr val="black"/>
                </a:solidFill>
              </a:rPr>
              <a:t>. 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We call such states “zero-points” of the protein dynamic trajectory, and a time series (when the trajectory hits zero points) we call “zero-point clouds”.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572008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Thus, the spectral diffusion in proteins can be regarded as </a:t>
            </a:r>
            <a:r>
              <a:rPr lang="en-US" sz="2000" b="1" dirty="0" smtClean="0">
                <a:solidFill>
                  <a:srgbClr val="C00000"/>
                </a:solidFill>
              </a:rPr>
              <a:t>a one-dimensional Gaussian random process whose time-series is given by “zero-point clouds” </a:t>
            </a:r>
            <a:r>
              <a:rPr lang="en-US" sz="2000" b="1" dirty="0">
                <a:solidFill>
                  <a:srgbClr val="C00000"/>
                </a:solidFill>
              </a:rPr>
              <a:t>of </a:t>
            </a:r>
            <a:r>
              <a:rPr lang="en-US" sz="2000" b="1" dirty="0" smtClean="0">
                <a:solidFill>
                  <a:srgbClr val="C00000"/>
                </a:solidFill>
              </a:rPr>
              <a:t>the protein  dynamic trajectory.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142984"/>
            <a:ext cx="27028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909887" y="3505634"/>
                <a:ext cx="2550545" cy="571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𝜎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𝜈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(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𝑡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𝑎𝑔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,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𝑡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𝑤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)~</m:t>
                      </m:r>
                      <m:sSubSup>
                        <m:sSubSupPr>
                          <m:ctrlP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𝑡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𝑎𝑔</m:t>
                          </m:r>
                        </m:sub>
                        <m:sup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−0.07</m:t>
                          </m:r>
                        </m:sup>
                      </m:sSubSup>
                      <m:sSubSup>
                        <m:sSubSupPr>
                          <m:ctrlP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𝑡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𝑤</m:t>
                          </m:r>
                        </m:sub>
                        <m:sup>
                          <m:r>
                            <a:rPr lang="ru-RU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0.27</m:t>
                          </m:r>
                        </m:sup>
                      </m:sSubSup>
                    </m:oMath>
                  </m:oMathPara>
                </a14:m>
                <a:endParaRPr lang="ru-RU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887" y="3505634"/>
                <a:ext cx="2550545" cy="5714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4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5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2419</Words>
  <Application>Microsoft Office PowerPoint</Application>
  <PresentationFormat>Экран (4:3)</PresentationFormat>
  <Paragraphs>223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39</vt:i4>
      </vt:variant>
    </vt:vector>
  </HeadingPairs>
  <TitlesOfParts>
    <vt:vector size="49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Equation</vt:lpstr>
      <vt:lpstr>Image</vt:lpstr>
      <vt:lpstr>Формула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avetisov</dc:creator>
  <cp:lastModifiedBy>User</cp:lastModifiedBy>
  <cp:revision>165</cp:revision>
  <dcterms:created xsi:type="dcterms:W3CDTF">2013-02-16T08:02:59Z</dcterms:created>
  <dcterms:modified xsi:type="dcterms:W3CDTF">2013-05-02T15:35:40Z</dcterms:modified>
</cp:coreProperties>
</file>