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  <p:sldMasterId id="2147483756" r:id="rId2"/>
    <p:sldMasterId id="2147483804" r:id="rId3"/>
    <p:sldMasterId id="2147483816" r:id="rId4"/>
    <p:sldMasterId id="2147483852" r:id="rId5"/>
    <p:sldMasterId id="2147483864" r:id="rId6"/>
    <p:sldMasterId id="2147483876" r:id="rId7"/>
  </p:sldMasterIdLst>
  <p:notesMasterIdLst>
    <p:notesMasterId r:id="rId48"/>
  </p:notesMasterIdLst>
  <p:sldIdLst>
    <p:sldId id="256" r:id="rId8"/>
    <p:sldId id="318" r:id="rId9"/>
    <p:sldId id="319" r:id="rId10"/>
    <p:sldId id="269" r:id="rId11"/>
    <p:sldId id="321" r:id="rId12"/>
    <p:sldId id="262" r:id="rId13"/>
    <p:sldId id="263" r:id="rId14"/>
    <p:sldId id="264" r:id="rId15"/>
    <p:sldId id="265" r:id="rId16"/>
    <p:sldId id="266" r:id="rId17"/>
    <p:sldId id="267" r:id="rId18"/>
    <p:sldId id="323" r:id="rId19"/>
    <p:sldId id="348" r:id="rId20"/>
    <p:sldId id="304" r:id="rId21"/>
    <p:sldId id="336" r:id="rId22"/>
    <p:sldId id="306" r:id="rId23"/>
    <p:sldId id="328" r:id="rId24"/>
    <p:sldId id="273" r:id="rId25"/>
    <p:sldId id="332" r:id="rId26"/>
    <p:sldId id="329" r:id="rId27"/>
    <p:sldId id="333" r:id="rId28"/>
    <p:sldId id="334" r:id="rId29"/>
    <p:sldId id="275" r:id="rId30"/>
    <p:sldId id="277" r:id="rId31"/>
    <p:sldId id="279" r:id="rId32"/>
    <p:sldId id="280" r:id="rId33"/>
    <p:sldId id="335" r:id="rId34"/>
    <p:sldId id="337" r:id="rId35"/>
    <p:sldId id="287" r:id="rId36"/>
    <p:sldId id="295" r:id="rId37"/>
    <p:sldId id="346" r:id="rId38"/>
    <p:sldId id="338" r:id="rId39"/>
    <p:sldId id="339" r:id="rId40"/>
    <p:sldId id="340" r:id="rId41"/>
    <p:sldId id="341" r:id="rId42"/>
    <p:sldId id="342" r:id="rId43"/>
    <p:sldId id="290" r:id="rId44"/>
    <p:sldId id="343" r:id="rId45"/>
    <p:sldId id="349" r:id="rId46"/>
    <p:sldId id="345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399"/>
    <a:srgbClr val="FF0066"/>
    <a:srgbClr val="008000"/>
    <a:srgbClr val="99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2" y="9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58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51.wmf"/><Relationship Id="rId1" Type="http://schemas.openxmlformats.org/officeDocument/2006/relationships/image" Target="../media/image50.wmf"/><Relationship Id="rId4" Type="http://schemas.openxmlformats.org/officeDocument/2006/relationships/image" Target="../media/image5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5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29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wmf"/><Relationship Id="rId2" Type="http://schemas.openxmlformats.org/officeDocument/2006/relationships/image" Target="../media/image60.wmf"/><Relationship Id="rId1" Type="http://schemas.openxmlformats.org/officeDocument/2006/relationships/image" Target="../media/image3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Relationship Id="rId6" Type="http://schemas.openxmlformats.org/officeDocument/2006/relationships/image" Target="../media/image72.wmf"/><Relationship Id="rId5" Type="http://schemas.openxmlformats.org/officeDocument/2006/relationships/image" Target="../media/image71.wmf"/><Relationship Id="rId4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3F0C24-C08F-49A9-9D6A-A12F0B9233B4}" type="datetimeFigureOut">
              <a:rPr lang="ru-RU" smtClean="0"/>
              <a:t>01.05.2013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8AAF0-3D06-4E31-8771-F494921B15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919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18AAF0-3D06-4E31-8771-F494921B15C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6319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EB4719-DC37-4205-95DB-2C1D7D0F8B85}" type="slidenum">
              <a:rPr lang="ru-RU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C45AFDA-3FFC-42F2-8239-B5F13472172E}" type="slidenum">
              <a:rPr lang="ru-RU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EB4719-DC37-4205-95DB-2C1D7D0F8B85}" type="slidenum">
              <a:rPr lang="ru-RU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834E4-9218-4618-A117-E5F6D751243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EC7DB-97AA-47AA-B38A-4991FF07838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92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8E869-96B6-4989-B625-067271C2F40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A7D7-5425-470B-8E1D-B5588D6F70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46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64A0-B337-4149-8125-9E782C3926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4E90D-BC0F-4AC0-BE13-B5BEBC3961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9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054DB-BE97-4EB4-9E4A-D5933B072A2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523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26FE3-9A50-452B-B650-4B07D4D0B34A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8115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EE54E-E7E7-42CF-BEDB-3F1363E7F10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79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C38459-F23B-4F82-B27F-7F0D2F28069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616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7E4359-9FBE-4058-88DD-A6A95D6B58A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8368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6163F7-9BD7-4919-BA87-1B713E7E085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69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BFB33-A420-4ABE-8C3A-9C956561EF57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254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8EBEE-6786-48A4-83CC-21E56C32724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591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C7ABA-6182-4217-8396-838EE569D97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56207-147A-459C-BAB1-E7B8BE2036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727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51619C-FA4E-4CF9-A685-B340A203E39D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79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D85DDF-5304-4D2C-8879-5F1969FD59B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679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8C870-58AF-4EAA-B50D-6FF1CF3E38E1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2051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037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85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73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430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9305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5825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299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39B51-6FDA-474E-A384-0ECA0B8A61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1C098-B901-4463-B694-EEF2FF9FD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96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9833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0191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31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77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9645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6323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76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7987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8586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72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CA77-9D94-407A-AB05-FC1034C5AD4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81FFE-F78F-40D3-97DF-EE2DA5D74D7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1275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792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4649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598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4443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231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85C34C-826A-48E1-8E5D-6EA55632BDF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6844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5203AD-D7B2-421B-994C-D0569B3CDFC2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8884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F8B74-696F-419E-84E7-33C79E2A62BC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4334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85C8F-C9F5-4BDD-B994-CE965CFD4EF4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38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0FD9E1-FAEA-4C6A-BA1D-35CDB3D37716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53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D8168-BA84-473D-915A-9BE32F8EE20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AC22D-6450-4A10-82D9-101488B6E11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57655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076F15-79E9-40DC-BD5E-A51EF67DB980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47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6E4A7-5EA3-4E82-A96B-0CD09EC03E68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518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485C6-33D2-4662-AB2C-C66088D6C103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02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BE904-7A7B-4B69-9DE0-46687B62D345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8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73323E-627C-40CA-A3FD-A986EEC5186F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15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DE42E-376D-48C0-9530-9F6468620EB9}" type="slidenum">
              <a:rPr lang="ru-RU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724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674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6932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979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10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9E79D-0967-402A-9871-F1DCA815ABD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E9829-B348-44F3-A0E8-4B0FEEA1EFF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1150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68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86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4490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60055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9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4625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0285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475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87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9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D1E70-BE88-4CF5-9B30-A3F7A151C08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BC075-F860-4C1F-AB9F-B2E6AEFC1EA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7468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254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6884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32972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78079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15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3493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0922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83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68AC-5A2A-4BCB-A49E-8319AB580CB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1D875-F8C3-45F4-8C98-159A67C2ABF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330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73439-3120-4339-A3FD-0A3E3C6A7C8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6FAB2-7CB3-4AD0-A5EF-4F47AC53E50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92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B03921-80E3-4913-959A-F22709A79D7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7F4655-5ED3-4DE9-883F-0A3334A93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36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0160E6-F0AE-4E49-B2E0-4A3C4BFE8E9F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204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074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80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40B75D-B534-4BFB-83F5-07A52E908D79}" type="slidenum">
              <a:rPr lang="ru-RU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08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0ED96-C822-4B05-ABEB-CD99B66D054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1A692-7CA1-423E-8752-6286CF6C1A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7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74764-115B-4B9D-B65D-2279240C6E9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01.05.2013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14923-31B2-4695-906B-FAA7E3370C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2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png"/><Relationship Id="rId4" Type="http://schemas.openxmlformats.org/officeDocument/2006/relationships/image" Target="../media/image12.wmf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8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22.png"/><Relationship Id="rId2" Type="http://schemas.openxmlformats.org/officeDocument/2006/relationships/slideLayout" Target="../slideLayouts/slideLayout7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image" Target="../media/image21.png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9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3" Type="http://schemas.openxmlformats.org/officeDocument/2006/relationships/image" Target="../media/image270.png"/><Relationship Id="rId7" Type="http://schemas.openxmlformats.org/officeDocument/2006/relationships/image" Target="../media/image34.png"/><Relationship Id="rId12" Type="http://schemas.openxmlformats.org/officeDocument/2006/relationships/image" Target="../media/image25.png"/><Relationship Id="rId17" Type="http://schemas.openxmlformats.org/officeDocument/2006/relationships/image" Target="../media/image44.png"/><Relationship Id="rId2" Type="http://schemas.openxmlformats.org/officeDocument/2006/relationships/image" Target="../media/image32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0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19" Type="http://schemas.openxmlformats.org/officeDocument/2006/relationships/image" Target="../media/image46.png"/><Relationship Id="rId4" Type="http://schemas.openxmlformats.org/officeDocument/2006/relationships/image" Target="../media/image28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3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7.png"/><Relationship Id="rId4" Type="http://schemas.openxmlformats.org/officeDocument/2006/relationships/image" Target="../media/image39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image" Target="../media/image54.png"/><Relationship Id="rId7" Type="http://schemas.openxmlformats.org/officeDocument/2006/relationships/image" Target="../media/image51.wmf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50.wmf"/><Relationship Id="rId10" Type="http://schemas.openxmlformats.org/officeDocument/2006/relationships/image" Target="../media/image68.png"/><Relationship Id="rId4" Type="http://schemas.openxmlformats.org/officeDocument/2006/relationships/oleObject" Target="../embeddings/oleObject27.bin"/><Relationship Id="rId9" Type="http://schemas.openxmlformats.org/officeDocument/2006/relationships/image" Target="../media/image52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4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5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13" Type="http://schemas.openxmlformats.org/officeDocument/2006/relationships/image" Target="../media/image59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6.wmf"/><Relationship Id="rId12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58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5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3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2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wmf"/><Relationship Id="rId3" Type="http://schemas.openxmlformats.org/officeDocument/2006/relationships/image" Target="../media/image65.png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66.png"/><Relationship Id="rId5" Type="http://schemas.openxmlformats.org/officeDocument/2006/relationships/image" Target="../media/image63.wmf"/><Relationship Id="rId4" Type="http://schemas.openxmlformats.org/officeDocument/2006/relationships/oleObject" Target="../embeddings/oleObject45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wmf"/><Relationship Id="rId13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8.w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0" Type="http://schemas.openxmlformats.org/officeDocument/2006/relationships/image" Target="../media/image70.wmf"/><Relationship Id="rId4" Type="http://schemas.openxmlformats.org/officeDocument/2006/relationships/image" Target="../media/image67.w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72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oleObject" Target="../embeddings/oleObject54.bin"/><Relationship Id="rId7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76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75.wmf"/><Relationship Id="rId9" Type="http://schemas.openxmlformats.org/officeDocument/2006/relationships/image" Target="../media/image7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2449919"/>
            <a:ext cx="61926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>
                <a:solidFill>
                  <a:prstClr val="black"/>
                </a:solidFill>
              </a:rPr>
              <a:t>Lecture </a:t>
            </a:r>
            <a:r>
              <a:rPr lang="en-US" b="1" dirty="0" smtClean="0">
                <a:solidFill>
                  <a:prstClr val="black"/>
                </a:solidFill>
              </a:rPr>
              <a:t>II:</a:t>
            </a:r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en-US" b="1" i="1" dirty="0" smtClean="0">
                <a:solidFill>
                  <a:prstClr val="black"/>
                </a:solidFill>
              </a:rPr>
              <a:t>p-</a:t>
            </a:r>
            <a:r>
              <a:rPr lang="en-US" b="1" i="1" dirty="0" err="1" smtClean="0">
                <a:solidFill>
                  <a:prstClr val="black"/>
                </a:solidFill>
              </a:rPr>
              <a:t>Adic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prstClr val="black"/>
                </a:solidFill>
              </a:rPr>
              <a:t>description of multi-scale </a:t>
            </a:r>
            <a:r>
              <a:rPr lang="en-US" b="1" i="1" dirty="0" smtClean="0">
                <a:solidFill>
                  <a:prstClr val="black"/>
                </a:solidFill>
              </a:rPr>
              <a:t>protein dynamics.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Tree-like </a:t>
            </a:r>
            <a:r>
              <a:rPr lang="en-US" dirty="0">
                <a:solidFill>
                  <a:prstClr val="black"/>
                </a:solidFill>
              </a:rPr>
              <a:t>presentation of high-dimensional rugged energy landscapes 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Basin-to-basin </a:t>
            </a:r>
            <a:r>
              <a:rPr lang="en-US" dirty="0">
                <a:solidFill>
                  <a:prstClr val="black"/>
                </a:solidFill>
              </a:rPr>
              <a:t>kinetics </a:t>
            </a:r>
            <a:endParaRPr lang="en-US" dirty="0" smtClean="0">
              <a:solidFill>
                <a:prstClr val="black"/>
              </a:solidFill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err="1" smtClean="0">
                <a:solidFill>
                  <a:prstClr val="black"/>
                </a:solidFill>
              </a:rPr>
              <a:t>Ultrametric</a:t>
            </a:r>
            <a:r>
              <a:rPr lang="en-US" dirty="0" smtClean="0">
                <a:solidFill>
                  <a:prstClr val="black"/>
                </a:solidFill>
              </a:rPr>
              <a:t> random walk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Eigenvalues and eigenvectors of block- hierarchical transition matrices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dirty="0" err="1">
                <a:solidFill>
                  <a:prstClr val="black"/>
                </a:solidFill>
              </a:rPr>
              <a:t>A</a:t>
            </a:r>
            <a:r>
              <a:rPr lang="en-US" dirty="0" err="1" smtClean="0">
                <a:solidFill>
                  <a:prstClr val="black"/>
                </a:solidFill>
              </a:rPr>
              <a:t>dic</a:t>
            </a:r>
            <a:r>
              <a:rPr lang="en-US" dirty="0" smtClean="0">
                <a:solidFill>
                  <a:prstClr val="black"/>
                </a:solidFill>
              </a:rPr>
              <a:t> equation of </a:t>
            </a:r>
            <a:r>
              <a:rPr lang="en-US" dirty="0" err="1" smtClean="0">
                <a:solidFill>
                  <a:prstClr val="black"/>
                </a:solidFill>
              </a:rPr>
              <a:t>ultrametric</a:t>
            </a:r>
            <a:r>
              <a:rPr lang="en-US" dirty="0" smtClean="0">
                <a:solidFill>
                  <a:prstClr val="black"/>
                </a:solidFill>
              </a:rPr>
              <a:t>  diffusion </a:t>
            </a:r>
          </a:p>
          <a:p>
            <a:pPr marL="285750" lvl="0" indent="-285750">
              <a:buFont typeface="Arial" pitchFamily="34" charset="0"/>
              <a:buChar char="•"/>
            </a:pPr>
            <a:r>
              <a:rPr lang="en-US" i="1" dirty="0" smtClean="0">
                <a:solidFill>
                  <a:prstClr val="black"/>
                </a:solidFill>
              </a:rPr>
              <a:t>p</a:t>
            </a:r>
            <a:r>
              <a:rPr lang="en-US" dirty="0" smtClean="0">
                <a:solidFill>
                  <a:prstClr val="black"/>
                </a:solidFill>
              </a:rPr>
              <a:t>-</a:t>
            </a:r>
            <a:r>
              <a:rPr lang="en-US" dirty="0" err="1" smtClean="0">
                <a:solidFill>
                  <a:prstClr val="black"/>
                </a:solidFill>
              </a:rPr>
              <a:t>Adic</a:t>
            </a:r>
            <a:r>
              <a:rPr lang="en-US" dirty="0" smtClean="0">
                <a:solidFill>
                  <a:prstClr val="black"/>
                </a:solidFill>
              </a:rPr>
              <a:t> wavelets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65666" y="767606"/>
            <a:ext cx="6012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200" b="1" dirty="0">
                <a:solidFill>
                  <a:prstClr val="black"/>
                </a:solidFill>
              </a:rPr>
              <a:t>Introduction to Non-Archimedean Physics of Proteins.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4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26" descr="C:\COMMON\Avetisov\My Documents\Talks\Pustchino-2003\Becker(2) J.Chem.Phys 108 (1997) 149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20888"/>
            <a:ext cx="3373760" cy="35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67" name="Picture 1027" descr="C:\COMMON\Avetisov\My Documents\Talks\Pustchino-2003\Becker J.Chem.Phys 108 (1997) 1495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732482"/>
            <a:ext cx="3212142" cy="162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1029"/>
          <p:cNvSpPr txBox="1">
            <a:spLocks noChangeArrowheads="1"/>
          </p:cNvSpPr>
          <p:nvPr/>
        </p:nvSpPr>
        <p:spPr bwMode="auto">
          <a:xfrm>
            <a:off x="4327758" y="6065370"/>
            <a:ext cx="458661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66"/>
                </a:solidFill>
              </a:rPr>
              <a:t>O.M.Becker</a:t>
            </a:r>
            <a:r>
              <a:rPr lang="en-US" sz="1400" b="1" dirty="0">
                <a:solidFill>
                  <a:srgbClr val="000066"/>
                </a:solidFill>
              </a:rPr>
              <a:t>, </a:t>
            </a:r>
            <a:r>
              <a:rPr lang="en-US" sz="1400" b="1" dirty="0" err="1">
                <a:solidFill>
                  <a:srgbClr val="000066"/>
                </a:solidFill>
              </a:rPr>
              <a:t>M.Karplus</a:t>
            </a:r>
            <a:r>
              <a:rPr lang="en-US" sz="1400" b="1" dirty="0">
                <a:solidFill>
                  <a:srgbClr val="000066"/>
                </a:solidFill>
              </a:rPr>
              <a:t> </a:t>
            </a:r>
            <a:r>
              <a:rPr lang="en-US" sz="1400" b="1" i="1" dirty="0" err="1">
                <a:solidFill>
                  <a:srgbClr val="000066"/>
                </a:solidFill>
              </a:rPr>
              <a:t>J.Chem.Phys</a:t>
            </a:r>
            <a:r>
              <a:rPr lang="en-US" sz="1400" b="1" dirty="0">
                <a:solidFill>
                  <a:srgbClr val="000066"/>
                </a:solidFill>
              </a:rPr>
              <a:t>. 106, 1495  (1997</a:t>
            </a:r>
            <a:r>
              <a:rPr lang="en-US" sz="1400" b="1" dirty="0" smtClean="0">
                <a:solidFill>
                  <a:srgbClr val="000066"/>
                </a:solidFill>
              </a:rPr>
              <a:t>) </a:t>
            </a:r>
            <a:endParaRPr lang="en-US" sz="1400" b="1" dirty="0">
              <a:solidFill>
                <a:srgbClr val="000066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529" y="270817"/>
            <a:ext cx="74888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3300"/>
                </a:solidFill>
              </a:rPr>
              <a:t>Complex energy </a:t>
            </a:r>
            <a:r>
              <a:rPr lang="en-US" sz="2400" b="1" dirty="0">
                <a:solidFill>
                  <a:srgbClr val="993300"/>
                </a:solidFill>
              </a:rPr>
              <a:t>landscapes </a:t>
            </a:r>
            <a:r>
              <a:rPr lang="en-US" sz="2400" b="1" dirty="0" smtClean="0">
                <a:solidFill>
                  <a:srgbClr val="993300"/>
                </a:solidFill>
              </a:rPr>
              <a:t>: tetra-peptide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7584" y="3362672"/>
            <a:ext cx="37444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3399"/>
                </a:solidFill>
              </a:rPr>
              <a:t>Many local minima form basins of relatively small scales.</a:t>
            </a:r>
          </a:p>
          <a:p>
            <a:endParaRPr lang="en-US" sz="2000" b="1" dirty="0">
              <a:solidFill>
                <a:srgbClr val="003399"/>
              </a:solidFill>
            </a:endParaRPr>
          </a:p>
          <a:p>
            <a:r>
              <a:rPr lang="en-US" sz="2000" b="1" dirty="0" smtClean="0">
                <a:solidFill>
                  <a:srgbClr val="C00000"/>
                </a:solidFill>
              </a:rPr>
              <a:t>Ground state is not well defined:</a:t>
            </a:r>
          </a:p>
          <a:p>
            <a:r>
              <a:rPr lang="en-US" sz="2000" b="1" dirty="0">
                <a:solidFill>
                  <a:srgbClr val="C00000"/>
                </a:solidFill>
              </a:rPr>
              <a:t>t</a:t>
            </a:r>
            <a:r>
              <a:rPr lang="en-US" sz="2000" b="1" dirty="0" smtClean="0">
                <a:solidFill>
                  <a:srgbClr val="C00000"/>
                </a:solidFill>
              </a:rPr>
              <a:t>here are many small attracting basins.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95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COMMON\Avetisov\My Documents\Talks\Pustchino-2003\Garcia(Крамбин) PhysicaD 107(1997)22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92" y="1561147"/>
            <a:ext cx="6732984" cy="2731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4608004" y="4550930"/>
            <a:ext cx="44054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66"/>
                </a:solidFill>
              </a:rPr>
              <a:t>Garcia </a:t>
            </a:r>
            <a:r>
              <a:rPr lang="en-US" sz="1400" b="1" dirty="0">
                <a:solidFill>
                  <a:srgbClr val="000066"/>
                </a:solidFill>
              </a:rPr>
              <a:t>A.E. et al. </a:t>
            </a:r>
            <a:r>
              <a:rPr lang="en-US" sz="1400" b="1" i="1" dirty="0" err="1">
                <a:solidFill>
                  <a:srgbClr val="000066"/>
                </a:solidFill>
              </a:rPr>
              <a:t>Physica</a:t>
            </a:r>
            <a:r>
              <a:rPr lang="en-US" sz="1400" b="1" i="1" dirty="0">
                <a:solidFill>
                  <a:srgbClr val="000066"/>
                </a:solidFill>
              </a:rPr>
              <a:t> D</a:t>
            </a:r>
            <a:r>
              <a:rPr lang="en-US" sz="1400" b="1" dirty="0">
                <a:solidFill>
                  <a:srgbClr val="000066"/>
                </a:solidFill>
              </a:rPr>
              <a:t>, 107, 225 (1997)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200" b="1" dirty="0"/>
              <a:t>(reproduced from </a:t>
            </a:r>
            <a:r>
              <a:rPr lang="en-US" sz="1200" b="1" dirty="0" err="1"/>
              <a:t>Frauenfelder</a:t>
            </a:r>
            <a:r>
              <a:rPr lang="en-US" sz="1200" b="1" dirty="0"/>
              <a:t> H., </a:t>
            </a:r>
            <a:r>
              <a:rPr lang="en-US" sz="1200" b="1" dirty="0" err="1"/>
              <a:t>Leeson</a:t>
            </a:r>
            <a:r>
              <a:rPr lang="en-US" sz="1200" b="1" dirty="0"/>
              <a:t> D. T. Nature </a:t>
            </a:r>
            <a:r>
              <a:rPr lang="en-US" sz="1200" b="1" dirty="0" err="1"/>
              <a:t>Struct</a:t>
            </a:r>
            <a:r>
              <a:rPr lang="en-US" sz="1200" b="1" dirty="0"/>
              <a:t>. Biol. 5, 757 (1998))</a:t>
            </a:r>
            <a:endParaRPr lang="ru-RU" sz="1200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6888" y="444531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993300"/>
                </a:solidFill>
              </a:rPr>
              <a:t>Complex energy </a:t>
            </a:r>
            <a:r>
              <a:rPr lang="en-US" sz="2000" b="1" dirty="0">
                <a:solidFill>
                  <a:srgbClr val="993300"/>
                </a:solidFill>
              </a:rPr>
              <a:t>landscapes </a:t>
            </a:r>
            <a:r>
              <a:rPr lang="en-US" sz="2000" b="1" dirty="0" smtClean="0">
                <a:solidFill>
                  <a:srgbClr val="993300"/>
                </a:solidFill>
              </a:rPr>
              <a:t>: 58-peptide-chain in a globular state</a:t>
            </a:r>
            <a:endParaRPr lang="ru-RU" sz="2000" b="1" dirty="0">
              <a:solidFill>
                <a:srgbClr val="9933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071" y="4606096"/>
            <a:ext cx="374441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003399"/>
                </a:solidFill>
              </a:rPr>
              <a:t>Tremendous number of local minima grouped into many basins of different scales.</a:t>
            </a:r>
          </a:p>
          <a:p>
            <a:pPr algn="ctr">
              <a:spcAft>
                <a:spcPts val="1200"/>
              </a:spcAft>
            </a:pPr>
            <a:r>
              <a:rPr lang="en-US" b="1" dirty="0" smtClean="0">
                <a:solidFill>
                  <a:srgbClr val="C00000"/>
                </a:solidFill>
              </a:rPr>
              <a:t>Ground state is strongly degenerated.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3" y="1031976"/>
            <a:ext cx="62646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b="1" dirty="0" smtClean="0"/>
              <a:t>This is a </a:t>
            </a:r>
            <a:r>
              <a:rPr lang="en-US" b="1" dirty="0" smtClean="0"/>
              <a:t>small part </a:t>
            </a:r>
            <a:r>
              <a:rPr lang="en-US" b="1" dirty="0"/>
              <a:t>of </a:t>
            </a:r>
            <a:r>
              <a:rPr lang="en-US" b="1" dirty="0" smtClean="0"/>
              <a:t>the energy </a:t>
            </a:r>
            <a:r>
              <a:rPr lang="en-US" b="1" dirty="0"/>
              <a:t>landscape of </a:t>
            </a:r>
            <a:r>
              <a:rPr lang="en-US" b="1" dirty="0" smtClean="0"/>
              <a:t>a </a:t>
            </a:r>
            <a:r>
              <a:rPr lang="en-US" b="1" dirty="0" err="1" smtClean="0"/>
              <a:t>crambin</a:t>
            </a:r>
            <a:r>
              <a:rPr lang="en-US" b="1" dirty="0" smtClean="0"/>
              <a:t>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8706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1960" y="1916832"/>
            <a:ext cx="43204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</a:rPr>
              <a:t>The total </a:t>
            </a:r>
            <a:r>
              <a:rPr lang="en-US" sz="2000" b="1" dirty="0">
                <a:solidFill>
                  <a:srgbClr val="000099"/>
                </a:solidFill>
              </a:rPr>
              <a:t>number of minima </a:t>
            </a:r>
            <a:r>
              <a:rPr lang="en-US" sz="2000" b="1" dirty="0" smtClean="0">
                <a:solidFill>
                  <a:srgbClr val="000099"/>
                </a:solidFill>
              </a:rPr>
              <a:t>on the protein energy </a:t>
            </a:r>
            <a:r>
              <a:rPr lang="en-US" sz="2000" b="1" dirty="0">
                <a:solidFill>
                  <a:srgbClr val="000099"/>
                </a:solidFill>
              </a:rPr>
              <a:t>landscape </a:t>
            </a:r>
            <a:r>
              <a:rPr lang="en-US" sz="2000" b="1" dirty="0" smtClean="0">
                <a:solidFill>
                  <a:srgbClr val="000099"/>
                </a:solidFill>
              </a:rPr>
              <a:t>is expected to be of the order </a:t>
            </a:r>
            <a:r>
              <a:rPr lang="en-US" sz="2000" b="1" dirty="0">
                <a:solidFill>
                  <a:srgbClr val="000099"/>
                </a:solidFill>
              </a:rPr>
              <a:t>of </a:t>
            </a:r>
            <a:r>
              <a:rPr lang="en-US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2400" b="1" dirty="0" smtClean="0">
                <a:solidFill>
                  <a:srgbClr val="FF0000"/>
                </a:solidFill>
              </a:rPr>
              <a:t>10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100</a:t>
            </a:r>
            <a:r>
              <a:rPr lang="en-US" sz="2000" b="1" dirty="0" smtClean="0">
                <a:solidFill>
                  <a:srgbClr val="000099"/>
                </a:solidFill>
              </a:rPr>
              <a:t>. </a:t>
            </a:r>
          </a:p>
          <a:p>
            <a:endParaRPr lang="en-US" sz="2000" b="1" dirty="0">
              <a:solidFill>
                <a:srgbClr val="000099"/>
              </a:solidFill>
            </a:endParaRPr>
          </a:p>
          <a:p>
            <a:r>
              <a:rPr lang="en-US" sz="2000" b="1" dirty="0" smtClean="0"/>
              <a:t>This value exceeds </a:t>
            </a:r>
            <a:r>
              <a:rPr lang="en-US" sz="2000" b="1" dirty="0"/>
              <a:t>any real </a:t>
            </a:r>
            <a:r>
              <a:rPr lang="en-US" sz="2000" b="1" dirty="0" smtClean="0"/>
              <a:t>scale in the Universe. C</a:t>
            </a:r>
            <a:r>
              <a:rPr lang="en-US" sz="2000" b="1" dirty="0" smtClean="0">
                <a:solidFill>
                  <a:prstClr val="black"/>
                </a:solidFill>
              </a:rPr>
              <a:t>omplete </a:t>
            </a:r>
            <a:r>
              <a:rPr lang="en-US" sz="2000" b="1" dirty="0">
                <a:solidFill>
                  <a:prstClr val="black"/>
                </a:solidFill>
              </a:rPr>
              <a:t>reconstruction of </a:t>
            </a:r>
            <a:r>
              <a:rPr lang="en-US" sz="2000" b="1" dirty="0" smtClean="0">
                <a:solidFill>
                  <a:prstClr val="black"/>
                </a:solidFill>
              </a:rPr>
              <a:t>protein energy landscape </a:t>
            </a:r>
            <a:r>
              <a:rPr lang="en-US" sz="2000" b="1" dirty="0" smtClean="0"/>
              <a:t>is </a:t>
            </a:r>
            <a:r>
              <a:rPr lang="en-US" sz="2000" b="1" dirty="0">
                <a:solidFill>
                  <a:srgbClr val="FF0000"/>
                </a:solidFill>
              </a:rPr>
              <a:t>impossible for any computational resources</a:t>
            </a:r>
            <a:r>
              <a:rPr lang="en-US" sz="2000" b="1" dirty="0" smtClean="0">
                <a:solidFill>
                  <a:prstClr val="black"/>
                </a:solidFill>
              </a:rPr>
              <a:t>.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354541"/>
            <a:ext cx="282339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486888" y="444531"/>
            <a:ext cx="828092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993300"/>
                </a:solidFill>
              </a:rPr>
              <a:t>Complex energy </a:t>
            </a:r>
            <a:r>
              <a:rPr lang="en-US" sz="2000" b="1" dirty="0">
                <a:solidFill>
                  <a:srgbClr val="993300"/>
                </a:solidFill>
              </a:rPr>
              <a:t>landscapes </a:t>
            </a:r>
            <a:r>
              <a:rPr lang="en-US" sz="2000" b="1" dirty="0" smtClean="0">
                <a:solidFill>
                  <a:srgbClr val="993300"/>
                </a:solidFill>
              </a:rPr>
              <a:t>: </a:t>
            </a:r>
            <a:r>
              <a:rPr lang="en-US" sz="2000" b="1" dirty="0" smtClean="0">
                <a:solidFill>
                  <a:srgbClr val="993300"/>
                </a:solidFill>
              </a:rPr>
              <a:t>a protein</a:t>
            </a:r>
            <a:endParaRPr lang="ru-RU" sz="20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2" descr="fig-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831266" cy="428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6" name="Text Box 4"/>
          <p:cNvSpPr txBox="1">
            <a:spLocks noChangeArrowheads="1"/>
          </p:cNvSpPr>
          <p:nvPr/>
        </p:nvSpPr>
        <p:spPr bwMode="auto">
          <a:xfrm>
            <a:off x="611561" y="353488"/>
            <a:ext cx="8064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buNone/>
            </a:pPr>
            <a:r>
              <a:rPr lang="en-US" sz="2000" b="1" dirty="0" smtClean="0">
                <a:solidFill>
                  <a:prstClr val="black"/>
                </a:solidFill>
                <a:cs typeface="Courier New" pitchFamily="49" charset="0"/>
              </a:rPr>
              <a:t>25 years ago, Hans </a:t>
            </a:r>
            <a:r>
              <a:rPr lang="en-US" sz="2000" b="1" dirty="0" err="1" smtClean="0">
                <a:solidFill>
                  <a:prstClr val="black"/>
                </a:solidFill>
                <a:cs typeface="Courier New" pitchFamily="49" charset="0"/>
              </a:rPr>
              <a:t>Frauenfelder</a:t>
            </a:r>
            <a:r>
              <a:rPr lang="en-US" sz="2000" b="1" dirty="0" smtClean="0">
                <a:solidFill>
                  <a:prstClr val="black"/>
                </a:solidFill>
                <a:cs typeface="Courier New" pitchFamily="49" charset="0"/>
              </a:rPr>
              <a:t> suggested a tree-like structure of the energy landscape of myoglobin </a:t>
            </a:r>
            <a:r>
              <a:rPr lang="en-US" sz="1600" b="1" dirty="0" smtClean="0">
                <a:solidFill>
                  <a:srgbClr val="000099"/>
                </a:solidFill>
                <a:cs typeface="Courier New" pitchFamily="49" charset="0"/>
              </a:rPr>
              <a:t>(and this is all what he sad)</a:t>
            </a:r>
            <a:r>
              <a:rPr lang="en-US" sz="2000" b="1" dirty="0" smtClean="0">
                <a:solidFill>
                  <a:prstClr val="black"/>
                </a:solidFill>
                <a:cs typeface="Courier New" pitchFamily="49" charset="0"/>
              </a:rPr>
              <a:t> </a:t>
            </a:r>
            <a:endParaRPr lang="en-US" sz="1200" b="1" dirty="0" smtClean="0">
              <a:solidFill>
                <a:prstClr val="black"/>
              </a:solidFill>
            </a:endParaRPr>
          </a:p>
        </p:txBody>
      </p:sp>
      <p:pic>
        <p:nvPicPr>
          <p:cNvPr id="131077" name="Picture 5" descr="Frauenfel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614" y="1556792"/>
            <a:ext cx="2550132" cy="3242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4445886" y="5066020"/>
            <a:ext cx="451860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</a:rPr>
              <a:t>Hans </a:t>
            </a:r>
            <a:r>
              <a:rPr lang="en-US" sz="1400" b="1" dirty="0" err="1">
                <a:solidFill>
                  <a:prstClr val="black"/>
                </a:solidFill>
              </a:rPr>
              <a:t>Frauenfelder</a:t>
            </a:r>
            <a:r>
              <a:rPr lang="en-US" sz="1400" b="1" dirty="0">
                <a:solidFill>
                  <a:prstClr val="black"/>
                </a:solidFill>
              </a:rPr>
              <a:t>, </a:t>
            </a:r>
            <a:r>
              <a:rPr lang="en-US" sz="1400" b="1" dirty="0" smtClean="0">
                <a:solidFill>
                  <a:prstClr val="black"/>
                </a:solidFill>
              </a:rPr>
              <a:t>  in </a:t>
            </a:r>
            <a:r>
              <a:rPr lang="en-US" sz="1400" b="1" i="1" dirty="0">
                <a:solidFill>
                  <a:prstClr val="black"/>
                </a:solidFill>
              </a:rPr>
              <a:t>Protein Structure</a:t>
            </a:r>
            <a:r>
              <a:rPr lang="en-US" sz="1400" b="1" dirty="0">
                <a:solidFill>
                  <a:prstClr val="black"/>
                </a:solidFill>
              </a:rPr>
              <a:t> (</a:t>
            </a:r>
            <a:r>
              <a:rPr lang="en-US" sz="1400" b="1" dirty="0" err="1">
                <a:solidFill>
                  <a:prstClr val="black"/>
                </a:solidFill>
              </a:rPr>
              <a:t>N-Y.:Springer</a:t>
            </a:r>
            <a:r>
              <a:rPr lang="en-US" sz="1400" b="1" dirty="0">
                <a:solidFill>
                  <a:prstClr val="black"/>
                </a:solidFill>
              </a:rPr>
              <a:t> </a:t>
            </a:r>
            <a:r>
              <a:rPr lang="en-US" sz="1400" b="1" dirty="0" err="1">
                <a:solidFill>
                  <a:prstClr val="black"/>
                </a:solidFill>
              </a:rPr>
              <a:t>Verlag</a:t>
            </a:r>
            <a:r>
              <a:rPr lang="en-US" sz="1400" b="1" dirty="0">
                <a:solidFill>
                  <a:prstClr val="black"/>
                </a:solidFill>
              </a:rPr>
              <a:t>, 1987) p.258.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4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809752" y="1124744"/>
            <a:ext cx="5619768" cy="37702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en-US" sz="2000" b="1" dirty="0" smtClean="0">
                <a:solidFill>
                  <a:prstClr val="black"/>
                </a:solidFill>
                <a:cs typeface="Courier New" pitchFamily="49" charset="0"/>
              </a:rPr>
              <a:t>“In &lt;…&gt; proteins, for example, where individual states are usually clustered in “basins”, the interesting kinetics involves basin-to-basin transitions. </a:t>
            </a:r>
            <a:r>
              <a:rPr lang="en-US" sz="2000" b="1" dirty="0" smtClean="0">
                <a:solidFill>
                  <a:srgbClr val="000099"/>
                </a:solidFill>
                <a:cs typeface="Courier New" pitchFamily="49" charset="0"/>
              </a:rPr>
              <a:t>The internal </a:t>
            </a:r>
            <a:r>
              <a:rPr lang="en-US" sz="2000" b="1" dirty="0">
                <a:solidFill>
                  <a:srgbClr val="000099"/>
                </a:solidFill>
                <a:cs typeface="Courier New" pitchFamily="49" charset="0"/>
              </a:rPr>
              <a:t>distribution within a basin is expected to approach equilibrium on a relatively short time scale, while the slower basin-to-basin kinetics, which involves the crossing of higher barriers, governs the intermediate and long time behavior of the system</a:t>
            </a:r>
            <a:r>
              <a:rPr lang="en-US" sz="2000" b="1" dirty="0" smtClean="0">
                <a:solidFill>
                  <a:srgbClr val="000099"/>
                </a:solidFill>
                <a:cs typeface="Courier New" pitchFamily="49" charset="0"/>
              </a:rPr>
              <a:t>.”</a:t>
            </a:r>
          </a:p>
          <a:p>
            <a:pPr lvl="0" algn="r"/>
            <a:r>
              <a:rPr lang="en-US" sz="1400" b="1" dirty="0">
                <a:cs typeface="Times New Roman" pitchFamily="18" charset="0"/>
              </a:rPr>
              <a:t>Becker O. M., </a:t>
            </a:r>
            <a:r>
              <a:rPr lang="en-US" sz="1400" b="1" dirty="0" err="1">
                <a:cs typeface="Times New Roman" pitchFamily="18" charset="0"/>
              </a:rPr>
              <a:t>Karplus</a:t>
            </a:r>
            <a:r>
              <a:rPr lang="en-US" sz="1400" b="1" dirty="0">
                <a:cs typeface="Times New Roman" pitchFamily="18" charset="0"/>
              </a:rPr>
              <a:t> M. </a:t>
            </a:r>
            <a:r>
              <a:rPr lang="en-US" sz="1400" b="1" i="1" dirty="0">
                <a:cs typeface="Times New Roman" pitchFamily="18" charset="0"/>
              </a:rPr>
              <a:t>J. Chem. Phys</a:t>
            </a:r>
            <a:r>
              <a:rPr lang="en-US" sz="1400" b="1" dirty="0">
                <a:cs typeface="Times New Roman" pitchFamily="18" charset="0"/>
              </a:rPr>
              <a:t>.,  1997, 106, </a:t>
            </a:r>
            <a:r>
              <a:rPr lang="en-US" sz="1400" b="1" dirty="0" smtClean="0">
                <a:cs typeface="Times New Roman" pitchFamily="18" charset="0"/>
              </a:rPr>
              <a:t>1495</a:t>
            </a:r>
            <a:endParaRPr lang="ru-RU" sz="1400" b="1" dirty="0">
              <a:cs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323528" y="332656"/>
            <a:ext cx="849694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buNone/>
            </a:pPr>
            <a:r>
              <a:rPr lang="en-US" sz="2000" b="1" dirty="0">
                <a:solidFill>
                  <a:srgbClr val="C00000"/>
                </a:solidFill>
                <a:cs typeface="Courier New" pitchFamily="49" charset="0"/>
              </a:rPr>
              <a:t>1</a:t>
            </a:r>
            <a:r>
              <a:rPr lang="en-US" sz="2000" b="1" dirty="0" smtClean="0">
                <a:solidFill>
                  <a:srgbClr val="C00000"/>
                </a:solidFill>
                <a:cs typeface="Courier New" pitchFamily="49" charset="0"/>
              </a:rPr>
              <a:t>0  years later, Martin </a:t>
            </a:r>
            <a:r>
              <a:rPr lang="en-US" sz="2000" b="1" dirty="0" err="1" smtClean="0">
                <a:solidFill>
                  <a:srgbClr val="C00000"/>
                </a:solidFill>
                <a:cs typeface="Courier New" pitchFamily="49" charset="0"/>
              </a:rPr>
              <a:t>Karplus</a:t>
            </a:r>
            <a:r>
              <a:rPr lang="en-US" sz="2000" b="1" dirty="0" smtClean="0">
                <a:solidFill>
                  <a:srgbClr val="C00000"/>
                </a:solidFill>
                <a:cs typeface="Courier New" pitchFamily="49" charset="0"/>
              </a:rPr>
              <a:t> suggested the same idea</a:t>
            </a:r>
            <a:endParaRPr lang="en-US" sz="1200" b="1" dirty="0" smtClean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5200" y="5301208"/>
            <a:ext cx="7848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This is exactly the physical meaning of protein </a:t>
            </a:r>
            <a:r>
              <a:rPr lang="en-US" sz="2400" b="1" dirty="0" err="1" smtClean="0">
                <a:solidFill>
                  <a:srgbClr val="C00000"/>
                </a:solidFill>
              </a:rPr>
              <a:t>ultrameticity</a:t>
            </a:r>
            <a:r>
              <a:rPr lang="en-US" sz="2400" b="1" dirty="0" smtClean="0">
                <a:solidFill>
                  <a:srgbClr val="C00000"/>
                </a:solidFill>
              </a:rPr>
              <a:t> !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4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2420888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That is, the conformational dynamics of a protein molecule is approximated by  </a:t>
            </a:r>
            <a:r>
              <a:rPr lang="en-US" sz="2000" b="1" dirty="0" smtClean="0">
                <a:solidFill>
                  <a:srgbClr val="C00000"/>
                </a:solidFill>
              </a:rPr>
              <a:t>a random process on the boundary of tree-like graph that represents the protein energy landscape.</a:t>
            </a:r>
            <a:r>
              <a:rPr lang="en-US" sz="2000" b="1" dirty="0" smtClean="0">
                <a:solidFill>
                  <a:srgbClr val="0033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157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517005" y="3900045"/>
            <a:ext cx="3519491" cy="1545179"/>
            <a:chOff x="4786886" y="4384151"/>
            <a:chExt cx="3519491" cy="1545179"/>
          </a:xfrm>
        </p:grpSpPr>
        <p:sp>
          <p:nvSpPr>
            <p:cNvPr id="116" name="Oval 40"/>
            <p:cNvSpPr>
              <a:spLocks noChangeArrowheads="1"/>
            </p:cNvSpPr>
            <p:nvPr/>
          </p:nvSpPr>
          <p:spPr bwMode="auto">
            <a:xfrm rot="96038">
              <a:off x="4786886" y="4925279"/>
              <a:ext cx="3519491" cy="1004051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7" name="Oval 41"/>
            <p:cNvSpPr>
              <a:spLocks noChangeArrowheads="1"/>
            </p:cNvSpPr>
            <p:nvPr/>
          </p:nvSpPr>
          <p:spPr bwMode="auto">
            <a:xfrm rot="837926">
              <a:off x="6564883" y="5144757"/>
              <a:ext cx="1668488" cy="525992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8" name="Oval 42"/>
            <p:cNvSpPr>
              <a:spLocks noChangeArrowheads="1"/>
            </p:cNvSpPr>
            <p:nvPr/>
          </p:nvSpPr>
          <p:spPr bwMode="auto">
            <a:xfrm rot="1203685">
              <a:off x="6599865" y="5245667"/>
              <a:ext cx="641843" cy="21443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19" name="Oval 43"/>
            <p:cNvSpPr>
              <a:spLocks noChangeArrowheads="1"/>
            </p:cNvSpPr>
            <p:nvPr/>
          </p:nvSpPr>
          <p:spPr bwMode="auto">
            <a:xfrm rot="2182516">
              <a:off x="6672871" y="5275940"/>
              <a:ext cx="86694" cy="49193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0" name="Oval 44"/>
            <p:cNvSpPr>
              <a:spLocks noChangeArrowheads="1"/>
            </p:cNvSpPr>
            <p:nvPr/>
          </p:nvSpPr>
          <p:spPr bwMode="auto">
            <a:xfrm rot="2182516">
              <a:off x="7040942" y="5386941"/>
              <a:ext cx="88215" cy="51716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1" name="Oval 45"/>
            <p:cNvSpPr>
              <a:spLocks noChangeArrowheads="1"/>
            </p:cNvSpPr>
            <p:nvPr/>
          </p:nvSpPr>
          <p:spPr bwMode="auto">
            <a:xfrm rot="617531">
              <a:off x="7339049" y="5385679"/>
              <a:ext cx="688993" cy="214433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2" name="Oval 46"/>
            <p:cNvSpPr>
              <a:spLocks noChangeArrowheads="1"/>
            </p:cNvSpPr>
            <p:nvPr/>
          </p:nvSpPr>
          <p:spPr bwMode="auto">
            <a:xfrm rot="617531">
              <a:off x="7822713" y="5496680"/>
              <a:ext cx="86694" cy="49193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3" name="Oval 47"/>
            <p:cNvSpPr>
              <a:spLocks noChangeArrowheads="1"/>
            </p:cNvSpPr>
            <p:nvPr/>
          </p:nvSpPr>
          <p:spPr bwMode="auto">
            <a:xfrm rot="617531">
              <a:off x="7409013" y="5439918"/>
              <a:ext cx="85174" cy="49193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4" name="Oval 48"/>
            <p:cNvSpPr>
              <a:spLocks noChangeArrowheads="1"/>
            </p:cNvSpPr>
            <p:nvPr/>
          </p:nvSpPr>
          <p:spPr bwMode="auto">
            <a:xfrm rot="10117015">
              <a:off x="4855329" y="5075382"/>
              <a:ext cx="1651758" cy="527253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5" name="Oval 49"/>
            <p:cNvSpPr>
              <a:spLocks noChangeArrowheads="1"/>
            </p:cNvSpPr>
            <p:nvPr/>
          </p:nvSpPr>
          <p:spPr bwMode="auto">
            <a:xfrm rot="10117015">
              <a:off x="4905521" y="5302429"/>
              <a:ext cx="690514" cy="211910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6" name="Oval 50"/>
            <p:cNvSpPr>
              <a:spLocks noChangeArrowheads="1"/>
            </p:cNvSpPr>
            <p:nvPr/>
          </p:nvSpPr>
          <p:spPr bwMode="auto">
            <a:xfrm rot="9783589">
              <a:off x="5752693" y="5211610"/>
              <a:ext cx="690514" cy="211910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7" name="Oval 51"/>
            <p:cNvSpPr>
              <a:spLocks noChangeArrowheads="1"/>
            </p:cNvSpPr>
            <p:nvPr/>
          </p:nvSpPr>
          <p:spPr bwMode="auto">
            <a:xfrm rot="8912798">
              <a:off x="6198333" y="5259542"/>
              <a:ext cx="83653" cy="50455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8" name="Oval 52"/>
            <p:cNvSpPr>
              <a:spLocks noChangeArrowheads="1"/>
            </p:cNvSpPr>
            <p:nvPr/>
          </p:nvSpPr>
          <p:spPr bwMode="auto">
            <a:xfrm rot="8912798">
              <a:off x="5843950" y="5340270"/>
              <a:ext cx="82132" cy="50455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29" name="Oval 53"/>
            <p:cNvSpPr>
              <a:spLocks noChangeArrowheads="1"/>
            </p:cNvSpPr>
            <p:nvPr/>
          </p:nvSpPr>
          <p:spPr bwMode="auto">
            <a:xfrm rot="10117015">
              <a:off x="5381580" y="5350361"/>
              <a:ext cx="89736" cy="50455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0" name="Oval 54"/>
            <p:cNvSpPr>
              <a:spLocks noChangeArrowheads="1"/>
            </p:cNvSpPr>
            <p:nvPr/>
          </p:nvSpPr>
          <p:spPr bwMode="auto">
            <a:xfrm rot="10117015">
              <a:off x="4978526" y="5419736"/>
              <a:ext cx="89736" cy="50455"/>
            </a:xfrm>
            <a:prstGeom prst="ellipse">
              <a:avLst/>
            </a:prstGeom>
            <a:solidFill>
              <a:srgbClr val="00006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1" name="Arc 55"/>
            <p:cNvSpPr>
              <a:spLocks/>
            </p:cNvSpPr>
            <p:nvPr/>
          </p:nvSpPr>
          <p:spPr bwMode="auto">
            <a:xfrm rot="3773250">
              <a:off x="5136252" y="5223569"/>
              <a:ext cx="232092" cy="377197"/>
            </a:xfrm>
            <a:custGeom>
              <a:avLst/>
              <a:gdLst>
                <a:gd name="G0" fmla="+- 21600 0 0"/>
                <a:gd name="G1" fmla="+- 17570 0 0"/>
                <a:gd name="G2" fmla="+- 21600 0 0"/>
                <a:gd name="T0" fmla="*/ 2563 w 21600"/>
                <a:gd name="T1" fmla="*/ 27775 h 27775"/>
                <a:gd name="T2" fmla="*/ 9035 w 21600"/>
                <a:gd name="T3" fmla="*/ 0 h 27775"/>
                <a:gd name="T4" fmla="*/ 21600 w 21600"/>
                <a:gd name="T5" fmla="*/ 17570 h 2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775" fill="none" extrusionOk="0">
                  <a:moveTo>
                    <a:pt x="2562" y="27775"/>
                  </a:moveTo>
                  <a:cubicBezTo>
                    <a:pt x="880" y="24636"/>
                    <a:pt x="0" y="21130"/>
                    <a:pt x="0" y="17570"/>
                  </a:cubicBezTo>
                  <a:cubicBezTo>
                    <a:pt x="-1" y="10598"/>
                    <a:pt x="3364" y="4055"/>
                    <a:pt x="9035" y="0"/>
                  </a:cubicBezTo>
                </a:path>
                <a:path w="21600" h="27775" stroke="0" extrusionOk="0">
                  <a:moveTo>
                    <a:pt x="2562" y="27775"/>
                  </a:moveTo>
                  <a:cubicBezTo>
                    <a:pt x="880" y="24636"/>
                    <a:pt x="0" y="21130"/>
                    <a:pt x="0" y="17570"/>
                  </a:cubicBezTo>
                  <a:cubicBezTo>
                    <a:pt x="-1" y="10598"/>
                    <a:pt x="3364" y="4055"/>
                    <a:pt x="9035" y="0"/>
                  </a:cubicBezTo>
                  <a:lnTo>
                    <a:pt x="21600" y="17570"/>
                  </a:lnTo>
                  <a:close/>
                </a:path>
              </a:pathLst>
            </a:custGeom>
            <a:noFill/>
            <a:ln w="28575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2" name="Arc 56"/>
            <p:cNvSpPr>
              <a:spLocks/>
            </p:cNvSpPr>
            <p:nvPr/>
          </p:nvSpPr>
          <p:spPr bwMode="auto">
            <a:xfrm>
              <a:off x="5858882" y="4582186"/>
              <a:ext cx="1665446" cy="689970"/>
            </a:xfrm>
            <a:custGeom>
              <a:avLst/>
              <a:gdLst>
                <a:gd name="G0" fmla="+- 21200 0 0"/>
                <a:gd name="G1" fmla="+- 21600 0 0"/>
                <a:gd name="G2" fmla="+- 21600 0 0"/>
                <a:gd name="T0" fmla="*/ 0 w 42800"/>
                <a:gd name="T1" fmla="*/ 17463 h 23608"/>
                <a:gd name="T2" fmla="*/ 42706 w 42800"/>
                <a:gd name="T3" fmla="*/ 23608 h 23608"/>
                <a:gd name="T4" fmla="*/ 21200 w 42800"/>
                <a:gd name="T5" fmla="*/ 21600 h 23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00" h="23608" fill="none" extrusionOk="0">
                  <a:moveTo>
                    <a:pt x="-1" y="17462"/>
                  </a:moveTo>
                  <a:cubicBezTo>
                    <a:pt x="1979" y="7319"/>
                    <a:pt x="10865" y="-1"/>
                    <a:pt x="21200" y="0"/>
                  </a:cubicBezTo>
                  <a:cubicBezTo>
                    <a:pt x="33129" y="0"/>
                    <a:pt x="42800" y="9670"/>
                    <a:pt x="42800" y="21600"/>
                  </a:cubicBezTo>
                  <a:cubicBezTo>
                    <a:pt x="42800" y="22270"/>
                    <a:pt x="42768" y="22940"/>
                    <a:pt x="42706" y="23608"/>
                  </a:cubicBezTo>
                </a:path>
                <a:path w="42800" h="23608" stroke="0" extrusionOk="0">
                  <a:moveTo>
                    <a:pt x="-1" y="17462"/>
                  </a:moveTo>
                  <a:cubicBezTo>
                    <a:pt x="1979" y="7319"/>
                    <a:pt x="10865" y="-1"/>
                    <a:pt x="21200" y="0"/>
                  </a:cubicBezTo>
                  <a:cubicBezTo>
                    <a:pt x="33129" y="0"/>
                    <a:pt x="42800" y="9670"/>
                    <a:pt x="42800" y="21600"/>
                  </a:cubicBezTo>
                  <a:cubicBezTo>
                    <a:pt x="42800" y="22270"/>
                    <a:pt x="42768" y="22940"/>
                    <a:pt x="42706" y="23608"/>
                  </a:cubicBezTo>
                  <a:lnTo>
                    <a:pt x="21200" y="21600"/>
                  </a:lnTo>
                  <a:close/>
                </a:path>
              </a:pathLst>
            </a:custGeom>
            <a:noFill/>
            <a:ln w="28575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133" name="Arc 57"/>
            <p:cNvSpPr>
              <a:spLocks/>
            </p:cNvSpPr>
            <p:nvPr/>
          </p:nvSpPr>
          <p:spPr bwMode="auto">
            <a:xfrm rot="21169491">
              <a:off x="5397783" y="4979518"/>
              <a:ext cx="654011" cy="343093"/>
            </a:xfrm>
            <a:custGeom>
              <a:avLst/>
              <a:gdLst>
                <a:gd name="G0" fmla="+- 19827 0 0"/>
                <a:gd name="G1" fmla="+- 21600 0 0"/>
                <a:gd name="G2" fmla="+- 21600 0 0"/>
                <a:gd name="T0" fmla="*/ 0 w 40253"/>
                <a:gd name="T1" fmla="*/ 13029 h 21600"/>
                <a:gd name="T2" fmla="*/ 40253 w 40253"/>
                <a:gd name="T3" fmla="*/ 14575 h 21600"/>
                <a:gd name="T4" fmla="*/ 19827 w 4025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253" h="21600" fill="none" extrusionOk="0">
                  <a:moveTo>
                    <a:pt x="0" y="13029"/>
                  </a:moveTo>
                  <a:cubicBezTo>
                    <a:pt x="3419" y="5120"/>
                    <a:pt x="11211" y="-1"/>
                    <a:pt x="19827" y="0"/>
                  </a:cubicBezTo>
                  <a:cubicBezTo>
                    <a:pt x="29048" y="0"/>
                    <a:pt x="37253" y="5854"/>
                    <a:pt x="40252" y="14575"/>
                  </a:cubicBezTo>
                </a:path>
                <a:path w="40253" h="21600" stroke="0" extrusionOk="0">
                  <a:moveTo>
                    <a:pt x="0" y="13029"/>
                  </a:moveTo>
                  <a:cubicBezTo>
                    <a:pt x="3419" y="5120"/>
                    <a:pt x="11211" y="-1"/>
                    <a:pt x="19827" y="0"/>
                  </a:cubicBezTo>
                  <a:cubicBezTo>
                    <a:pt x="29048" y="0"/>
                    <a:pt x="37253" y="5854"/>
                    <a:pt x="40252" y="14575"/>
                  </a:cubicBezTo>
                  <a:lnTo>
                    <a:pt x="19827" y="21600"/>
                  </a:lnTo>
                  <a:close/>
                </a:path>
              </a:pathLst>
            </a:custGeom>
            <a:noFill/>
            <a:ln w="28575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aphicFrame>
          <p:nvGraphicFramePr>
            <p:cNvPr id="84" name="Object 5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06185988"/>
                </p:ext>
              </p:extLst>
            </p:nvPr>
          </p:nvGraphicFramePr>
          <p:xfrm>
            <a:off x="5063700" y="5128360"/>
            <a:ext cx="194682" cy="19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4" name="Формула" r:id="rId3" imgW="203040" imgH="241200" progId="Equation.3">
                    <p:embed/>
                  </p:oleObj>
                </mc:Choice>
                <mc:Fallback>
                  <p:oleObj name="Формула" r:id="rId3" imgW="2030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63700" y="5128360"/>
                          <a:ext cx="194682" cy="191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5" name="Object 6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7928412"/>
                </p:ext>
              </p:extLst>
            </p:nvPr>
          </p:nvGraphicFramePr>
          <p:xfrm>
            <a:off x="5477400" y="4785267"/>
            <a:ext cx="219018" cy="19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5" name="Формула" r:id="rId5" imgW="228600" imgH="241200" progId="Equation.3">
                    <p:embed/>
                  </p:oleObj>
                </mc:Choice>
                <mc:Fallback>
                  <p:oleObj name="Формула" r:id="rId5" imgW="22860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77400" y="4785267"/>
                          <a:ext cx="219018" cy="191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1" name="Object 9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32569621"/>
                </p:ext>
              </p:extLst>
            </p:nvPr>
          </p:nvGraphicFramePr>
          <p:xfrm>
            <a:off x="6236357" y="4384151"/>
            <a:ext cx="206850" cy="1917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506" name="Формула" r:id="rId7" imgW="215640" imgH="241200" progId="Equation.3">
                    <p:embed/>
                  </p:oleObj>
                </mc:Choice>
                <mc:Fallback>
                  <p:oleObj name="Формула" r:id="rId7" imgW="2156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36357" y="4384151"/>
                          <a:ext cx="206850" cy="1917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1" name="Oval 9"/>
          <p:cNvSpPr>
            <a:spLocks noChangeArrowheads="1"/>
          </p:cNvSpPr>
          <p:nvPr/>
        </p:nvSpPr>
        <p:spPr bwMode="auto">
          <a:xfrm>
            <a:off x="3500430" y="3786190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2" name="Oval 10"/>
          <p:cNvSpPr>
            <a:spLocks noChangeArrowheads="1"/>
          </p:cNvSpPr>
          <p:nvPr/>
        </p:nvSpPr>
        <p:spPr bwMode="auto">
          <a:xfrm>
            <a:off x="3981442" y="3786190"/>
            <a:ext cx="160338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3" name="Oval 11"/>
          <p:cNvSpPr>
            <a:spLocks noChangeArrowheads="1"/>
          </p:cNvSpPr>
          <p:nvPr/>
        </p:nvSpPr>
        <p:spPr bwMode="auto">
          <a:xfrm>
            <a:off x="4462455" y="3786190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4" name="Oval 12"/>
          <p:cNvSpPr>
            <a:spLocks noChangeArrowheads="1"/>
          </p:cNvSpPr>
          <p:nvPr/>
        </p:nvSpPr>
        <p:spPr bwMode="auto">
          <a:xfrm>
            <a:off x="4945055" y="3786190"/>
            <a:ext cx="158750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5" name="Oval 13"/>
          <p:cNvSpPr>
            <a:spLocks noChangeArrowheads="1"/>
          </p:cNvSpPr>
          <p:nvPr/>
        </p:nvSpPr>
        <p:spPr bwMode="auto">
          <a:xfrm>
            <a:off x="5426067" y="3786190"/>
            <a:ext cx="158750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6" name="Oval 14"/>
          <p:cNvSpPr>
            <a:spLocks noChangeArrowheads="1"/>
          </p:cNvSpPr>
          <p:nvPr/>
        </p:nvSpPr>
        <p:spPr bwMode="auto">
          <a:xfrm>
            <a:off x="5907080" y="3786190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7" name="Oval 15"/>
          <p:cNvSpPr>
            <a:spLocks noChangeArrowheads="1"/>
          </p:cNvSpPr>
          <p:nvPr/>
        </p:nvSpPr>
        <p:spPr bwMode="auto">
          <a:xfrm>
            <a:off x="6388092" y="3786190"/>
            <a:ext cx="160338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8" name="Oval 16"/>
          <p:cNvSpPr>
            <a:spLocks noChangeArrowheads="1"/>
          </p:cNvSpPr>
          <p:nvPr/>
        </p:nvSpPr>
        <p:spPr bwMode="auto">
          <a:xfrm>
            <a:off x="6869105" y="3786190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69" name="Oval 17"/>
          <p:cNvSpPr>
            <a:spLocks noChangeArrowheads="1"/>
          </p:cNvSpPr>
          <p:nvPr/>
        </p:nvSpPr>
        <p:spPr bwMode="auto">
          <a:xfrm flipH="1">
            <a:off x="4945055" y="3786190"/>
            <a:ext cx="158750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0" name="Oval 18"/>
          <p:cNvSpPr>
            <a:spLocks noChangeArrowheads="1"/>
          </p:cNvSpPr>
          <p:nvPr/>
        </p:nvSpPr>
        <p:spPr bwMode="auto">
          <a:xfrm flipH="1">
            <a:off x="4462455" y="3786190"/>
            <a:ext cx="160337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1" name="Oval 19"/>
          <p:cNvSpPr>
            <a:spLocks noChangeArrowheads="1"/>
          </p:cNvSpPr>
          <p:nvPr/>
        </p:nvSpPr>
        <p:spPr bwMode="auto">
          <a:xfrm flipH="1">
            <a:off x="3981442" y="3786190"/>
            <a:ext cx="160338" cy="87313"/>
          </a:xfrm>
          <a:prstGeom prst="ellipse">
            <a:avLst/>
          </a:prstGeom>
          <a:solidFill>
            <a:srgbClr val="808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72" name="Oval 20"/>
          <p:cNvSpPr>
            <a:spLocks noChangeArrowheads="1"/>
          </p:cNvSpPr>
          <p:nvPr/>
        </p:nvSpPr>
        <p:spPr bwMode="auto">
          <a:xfrm flipH="1">
            <a:off x="3500430" y="3786190"/>
            <a:ext cx="160337" cy="87313"/>
          </a:xfrm>
          <a:prstGeom prst="ellipse">
            <a:avLst/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73" name="Group 21"/>
          <p:cNvGrpSpPr>
            <a:grpSpLocks/>
          </p:cNvGrpSpPr>
          <p:nvPr/>
        </p:nvGrpSpPr>
        <p:grpSpPr bwMode="auto">
          <a:xfrm>
            <a:off x="3580144" y="2174780"/>
            <a:ext cx="3340100" cy="1611312"/>
            <a:chOff x="-244" y="1383"/>
            <a:chExt cx="2016" cy="1776"/>
          </a:xfrm>
        </p:grpSpPr>
        <p:cxnSp>
          <p:nvCxnSpPr>
            <p:cNvPr id="174" name="AutoShape 22"/>
            <p:cNvCxnSpPr>
              <a:cxnSpLocks noChangeShapeType="1"/>
              <a:stCxn id="161" idx="0"/>
            </p:cNvCxnSpPr>
            <p:nvPr/>
          </p:nvCxnSpPr>
          <p:spPr bwMode="auto">
            <a:xfrm flipV="1">
              <a:off x="-244" y="1383"/>
              <a:ext cx="1008" cy="17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5" name="AutoShape 23"/>
            <p:cNvCxnSpPr>
              <a:cxnSpLocks noChangeShapeType="1"/>
              <a:endCxn id="168" idx="0"/>
            </p:cNvCxnSpPr>
            <p:nvPr/>
          </p:nvCxnSpPr>
          <p:spPr bwMode="auto">
            <a:xfrm>
              <a:off x="764" y="1383"/>
              <a:ext cx="1008" cy="17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6" name="AutoShape 24"/>
            <p:cNvCxnSpPr>
              <a:cxnSpLocks noChangeShapeType="1"/>
              <a:endCxn id="165" idx="0"/>
            </p:cNvCxnSpPr>
            <p:nvPr/>
          </p:nvCxnSpPr>
          <p:spPr bwMode="auto">
            <a:xfrm flipH="1">
              <a:off x="908" y="2391"/>
              <a:ext cx="432" cy="768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7" name="AutoShape 25"/>
            <p:cNvCxnSpPr>
              <a:cxnSpLocks noChangeShapeType="1"/>
              <a:endCxn id="167" idx="0"/>
            </p:cNvCxnSpPr>
            <p:nvPr/>
          </p:nvCxnSpPr>
          <p:spPr bwMode="auto">
            <a:xfrm flipH="1">
              <a:off x="1484" y="2919"/>
              <a:ext cx="144" cy="2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8" name="AutoShape 26"/>
            <p:cNvCxnSpPr>
              <a:cxnSpLocks noChangeShapeType="1"/>
              <a:endCxn id="166" idx="0"/>
            </p:cNvCxnSpPr>
            <p:nvPr/>
          </p:nvCxnSpPr>
          <p:spPr bwMode="auto">
            <a:xfrm>
              <a:off x="1052" y="2919"/>
              <a:ext cx="144" cy="24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79" name="AutoShape 27"/>
            <p:cNvCxnSpPr>
              <a:cxnSpLocks noChangeShapeType="1"/>
              <a:endCxn id="169" idx="0"/>
            </p:cNvCxnSpPr>
            <p:nvPr/>
          </p:nvCxnSpPr>
          <p:spPr bwMode="auto">
            <a:xfrm>
              <a:off x="188" y="2390"/>
              <a:ext cx="432" cy="76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0" name="AutoShape 28"/>
            <p:cNvCxnSpPr>
              <a:cxnSpLocks noChangeShapeType="1"/>
              <a:endCxn id="171" idx="0"/>
            </p:cNvCxnSpPr>
            <p:nvPr/>
          </p:nvCxnSpPr>
          <p:spPr bwMode="auto">
            <a:xfrm>
              <a:off x="-100" y="2918"/>
              <a:ext cx="144" cy="2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  <p:cxnSp>
          <p:nvCxnSpPr>
            <p:cNvPr id="181" name="AutoShape 29"/>
            <p:cNvCxnSpPr>
              <a:cxnSpLocks noChangeShapeType="1"/>
              <a:endCxn id="170" idx="0"/>
            </p:cNvCxnSpPr>
            <p:nvPr/>
          </p:nvCxnSpPr>
          <p:spPr bwMode="auto">
            <a:xfrm flipH="1">
              <a:off x="332" y="2918"/>
              <a:ext cx="144" cy="2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</p:cxnSp>
      </p:grpSp>
      <p:sp>
        <p:nvSpPr>
          <p:cNvPr id="182" name="Oval 30"/>
          <p:cNvSpPr>
            <a:spLocks noChangeArrowheads="1"/>
          </p:cNvSpPr>
          <p:nvPr/>
        </p:nvSpPr>
        <p:spPr bwMode="auto">
          <a:xfrm>
            <a:off x="3544880" y="3795715"/>
            <a:ext cx="71437" cy="73025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3462852" y="3289151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Segoe Print" pitchFamily="2" charset="0"/>
              </a:rPr>
              <a:t>w</a:t>
            </a:r>
            <a:r>
              <a:rPr lang="en-US" sz="1400" b="1" baseline="-25000" dirty="0" smtClean="0">
                <a:solidFill>
                  <a:prstClr val="black"/>
                </a:solidFill>
                <a:latin typeface="Segoe Print" pitchFamily="2" charset="0"/>
              </a:rPr>
              <a:t>1</a:t>
            </a:r>
            <a:endParaRPr lang="ru-RU" sz="1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3912814" y="2825972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Segoe Print" pitchFamily="2" charset="0"/>
              </a:rPr>
              <a:t>w</a:t>
            </a:r>
            <a:r>
              <a:rPr lang="en-US" sz="1400" b="1" baseline="-25000" dirty="0" smtClean="0">
                <a:solidFill>
                  <a:prstClr val="black"/>
                </a:solidFill>
                <a:latin typeface="Segoe Print" pitchFamily="2" charset="0"/>
              </a:rPr>
              <a:t>2</a:t>
            </a:r>
            <a:endParaRPr lang="ru-RU" sz="1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4862842" y="1919303"/>
            <a:ext cx="428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prstClr val="black"/>
                </a:solidFill>
                <a:latin typeface="Segoe Print" pitchFamily="2" charset="0"/>
              </a:rPr>
              <a:t>w</a:t>
            </a:r>
            <a:r>
              <a:rPr lang="en-US" sz="1400" b="1" baseline="-25000" dirty="0" smtClean="0">
                <a:solidFill>
                  <a:prstClr val="black"/>
                </a:solidFill>
                <a:latin typeface="Segoe Print" pitchFamily="2" charset="0"/>
              </a:rPr>
              <a:t>3</a:t>
            </a:r>
            <a:endParaRPr lang="ru-RU" sz="1400" b="1" dirty="0">
              <a:solidFill>
                <a:prstClr val="black"/>
              </a:solidFill>
              <a:latin typeface="Segoe Print" pitchFamily="2" charset="0"/>
            </a:endParaRPr>
          </a:p>
        </p:txBody>
      </p:sp>
      <p:sp>
        <p:nvSpPr>
          <p:cNvPr id="187" name="Выноска 1 (без границы) 186"/>
          <p:cNvSpPr/>
          <p:nvPr/>
        </p:nvSpPr>
        <p:spPr>
          <a:xfrm>
            <a:off x="425949" y="1556792"/>
            <a:ext cx="2928958" cy="2316712"/>
          </a:xfrm>
          <a:prstGeom prst="callout1">
            <a:avLst>
              <a:gd name="adj1" fmla="val 54886"/>
              <a:gd name="adj2" fmla="val 79835"/>
              <a:gd name="adj3" fmla="val 97399"/>
              <a:gd name="adj4" fmla="val 136984"/>
            </a:avLst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</a:rPr>
              <a:t>Cayley</a:t>
            </a:r>
            <a:r>
              <a:rPr lang="en-US" b="1" dirty="0" smtClean="0">
                <a:solidFill>
                  <a:schemeClr val="tx1"/>
                </a:solidFill>
              </a:rPr>
              <a:t> tree is understood as a hierarchical skeleton of protein energy landscape.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The </a:t>
            </a:r>
            <a:r>
              <a:rPr lang="en-US" b="1" dirty="0" smtClean="0">
                <a:solidFill>
                  <a:srgbClr val="003399"/>
                </a:solidFill>
              </a:rPr>
              <a:t>leaves are the local energy minima</a:t>
            </a:r>
            <a:r>
              <a:rPr lang="en-US" b="1" dirty="0" smtClean="0">
                <a:solidFill>
                  <a:schemeClr val="tx1"/>
                </a:solidFill>
              </a:rPr>
              <a:t>, and each </a:t>
            </a:r>
            <a:r>
              <a:rPr lang="en-US" b="1" dirty="0" err="1" smtClean="0">
                <a:solidFill>
                  <a:srgbClr val="003399"/>
                </a:solidFill>
              </a:rPr>
              <a:t>subtree</a:t>
            </a:r>
            <a:r>
              <a:rPr lang="en-US" b="1" dirty="0" smtClean="0">
                <a:solidFill>
                  <a:schemeClr val="tx1"/>
                </a:solidFill>
              </a:rPr>
              <a:t> of the </a:t>
            </a:r>
            <a:r>
              <a:rPr lang="en-US" b="1" dirty="0" err="1" smtClean="0">
                <a:solidFill>
                  <a:schemeClr val="tx1"/>
                </a:solidFill>
              </a:rPr>
              <a:t>Cayley</a:t>
            </a:r>
            <a:r>
              <a:rPr lang="en-US" b="1" dirty="0" smtClean="0">
                <a:solidFill>
                  <a:schemeClr val="tx1"/>
                </a:solidFill>
              </a:rPr>
              <a:t> tree is </a:t>
            </a:r>
            <a:r>
              <a:rPr lang="en-US" b="1" dirty="0" smtClean="0">
                <a:solidFill>
                  <a:srgbClr val="003399"/>
                </a:solidFill>
              </a:rPr>
              <a:t>a basin</a:t>
            </a:r>
            <a:r>
              <a:rPr lang="en-US" b="1" dirty="0" smtClean="0">
                <a:solidFill>
                  <a:schemeClr val="tx1"/>
                </a:solidFill>
              </a:rPr>
              <a:t> of local minima. </a:t>
            </a:r>
          </a:p>
        </p:txBody>
      </p:sp>
      <p:sp>
        <p:nvSpPr>
          <p:cNvPr id="191" name="Выноска 1 (без границы) 190"/>
          <p:cNvSpPr/>
          <p:nvPr/>
        </p:nvSpPr>
        <p:spPr>
          <a:xfrm>
            <a:off x="6286512" y="1428735"/>
            <a:ext cx="2286016" cy="1860415"/>
          </a:xfrm>
          <a:prstGeom prst="callout1">
            <a:avLst>
              <a:gd name="adj1" fmla="val 56875"/>
              <a:gd name="adj2" fmla="val 1825"/>
              <a:gd name="adj3" fmla="val 89310"/>
              <a:gd name="adj4" fmla="val -81509"/>
            </a:avLst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rgbClr val="003399"/>
                </a:solidFill>
              </a:rPr>
              <a:t>The branching vertexes </a:t>
            </a:r>
            <a:r>
              <a:rPr lang="en-US" b="1" dirty="0" smtClean="0">
                <a:solidFill>
                  <a:schemeClr val="tx1"/>
                </a:solidFill>
              </a:rPr>
              <a:t>are associated with the </a:t>
            </a:r>
            <a:r>
              <a:rPr lang="en-US" b="1" dirty="0" smtClean="0">
                <a:solidFill>
                  <a:srgbClr val="003399"/>
                </a:solidFill>
              </a:rPr>
              <a:t>activation barriers </a:t>
            </a:r>
            <a:r>
              <a:rPr lang="en-US" b="1" dirty="0" smtClean="0">
                <a:solidFill>
                  <a:schemeClr val="tx1"/>
                </a:solidFill>
              </a:rPr>
              <a:t>for passes between the basins of local minima.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4" name="Text Box 91"/>
          <p:cNvSpPr txBox="1">
            <a:spLocks noChangeArrowheads="1"/>
          </p:cNvSpPr>
          <p:nvPr/>
        </p:nvSpPr>
        <p:spPr bwMode="auto">
          <a:xfrm>
            <a:off x="1056221" y="470809"/>
            <a:ext cx="7387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  <a:cs typeface="Courier New" pitchFamily="49" charset="0"/>
              </a:rPr>
              <a:t>Random walk on the </a:t>
            </a:r>
            <a:r>
              <a:rPr lang="en-US" sz="2400" b="1" dirty="0" smtClean="0">
                <a:latin typeface="Calibri" pitchFamily="34" charset="0"/>
                <a:cs typeface="Courier New" pitchFamily="49" charset="0"/>
              </a:rPr>
              <a:t>boundary </a:t>
            </a:r>
            <a:r>
              <a:rPr lang="en-US" sz="2400" b="1" dirty="0" smtClean="0">
                <a:latin typeface="Calibri" pitchFamily="34" charset="0"/>
                <a:cs typeface="Courier New" pitchFamily="49" charset="0"/>
              </a:rPr>
              <a:t>of </a:t>
            </a:r>
            <a:r>
              <a:rPr lang="en-US" sz="2400" b="1" dirty="0" smtClean="0">
                <a:latin typeface="Calibri" pitchFamily="34" charset="0"/>
                <a:cs typeface="Courier New" pitchFamily="49" charset="0"/>
              </a:rPr>
              <a:t>a </a:t>
            </a:r>
            <a:r>
              <a:rPr lang="en-US" sz="2400" b="1" dirty="0" err="1" smtClean="0">
                <a:latin typeface="Calibri" pitchFamily="34" charset="0"/>
                <a:cs typeface="Courier New" pitchFamily="49" charset="0"/>
              </a:rPr>
              <a:t>Cayley</a:t>
            </a:r>
            <a:r>
              <a:rPr lang="en-US" sz="2400" b="1" dirty="0" smtClean="0">
                <a:latin typeface="Calibri" pitchFamily="34" charset="0"/>
                <a:cs typeface="Courier New" pitchFamily="49" charset="0"/>
              </a:rPr>
              <a:t>  </a:t>
            </a:r>
            <a:r>
              <a:rPr lang="en-US" sz="2400" b="1" dirty="0" smtClean="0">
                <a:latin typeface="Calibri" pitchFamily="34" charset="0"/>
                <a:cs typeface="Courier New" pitchFamily="49" charset="0"/>
              </a:rPr>
              <a:t>tree</a:t>
            </a:r>
            <a:endParaRPr lang="ru-RU" sz="2400" b="1" dirty="0">
              <a:latin typeface="Calibri" pitchFamily="34" charset="0"/>
              <a:cs typeface="Courier New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323527" y="5550331"/>
                <a:ext cx="691714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r>
                      <a:rPr lang="en-US" b="1" i="1" baseline="-25000" dirty="0" smtClean="0">
                        <a:solidFill>
                          <a:prstClr val="black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is the transition probability, i.e. the probability to find a walker in a state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𝒊</m:t>
                    </m:r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003399"/>
                    </a:solidFill>
                  </a:rPr>
                  <a:t>at instant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𝒕</m:t>
                    </m:r>
                  </m:oMath>
                </a14:m>
                <a:r>
                  <a:rPr lang="en-US" b="1" dirty="0" smtClean="0">
                    <a:solidFill>
                      <a:srgbClr val="003399"/>
                    </a:solidFill>
                  </a:rPr>
                  <a:t>, and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𝒘</m:t>
                    </m:r>
                    <m:r>
                      <a:rPr lang="en-US" b="1" i="1" baseline="-25000" dirty="0" err="1" smtClean="0">
                        <a:solidFill>
                          <a:prstClr val="black"/>
                        </a:solidFill>
                        <a:latin typeface="Cambria Math"/>
                      </a:rPr>
                      <m:t>𝒋𝒊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is the rate of transition from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003399"/>
                    </a:solidFill>
                  </a:rPr>
                  <a:t>to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b="1" dirty="0" smtClean="0">
                    <a:solidFill>
                      <a:prstClr val="black"/>
                    </a:solidFill>
                  </a:rPr>
                  <a:t>. </a:t>
                </a:r>
                <a:r>
                  <a:rPr lang="en-US" b="1" dirty="0">
                    <a:solidFill>
                      <a:prstClr val="black"/>
                    </a:solidFill>
                  </a:rPr>
                  <a:t>The energy 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landscape is represented by the transition rates 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prstClr val="black"/>
                        </a:solidFill>
                        <a:latin typeface="Cambria Math"/>
                      </a:rPr>
                      <m:t>𝒘</m:t>
                    </m:r>
                    <m:r>
                      <a:rPr lang="en-US" b="1" i="1" baseline="-25000" dirty="0" err="1">
                        <a:solidFill>
                          <a:prstClr val="black"/>
                        </a:solidFill>
                        <a:latin typeface="Cambria Math"/>
                      </a:rPr>
                      <m:t>𝒋𝒊</m:t>
                    </m:r>
                  </m:oMath>
                </a14:m>
                <a:endParaRPr lang="ru-RU" b="1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7" y="5550331"/>
                <a:ext cx="6917141" cy="923330"/>
              </a:xfrm>
              <a:prstGeom prst="rect">
                <a:avLst/>
              </a:prstGeom>
              <a:blipFill rotWithShape="1">
                <a:blip r:embed="rId9"/>
                <a:stretch>
                  <a:fillRect l="-705" t="-3289" b="-92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Группа 2"/>
          <p:cNvGrpSpPr/>
          <p:nvPr/>
        </p:nvGrpSpPr>
        <p:grpSpPr>
          <a:xfrm>
            <a:off x="609936" y="4077072"/>
            <a:ext cx="3660007" cy="1134465"/>
            <a:chOff x="609936" y="4230263"/>
            <a:chExt cx="3660007" cy="1134465"/>
          </a:xfrm>
        </p:grpSpPr>
        <p:sp>
          <p:nvSpPr>
            <p:cNvPr id="56" name="Text Box 69"/>
            <p:cNvSpPr txBox="1">
              <a:spLocks noChangeArrowheads="1"/>
            </p:cNvSpPr>
            <p:nvPr/>
          </p:nvSpPr>
          <p:spPr bwMode="auto">
            <a:xfrm>
              <a:off x="609937" y="4230263"/>
              <a:ext cx="287943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sz="2000" b="1" dirty="0" smtClean="0">
                  <a:solidFill>
                    <a:prstClr val="black"/>
                  </a:solidFill>
                </a:rPr>
                <a:t>Master equation</a:t>
              </a:r>
              <a:endParaRPr lang="ru-RU" sz="2000" dirty="0">
                <a:solidFill>
                  <a:prstClr val="black"/>
                </a:solidFill>
              </a:endParaRPr>
            </a:p>
          </p:txBody>
        </p:sp>
        <p:pic>
          <p:nvPicPr>
            <p:cNvPr id="58" name="Picture 15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1">
                  <a:tint val="45000"/>
                  <a:satMod val="400000"/>
                </a:schemeClr>
              </a:duotone>
              <a:lum bright="-10000" contrast="30000"/>
            </a:blip>
            <a:srcRect/>
            <a:stretch>
              <a:fillRect/>
            </a:stretch>
          </p:blipFill>
          <p:spPr bwMode="auto">
            <a:xfrm>
              <a:off x="609936" y="4678321"/>
              <a:ext cx="3660007" cy="6864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945961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7778E-6 -9.25926E-6 C -0.00383 -0.00764 -0.00435 -0.02014 0.00069 -0.02686 C 0.00294 -0.02987 0.00225 -0.02778 0.00485 -0.02964 C 0.00624 -0.03079 0.00902 -0.03334 0.00902 -0.03334 C 0.00972 -0.03612 0.01319 -0.03982 0.01527 -0.04167 C 0.03402 -0.04028 0.02378 -0.04329 0.03194 -0.03241 C 0.03419 -0.02315 0.03524 -0.02107 0.04305 -0.01852 C 0.04583 -0.01297 0.04704 -0.01065 0.0486 -0.00464 C 0.04895 -0.00348 0.05034 -0.00371 0.05069 -0.00278 C 0.05086 -0.00232 0.04982 -0.00278 0.0493 -0.00278 C 0.04843 -0.01019 0.04808 -0.01876 0.04722 -0.02593 C 0.04687 -0.02917 0.0427 -0.03102 0.04166 -0.03241 C 0.03541 -0.04075 0.03072 -0.04329 0.02222 -0.04445 C 0.01371 -0.04376 0.01197 -0.04376 0.00555 -0.04167 C 0.00069 -0.03751 0.0019 -0.04005 0.00069 -0.03519 C 0.00034 -0.02732 0.00225 -0.01528 -0.00348 -0.01019 C -0.00261 -0.00047 -0.00469 -0.003 -5.27778E-6 -9.25926E-6 Z " pathEditMode="relative" ptsTypes="fffffffffffffffff">
                                      <p:cBhvr>
                                        <p:cTn id="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C -0.00122 -0.01436 -0.00435 -0.03079 0.00763 -0.03611 C 0.01475 -0.03588 0.02204 -0.03588 0.02916 -0.03519 C 0.03055 -0.03496 0.03333 -0.03334 0.03333 -0.03334 C 0.03697 -0.02593 0.03871 -0.02084 0.04583 -0.0176 C 0.04861 -0.01227 0.04913 -0.0088 0.05069 -0.00278 C 0.04808 -0.00162 0.04791 -0.00232 0.04999 -0.00093 C 0.04791 -0.00371 0.0467 -0.00556 0.04583 -0.00926 C 0.04618 -0.02732 0.04687 -0.06019 0.04791 -0.07871 C 0.04808 -0.08079 0.05034 -0.08241 0.05138 -0.08334 C 0.05312 -0.09028 0.05052 -0.08195 0.05416 -0.08797 C 0.05642 -0.0919 0.05624 -0.09537 0.06041 -0.09723 C 0.06475 -0.10301 0.07118 -0.10672 0.07708 -0.10926 C 0.08107 -0.1088 0.08611 -0.11111 0.08888 -0.10741 C 0.0894 -0.10672 0.08906 -0.10533 0.08958 -0.10463 C 0.09166 -0.10139 0.09687 -0.10139 0.0993 -0.10093 C 0.10329 -0.09908 0.10677 -0.09537 0.11041 -0.0926 C 0.1118 -0.09144 0.11458 -0.08889 0.11458 -0.08889 C 0.11683 -0.08426 0.11805 -0.08172 0.12152 -0.07871 C 0.12291 -0.07593 0.12708 -0.07223 0.12708 -0.07223 C 0.12812 -0.07014 0.12951 -0.06875 0.13055 -0.06667 C 0.13211 -0.06343 0.13194 -0.06158 0.13472 -0.05926 C 0.13558 -0.05602 0.13576 -0.05255 0.13749 -0.05 C 0.13906 -0.04769 0.14236 -0.04352 0.14236 -0.04352 C 0.14409 -0.03658 0.14756 -0.03125 0.14999 -0.025 C 0.15277 -0.01783 0.15468 -0.01042 0.15902 -0.00463 C 0.15885 -0.00371 0.15833 -0.00186 0.15833 -0.00186 C 0.15572 -0.00695 0.15833 -0.00301 0.15486 -0.00556 C 0.15347 -0.00672 0.15069 -0.00926 0.15069 -0.00926 C 0.14635 -0.01783 0.14479 -0.02801 0.14097 -0.03704 C 0.1401 -0.03889 0.13906 -0.04074 0.13819 -0.0426 C 0.13784 -0.04352 0.13802 -0.04491 0.13749 -0.04537 C 0.13628 -0.04653 0.13472 -0.04653 0.13333 -0.04723 C 0.13263 -0.04746 0.13124 -0.04815 0.13124 -0.04815 C 0.12569 -0.04769 0.11961 -0.04954 0.11458 -0.0463 C 0.10798 -0.0419 0.11909 -0.04746 0.10833 -0.0426 C 0.10763 -0.04236 0.10624 -0.04167 0.10624 -0.04167 C 0.10208 -0.03334 0.10364 -0.03843 0.10277 -0.02593 C 0.10208 -0.00255 0.10208 0.00486 0.10208 -0.00371 C 0.09965 -0.01343 0.10104 -0.00695 0.10208 -0.02871 C 0.1026 -0.04005 0.10798 -0.04005 0.11527 -0.04167 C 0.12413 -0.04954 0.1177 -0.04537 0.13611 -0.04445 C 0.14027 -0.0426 0.1401 -0.03681 0.14236 -0.03241 C 0.14374 -0.0294 0.14722 -0.02408 0.14722 -0.02408 C 0.14826 -0.01829 0.14965 -0.01366 0.15347 -0.01019 C 0.15433 -0.00857 0.15468 -0.00625 0.15555 -0.00463 C 0.15607 -0.00348 0.15763 -0.00186 0.15763 -0.00186 C 0.15711 -0.00278 0.15677 -0.00394 0.15624 -0.00463 C 0.15572 -0.00533 0.15468 -0.00556 0.15416 -0.00648 C 0.14982 -0.01366 0.14947 -0.02686 0.14583 -0.03426 C 0.14079 -0.04422 0.13697 -0.0551 0.12916 -0.06204 C 0.12795 -0.06667 0.12013 -0.07616 0.11666 -0.07778 C 0.11475 -0.08148 0.11249 -0.08542 0.10972 -0.08797 C 0.10572 -0.10371 0.09166 -0.11111 0.08055 -0.11482 C 0.06666 -0.11436 0.05989 -0.11482 0.04861 -0.11204 C 0.04548 -0.11135 0.04166 -0.11111 0.03888 -0.10926 C 0.0368 -0.10787 0.03263 -0.10556 0.03263 -0.10556 C 0.0309 -0.10209 0.02829 -0.09861 0.02569 -0.0963 C 0.02326 -0.09144 0.02239 -0.08635 0.01944 -0.08241 C 0.0184 -0.07824 0.01579 -0.07454 0.01319 -0.07223 C 0.01058 -0.0669 0.00572 -0.06181 0.00416 -0.05556 C 0.00329 -0.05186 0.00277 -0.04815 0.00208 -0.04445 C 0.0019 -0.04074 0.0019 -0.03704 0.00138 -0.03334 C 0.00121 -0.03218 0.00034 -0.03148 -6.38889E-6 -0.03056 C -0.00053 -0.02871 -0.00139 -0.025 -0.00139 -0.025 C -0.00053 -0.00996 -0.00018 -0.0176 -0.00139 -0.00834 C -0.00157 -0.00648 -0.00174 -0.00463 -0.00209 -0.00278 C -0.00226 -0.00186 -0.0033 -0.0007 -0.00278 -1.48148E-6 C -0.00209 0.00092 -0.00087 -1.48148E-6 -6.38889E-6 -1.48148E-6 Z " pathEditMode="relative" ptsTypes="fffffffffffffffffffffffffffffffffffffffffffffffffffffffffffffffffffff">
                                      <p:cBhvr>
                                        <p:cTn id="9" dur="3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-1.48148E-6 C 0.00018 -0.00741 -0.00035 -0.02523 0.00208 -0.03519 C 0.00312 -0.03912 0.00486 -0.03866 0.00763 -0.03982 C 0.00833 -0.04005 0.00972 -0.04074 0.00972 -0.04074 C 0.01805 -0.04051 0.02881 -0.04676 0.03472 -0.03889 C 0.03732 -0.03542 0.03767 -0.03125 0.03958 -0.02778 C 0.04131 -0.02454 0.04652 -0.02037 0.04652 -0.02037 C 0.04895 -0.01551 0.04878 -0.01019 0.04999 -0.00463 C 0.05138 0.00139 0.05243 -0.00047 0.05069 0.00185 C 0.0427 -0.00533 0.04322 -0.02269 0.03541 -0.02963 C 0.03454 -0.03334 0.03298 -0.03311 0.03055 -0.03519 C 0.02933 -0.03773 0.02743 -0.04167 0.02569 -0.04352 C 0.02447 -0.04491 0.02274 -0.04514 0.02152 -0.0463 C 0.0019 -0.04514 0.00868 -0.04908 -6.38889E-6 -0.03519 C -0.00035 -0.03473 -0.00348 -0.03079 -0.00348 -0.02963 C -0.00278 -0.01968 -0.00122 -0.00996 -6.38889E-6 -1.48148E-6 Z " pathEditMode="relative" ptsTypes="ffffffffffffffff">
                                      <p:cBhvr>
                                        <p:cTn id="12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C 0.00139 -0.00556 0.00364 -0.01111 0.00625 -0.01574 C 0.0066 -0.02292 0.00469 -0.03102 0.00764 -0.03704 C 0.00903 -0.04005 0.01111 -0.04236 0.0125 -0.04537 C 0.01337 -0.04723 0.01528 -0.05093 0.01528 -0.05093 C 0.01667 -0.0581 0.02101 -0.06598 0.025 -0.0713 C 0.02587 -0.075 0.02708 -0.07685 0.02917 -0.07963 C 0.03038 -0.08449 0.0316 -0.08982 0.03472 -0.0926 C 0.03646 -0.09584 0.03871 -0.10093 0.04097 -0.10371 C 0.04219 -0.1051 0.04514 -0.10741 0.04514 -0.10741 C 0.04687 -0.11435 0.05017 -0.11922 0.05347 -0.125 C 0.05486 -0.13264 0.06024 -0.13588 0.06458 -0.14074 C 0.06719 -0.14375 0.06771 -0.14607 0.07083 -0.14815 C 0.07205 -0.15162 0.07205 -0.15232 0.0743 -0.15463 C 0.07569 -0.15602 0.07847 -0.15834 0.07847 -0.15834 C 0.08073 -0.16297 0.08542 -0.16922 0.08889 -0.17223 C 0.0901 -0.17732 0.08958 -0.17986 0.09305 -0.18148 C 0.0941 -0.18588 0.09583 -0.18542 0.09861 -0.18797 C 0.10347 -0.1926 0.11024 -0.19514 0.11458 -0.20093 C 0.11927 -0.20718 0.11684 -0.20556 0.12083 -0.20741 C 0.12205 -0.21204 0.12361 -0.21227 0.12639 -0.21482 C 0.12951 -0.21783 0.13003 -0.2213 0.13403 -0.22315 C 0.13698 -0.22709 0.1401 -0.22732 0.14375 -0.22963 C 0.1467 -0.23148 0.14913 -0.23426 0.15208 -0.23611 C 0.15434 -0.2375 0.15903 -0.23982 0.15903 -0.23982 C 0.17743 -0.23912 0.19583 -0.23935 0.21389 -0.23334 C 0.21892 -0.22894 0.22118 -0.22037 0.22639 -0.21574 C 0.22726 -0.21204 0.22882 -0.21042 0.23125 -0.20834 C 0.23264 -0.20556 0.23333 -0.20278 0.23472 -0.2 C 0.23576 -0.19352 0.23906 -0.18935 0.24097 -0.18334 C 0.24236 -0.17894 0.24444 -0.17477 0.24583 -0.17037 C 0.24757 -0.16528 0.24844 -0.16019 0.25069 -0.15556 C 0.25156 -0.15047 0.2533 -0.14468 0.25486 -0.13982 C 0.25608 -0.13611 0.25851 -0.13449 0.25972 -0.13056 C 0.2618 -0.12385 0.26233 -0.1169 0.26389 -0.11019 C 0.2658 -0.10139 0.2684 -0.09329 0.26944 -0.08426 C 0.26875 -0.07801 0.2691 -0.07385 0.27014 -0.0676 C 0.27049 -0.06574 0.27153 -0.06204 0.27153 -0.06204 C 0.27135 -0.04746 0.27135 -0.0331 0.27083 -0.01852 C 0.27083 -0.01598 0.26597 -0.01389 0.26597 -0.01389 C 0.2658 -0.00903 0.26562 -0.00394 0.26528 0.00092 C 0.26493 0.00671 0.26597 0.00648 0.26389 0.00648 C 0.26267 0.00162 0.2592 -0.00949 0.25625 -0.01204 C 0.25486 -0.01482 0.25347 -0.0176 0.25208 -0.02037 C 0.25121 -0.02223 0.24792 -0.02408 0.24792 -0.02408 C 0.24583 -0.02824 0.23871 -0.03125 0.23542 -0.03426 C 0.2342 -0.03542 0.23264 -0.03542 0.23125 -0.03611 C 0.23055 -0.03635 0.22917 -0.03704 0.22917 -0.03704 C 0.22587 -0.03565 0.22274 -0.03449 0.21944 -0.03334 C 0.21805 -0.03287 0.21528 -0.03148 0.21528 -0.03148 C 0.21441 -0.02778 0.21337 -0.02408 0.2125 -0.02037 C 0.21198 -0.01852 0.21111 -0.01482 0.21111 -0.01482 C 0.21094 -0.00949 0.21042 0.00092 0.21042 0.00092 C 0.21076 -0.00949 0.20851 -0.01991 0.21528 -0.02593 C 0.21719 -0.02963 0.22031 -0.03125 0.22361 -0.03241 C 0.23455 -0.03195 0.24097 -0.03542 0.24861 -0.02871 C 0.25069 -0.02477 0.25087 -0.02107 0.25347 -0.0176 C 0.25486 -0.01204 0.25243 -0.01158 0.25694 -0.00648 C 0.25868 -0.00463 0.26319 -0.00278 0.26319 -0.00278 C 0.26493 0.00046 0.26424 -0.00093 0.26528 0.00185 C 0.26302 -0.00255 0.26424 0.00023 0.2625 -0.00648 C 0.26233 -0.00741 0.2618 -0.00926 0.2618 -0.00926 C 0.26215 -0.02755 0.25885 -0.06111 0.26805 -0.07963 C 0.26875 -0.08496 0.26927 -0.08635 0.27083 -0.09074 C 0.27135 -0.0926 0.27101 -0.09514 0.27222 -0.0963 C 0.27743 -0.10093 0.28281 -0.10556 0.28889 -0.10834 C 0.29028 -0.10764 0.29167 -0.10718 0.29305 -0.10648 C 0.29375 -0.10625 0.29514 -0.10556 0.29514 -0.10556 C 0.2967 -0.10417 0.29861 -0.10348 0.3 -0.10185 C 0.30226 -0.09954 0.30069 -0.09815 0.30278 -0.09537 C 0.30399 -0.09375 0.30694 -0.09167 0.30694 -0.09167 C 0.30903 -0.0875 0.31059 -0.0838 0.3125 -0.07963 C 0.31337 -0.07778 0.31528 -0.07408 0.31528 -0.07408 C 0.31493 -0.06389 0.31215 -0.04584 0.31667 -0.03704 C 0.31719 -0.03195 0.31753 -0.02778 0.31875 -0.02315 C 0.31823 -0.01621 0.31788 -0.00949 0.31667 -0.00278 C 0.3158 0.00301 0.31701 0.00416 0.31528 0.00185 C 0.31545 0.00092 0.3158 -1.85185E-6 0.31597 -0.00093 C 0.31632 -0.00463 0.31614 -0.00834 0.31667 -0.01204 L 0.31805 -0.01482 C 0.31805 -0.01482 0.32014 -0.02315 0.32014 -0.02315 C 0.32552 -0.02662 0.32951 -0.03264 0.33542 -0.03519 C 0.34236 -0.03426 0.34653 -0.03264 0.35208 -0.02778 C 0.35399 -0.02593 0.35694 -0.02593 0.35903 -0.02408 C 0.36354 -0.01505 0.35677 -0.02917 0.36111 -0.01667 C 0.3618 -0.01459 0.36302 -0.01297 0.36389 -0.01111 C 0.36441 -0.01019 0.36528 -0.00834 0.36528 -0.00834 C 0.36562 -0.00648 0.36719 -0.00162 0.36597 -1.85185E-6 C 0.36319 -0.00556 0.35868 -0.00996 0.35694 -0.01667 C 0.35625 -0.01922 0.35295 -0.02662 0.35139 -0.02778 C 0.35017 -0.02871 0.34861 -0.02824 0.34722 -0.02871 C 0.34583 -0.02917 0.34305 -0.03056 0.34305 -0.03056 C 0.33906 -0.0301 0.33246 -0.02986 0.32847 -0.02685 C 0.32708 -0.0257 0.32569 -0.02431 0.3243 -0.02315 C 0.32361 -0.02246 0.32222 -0.0213 0.32222 -0.0213 C 0.32153 -0.01852 0.32083 -0.01574 0.32014 -0.01297 C 0.31996 -0.01204 0.31944 -0.01019 0.31944 -0.01019 C 0.31858 0.00231 0.31979 -0.00232 0.31528 0.0037 C 0.31545 -0.00209 0.31562 -0.0081 0.31597 -0.01389 C 0.31684 -0.02871 0.32257 -0.03148 0.33264 -0.03426 C 0.33663 -0.03403 0.34062 -0.03449 0.34444 -0.03334 C 0.34583 -0.03287 0.3467 -0.03079 0.34792 -0.02963 C 0.34896 -0.02871 0.35278 -0.02801 0.35347 -0.02778 C 0.35469 -0.02616 0.35642 -0.025 0.35764 -0.02315 C 0.36163 -0.01667 0.3625 -0.00486 0.36805 -1.85185E-6 C 0.36892 0.00347 0.3691 0.0037 0.36805 0.00092 C 0.36753 -1.85185E-6 0.36719 -0.00116 0.36667 -0.00185 C 0.36614 -0.00255 0.3651 -0.00278 0.36458 -0.00371 C 0.36354 -0.00556 0.36337 -0.0081 0.3625 -0.01019 C 0.35972 -0.01667 0.35729 -0.02315 0.35278 -0.02778 C 0.35104 -0.03496 0.34045 -0.05116 0.33542 -0.05556 C 0.3316 -0.0632 0.32465 -0.07014 0.31875 -0.075 C 0.3125 -0.08033 0.30642 -0.08681 0.3 -0.09167 C 0.2993 -0.09213 0.29861 -0.09213 0.29792 -0.0926 C 0.29705 -0.09306 0.29601 -0.09375 0.29514 -0.09445 C 0.29288 -0.0963 0.29114 -0.09931 0.28889 -0.10093 C 0.28767 -0.10185 0.28594 -0.10162 0.28472 -0.10278 C 0.28403 -0.10348 0.28333 -0.10394 0.28264 -0.10463 C 0.27101 -0.10348 0.26736 -0.1007 0.25764 -0.0963 C 0.25469 -0.09236 0.25069 -0.0919 0.24722 -0.08889 C 0.24549 -0.08449 0.24288 -0.07986 0.23958 -0.07778 C 0.23715 -0.07292 0.23489 -0.06806 0.23125 -0.06482 C 0.22969 -0.06158 0.22917 -0.05926 0.22708 -0.05648 C 0.22587 -0.05162 0.22674 -0.05463 0.22361 -0.04815 C 0.22309 -0.04723 0.22222 -0.04537 0.22222 -0.04537 C 0.22118 -0.03797 0.21858 -0.0294 0.21458 -0.02408 C 0.21354 -0.01968 0.2092 -0.01667 0.20903 -0.01111 C 0.20885 -0.00648 0.20903 -0.00185 0.20903 0.00277 C 0.2 -0.01528 0.21059 -0.03982 0.20555 -0.06019 C 0.20486 -0.08033 0.20295 -0.1 0.20555 -0.12037 C 0.20503 -0.14306 0.20538 -0.1426 0.20347 -0.15741 C 0.2033 -0.1669 0.2059 -0.19005 0.2 -0.20185 C 0.19705 -0.21806 0.18854 -0.23102 0.17986 -0.2426 C 0.17882 -0.24676 0.17552 -0.24676 0.17292 -0.24908 C 0.16858 -0.24792 0.16441 -0.24815 0.15972 -0.24723 C 0.15295 -0.24121 0.15764 -0.24422 0.14722 -0.2426 C 0.1434 -0.24213 0.13993 -0.24005 0.13611 -0.23889 C 0.13299 -0.23611 0.13125 -0.23148 0.12847 -0.22778 C 0.12691 -0.22153 0.12899 -0.22824 0.12569 -0.22315 C 0.12361 -0.21991 0.12187 -0.21551 0.12014 -0.21204 C 0.11875 -0.20903 0.11389 -0.20556 0.11389 -0.20556 C 0.11285 -0.20162 0.10781 -0.19468 0.10555 -0.19167 C 0.10451 -0.18588 0.10156 -0.18658 0.1 -0.18056 C 0.09826 -0.17361 0.09427 -0.16621 0.08958 -0.16204 C 0.08785 -0.15857 0.08663 -0.15834 0.08403 -0.15648 C 0.08264 -0.15533 0.07986 -0.15278 0.07986 -0.15278 C 0.07812 -0.14931 0.07621 -0.14491 0.07361 -0.1426 C 0.07153 -0.13403 0.05781 -0.12269 0.05208 -0.1176 C 0.05017 -0.11389 0.04792 -0.10996 0.04514 -0.10741 C 0.04444 -0.10463 0.04271 -0.10116 0.04097 -0.09908 C 0.03976 -0.09769 0.0368 -0.09537 0.0368 -0.09537 C 0.03628 -0.09445 0.03611 -0.09329 0.03542 -0.0926 C 0.03489 -0.0919 0.03385 -0.09236 0.03333 -0.09167 C 0.02969 -0.08681 0.02847 -0.07963 0.02569 -0.07408 C 0.025 -0.07014 0.02448 -0.06505 0.02222 -0.06204 C 0.0191 -0.05787 0.02083 -0.06273 0.01805 -0.05741 C 0.01614 -0.05394 0.01545 -0.04908 0.01389 -0.04537 C 0.01389 -0.04537 0.01042 -0.03843 0.00972 -0.03704 C 0.00885 -0.03519 0.00694 -0.03148 0.00694 -0.03148 C 0.00573 -0.025 0.00434 -0.01852 0.00278 -0.01204 L -8.33333E-7 -0.00648 C -8.33333E-7 -0.00648 -0.00208 0.00185 -0.00208 0.00185 C -0.00243 0.00301 -0.0007 0.00069 -8.33333E-7 -1.85185E-6 Z " pathEditMode="relative" ptsTypes="ffffffffffffffffffffffffffffffffffffffffffffffffffffffffffffffffffffffffffffffFffffffffffffffffffffffffffffffffffffffffffffffffffffffffffffffffffffffffffffffffFfff">
                                      <p:cBhvr>
                                        <p:cTn id="15" dur="5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animBg="1"/>
      <p:bldP spid="182" grpId="1" animBg="1"/>
      <p:bldP spid="182" grpId="2" animBg="1"/>
      <p:bldP spid="182" grpId="3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3214678" y="5342586"/>
            <a:ext cx="714380" cy="51530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400879" y="4765749"/>
            <a:ext cx="714380" cy="53587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48744" y="4178891"/>
            <a:ext cx="714380" cy="53599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38098" y="3571876"/>
            <a:ext cx="714380" cy="5715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4" name="Group 84"/>
          <p:cNvGrpSpPr>
            <a:grpSpLocks/>
          </p:cNvGrpSpPr>
          <p:nvPr/>
        </p:nvGrpSpPr>
        <p:grpSpPr bwMode="auto">
          <a:xfrm>
            <a:off x="709613" y="1142984"/>
            <a:ext cx="3214687" cy="2024062"/>
            <a:chOff x="447" y="754"/>
            <a:chExt cx="2399" cy="1275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617" y="754"/>
              <a:ext cx="1996" cy="1110"/>
              <a:chOff x="3379" y="655"/>
              <a:chExt cx="1996" cy="1110"/>
            </a:xfrm>
          </p:grpSpPr>
          <p:sp>
            <p:nvSpPr>
              <p:cNvPr id="7173" name="Oval 5"/>
              <p:cNvSpPr>
                <a:spLocks noChangeArrowheads="1"/>
              </p:cNvSpPr>
              <p:nvPr/>
            </p:nvSpPr>
            <p:spPr bwMode="auto">
              <a:xfrm>
                <a:off x="3379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74" name="Oval 6"/>
              <p:cNvSpPr>
                <a:spLocks noChangeArrowheads="1"/>
              </p:cNvSpPr>
              <p:nvPr/>
            </p:nvSpPr>
            <p:spPr bwMode="auto">
              <a:xfrm>
                <a:off x="3651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75" name="Oval 7"/>
              <p:cNvSpPr>
                <a:spLocks noChangeArrowheads="1"/>
              </p:cNvSpPr>
              <p:nvPr/>
            </p:nvSpPr>
            <p:spPr bwMode="auto">
              <a:xfrm>
                <a:off x="3923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76" name="Oval 8"/>
              <p:cNvSpPr>
                <a:spLocks noChangeArrowheads="1"/>
              </p:cNvSpPr>
              <p:nvPr/>
            </p:nvSpPr>
            <p:spPr bwMode="auto">
              <a:xfrm>
                <a:off x="4196" y="1712"/>
                <a:ext cx="90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77" name="Oval 9"/>
              <p:cNvSpPr>
                <a:spLocks noChangeArrowheads="1"/>
              </p:cNvSpPr>
              <p:nvPr/>
            </p:nvSpPr>
            <p:spPr bwMode="auto">
              <a:xfrm>
                <a:off x="4468" y="1712"/>
                <a:ext cx="90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78" name="Oval 10"/>
              <p:cNvSpPr>
                <a:spLocks noChangeArrowheads="1"/>
              </p:cNvSpPr>
              <p:nvPr/>
            </p:nvSpPr>
            <p:spPr bwMode="auto">
              <a:xfrm>
                <a:off x="4740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79" name="Oval 11"/>
              <p:cNvSpPr>
                <a:spLocks noChangeArrowheads="1"/>
              </p:cNvSpPr>
              <p:nvPr/>
            </p:nvSpPr>
            <p:spPr bwMode="auto">
              <a:xfrm>
                <a:off x="5012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80" name="Oval 12"/>
              <p:cNvSpPr>
                <a:spLocks noChangeArrowheads="1"/>
              </p:cNvSpPr>
              <p:nvPr/>
            </p:nvSpPr>
            <p:spPr bwMode="auto">
              <a:xfrm>
                <a:off x="5284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81" name="Oval 13"/>
              <p:cNvSpPr>
                <a:spLocks noChangeArrowheads="1"/>
              </p:cNvSpPr>
              <p:nvPr/>
            </p:nvSpPr>
            <p:spPr bwMode="auto">
              <a:xfrm flipH="1">
                <a:off x="4196" y="1712"/>
                <a:ext cx="90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82" name="Oval 14"/>
              <p:cNvSpPr>
                <a:spLocks noChangeArrowheads="1"/>
              </p:cNvSpPr>
              <p:nvPr/>
            </p:nvSpPr>
            <p:spPr bwMode="auto">
              <a:xfrm flipH="1">
                <a:off x="3923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83" name="Oval 15"/>
              <p:cNvSpPr>
                <a:spLocks noChangeArrowheads="1"/>
              </p:cNvSpPr>
              <p:nvPr/>
            </p:nvSpPr>
            <p:spPr bwMode="auto">
              <a:xfrm flipH="1">
                <a:off x="3651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84" name="Oval 16"/>
              <p:cNvSpPr>
                <a:spLocks noChangeArrowheads="1"/>
              </p:cNvSpPr>
              <p:nvPr/>
            </p:nvSpPr>
            <p:spPr bwMode="auto">
              <a:xfrm flipH="1">
                <a:off x="3379" y="1712"/>
                <a:ext cx="91" cy="53"/>
              </a:xfrm>
              <a:prstGeom prst="ellipse">
                <a:avLst/>
              </a:prstGeom>
              <a:solidFill>
                <a:srgbClr val="808000"/>
              </a:soli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" name="Group 17"/>
              <p:cNvGrpSpPr>
                <a:grpSpLocks/>
              </p:cNvGrpSpPr>
              <p:nvPr/>
            </p:nvGrpSpPr>
            <p:grpSpPr bwMode="auto">
              <a:xfrm>
                <a:off x="3424" y="732"/>
                <a:ext cx="1889" cy="980"/>
                <a:chOff x="576" y="384"/>
                <a:chExt cx="2016" cy="1776"/>
              </a:xfrm>
            </p:grpSpPr>
            <p:cxnSp>
              <p:nvCxnSpPr>
                <p:cNvPr id="7186" name="AutoShape 18"/>
                <p:cNvCxnSpPr>
                  <a:cxnSpLocks noChangeShapeType="1"/>
                  <a:stCxn id="7173" idx="0"/>
                </p:cNvCxnSpPr>
                <p:nvPr/>
              </p:nvCxnSpPr>
              <p:spPr bwMode="auto">
                <a:xfrm flipV="1">
                  <a:off x="576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187" name="AutoShape 19"/>
                <p:cNvCxnSpPr>
                  <a:cxnSpLocks noChangeShapeType="1"/>
                  <a:endCxn id="7180" idx="0"/>
                </p:cNvCxnSpPr>
                <p:nvPr/>
              </p:nvCxnSpPr>
              <p:spPr bwMode="auto">
                <a:xfrm>
                  <a:off x="1584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188" name="AutoShape 20"/>
                <p:cNvCxnSpPr>
                  <a:cxnSpLocks noChangeShapeType="1"/>
                  <a:endCxn id="7177" idx="0"/>
                </p:cNvCxnSpPr>
                <p:nvPr/>
              </p:nvCxnSpPr>
              <p:spPr bwMode="auto">
                <a:xfrm flipH="1">
                  <a:off x="1728" y="1392"/>
                  <a:ext cx="432" cy="768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189" name="AutoShape 21"/>
                <p:cNvCxnSpPr>
                  <a:cxnSpLocks noChangeShapeType="1"/>
                  <a:endCxn id="7179" idx="0"/>
                </p:cNvCxnSpPr>
                <p:nvPr/>
              </p:nvCxnSpPr>
              <p:spPr bwMode="auto">
                <a:xfrm flipH="1">
                  <a:off x="2304" y="1920"/>
                  <a:ext cx="144" cy="24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190" name="AutoShape 22"/>
                <p:cNvCxnSpPr>
                  <a:cxnSpLocks noChangeShapeType="1"/>
                  <a:endCxn id="7178" idx="0"/>
                </p:cNvCxnSpPr>
                <p:nvPr/>
              </p:nvCxnSpPr>
              <p:spPr bwMode="auto">
                <a:xfrm>
                  <a:off x="1872" y="1920"/>
                  <a:ext cx="144" cy="24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191" name="AutoShape 23"/>
                <p:cNvCxnSpPr>
                  <a:cxnSpLocks noChangeShapeType="1"/>
                  <a:endCxn id="7181" idx="0"/>
                </p:cNvCxnSpPr>
                <p:nvPr/>
              </p:nvCxnSpPr>
              <p:spPr bwMode="auto">
                <a:xfrm>
                  <a:off x="1008" y="1391"/>
                  <a:ext cx="432" cy="76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192" name="AutoShape 24"/>
                <p:cNvCxnSpPr>
                  <a:cxnSpLocks noChangeShapeType="1"/>
                  <a:endCxn id="7183" idx="0"/>
                </p:cNvCxnSpPr>
                <p:nvPr/>
              </p:nvCxnSpPr>
              <p:spPr bwMode="auto">
                <a:xfrm>
                  <a:off x="720" y="1919"/>
                  <a:ext cx="144" cy="241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  <p:cxnSp>
              <p:nvCxnSpPr>
                <p:cNvPr id="7193" name="AutoShape 25"/>
                <p:cNvCxnSpPr>
                  <a:cxnSpLocks noChangeShapeType="1"/>
                  <a:endCxn id="7182" idx="0"/>
                </p:cNvCxnSpPr>
                <p:nvPr/>
              </p:nvCxnSpPr>
              <p:spPr bwMode="auto">
                <a:xfrm flipH="1">
                  <a:off x="1152" y="1919"/>
                  <a:ext cx="144" cy="241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</p:cxnSp>
          </p:grpSp>
          <p:sp>
            <p:nvSpPr>
              <p:cNvPr id="7194" name="Arc 26"/>
              <p:cNvSpPr>
                <a:spLocks/>
              </p:cNvSpPr>
              <p:nvPr/>
            </p:nvSpPr>
            <p:spPr bwMode="auto">
              <a:xfrm>
                <a:off x="3438" y="1518"/>
                <a:ext cx="257" cy="80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768 h 22560"/>
                  <a:gd name="T2" fmla="*/ 43179 w 43200"/>
                  <a:gd name="T3" fmla="*/ 22560 h 22560"/>
                  <a:gd name="T4" fmla="*/ 21600 w 43200"/>
                  <a:gd name="T5" fmla="*/ 21600 h 22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2560" fill="none" extrusionOk="0">
                    <a:moveTo>
                      <a:pt x="0" y="21768"/>
                    </a:moveTo>
                    <a:cubicBezTo>
                      <a:pt x="0" y="21712"/>
                      <a:pt x="0" y="2165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20"/>
                      <a:pt x="43192" y="22240"/>
                      <a:pt x="43178" y="22559"/>
                    </a:cubicBezTo>
                  </a:path>
                  <a:path w="43200" h="22560" stroke="0" extrusionOk="0">
                    <a:moveTo>
                      <a:pt x="0" y="21768"/>
                    </a:moveTo>
                    <a:cubicBezTo>
                      <a:pt x="0" y="21712"/>
                      <a:pt x="0" y="21656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920"/>
                      <a:pt x="43192" y="22240"/>
                      <a:pt x="43178" y="2255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F6600"/>
                </a:solidFill>
                <a:prstDash val="sysDot"/>
                <a:round/>
                <a:headEnd type="stealth" w="sm" len="med"/>
                <a:tailEnd type="stealth" w="sm" len="med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95" name="Arc 27"/>
              <p:cNvSpPr>
                <a:spLocks/>
              </p:cNvSpPr>
              <p:nvPr/>
            </p:nvSpPr>
            <p:spPr bwMode="auto">
              <a:xfrm>
                <a:off x="3842" y="655"/>
                <a:ext cx="1036" cy="231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86 w 43200"/>
                  <a:gd name="T1" fmla="*/ 24432 h 24432"/>
                  <a:gd name="T2" fmla="*/ 43200 w 43200"/>
                  <a:gd name="T3" fmla="*/ 21741 h 24432"/>
                  <a:gd name="T4" fmla="*/ 21600 w 43200"/>
                  <a:gd name="T5" fmla="*/ 21600 h 24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4432" fill="none" extrusionOk="0">
                    <a:moveTo>
                      <a:pt x="186" y="24431"/>
                    </a:moveTo>
                    <a:cubicBezTo>
                      <a:pt x="62" y="23493"/>
                      <a:pt x="0" y="2254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46"/>
                      <a:pt x="43199" y="21693"/>
                      <a:pt x="43199" y="21740"/>
                    </a:cubicBezTo>
                  </a:path>
                  <a:path w="43200" h="24432" stroke="0" extrusionOk="0">
                    <a:moveTo>
                      <a:pt x="186" y="24431"/>
                    </a:moveTo>
                    <a:cubicBezTo>
                      <a:pt x="62" y="23493"/>
                      <a:pt x="0" y="2254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21646"/>
                      <a:pt x="43199" y="21693"/>
                      <a:pt x="43199" y="2174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F6600"/>
                </a:solidFill>
                <a:prstDash val="sysDot"/>
                <a:round/>
                <a:headEnd type="stealth" w="sm" len="med"/>
                <a:tailEnd type="stealth" w="sm" len="med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  <p:sp>
            <p:nvSpPr>
              <p:cNvPr id="7196" name="Arc 28"/>
              <p:cNvSpPr>
                <a:spLocks/>
              </p:cNvSpPr>
              <p:nvPr/>
            </p:nvSpPr>
            <p:spPr bwMode="auto">
              <a:xfrm rot="385085">
                <a:off x="3566" y="1207"/>
                <a:ext cx="527" cy="19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7 w 41785"/>
                  <a:gd name="T1" fmla="*/ 22163 h 22163"/>
                  <a:gd name="T2" fmla="*/ 41785 w 41785"/>
                  <a:gd name="T3" fmla="*/ 13912 h 22163"/>
                  <a:gd name="T4" fmla="*/ 21600 w 41785"/>
                  <a:gd name="T5" fmla="*/ 21600 h 22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1785" h="22163" fill="none" extrusionOk="0">
                    <a:moveTo>
                      <a:pt x="7" y="22162"/>
                    </a:moveTo>
                    <a:cubicBezTo>
                      <a:pt x="2" y="21975"/>
                      <a:pt x="0" y="217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563" y="-1"/>
                      <a:pt x="38595" y="5535"/>
                      <a:pt x="41785" y="13911"/>
                    </a:cubicBezTo>
                  </a:path>
                  <a:path w="41785" h="22163" stroke="0" extrusionOk="0">
                    <a:moveTo>
                      <a:pt x="7" y="22162"/>
                    </a:moveTo>
                    <a:cubicBezTo>
                      <a:pt x="2" y="21975"/>
                      <a:pt x="0" y="21787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0563" y="-1"/>
                      <a:pt x="38595" y="5535"/>
                      <a:pt x="41785" y="13911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38100" cap="rnd">
                <a:solidFill>
                  <a:srgbClr val="FF6600"/>
                </a:solidFill>
                <a:prstDash val="sysDot"/>
                <a:round/>
                <a:headEnd type="stealth" w="sm" len="med"/>
                <a:tailEnd type="stealth" w="sm" len="med"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7214" name="Text Box 46"/>
            <p:cNvSpPr txBox="1">
              <a:spLocks noChangeArrowheads="1"/>
            </p:cNvSpPr>
            <p:nvPr/>
          </p:nvSpPr>
          <p:spPr bwMode="auto">
            <a:xfrm>
              <a:off x="447" y="1856"/>
              <a:ext cx="239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 b="1" dirty="0">
                  <a:solidFill>
                    <a:prstClr val="black"/>
                  </a:solidFill>
                </a:rPr>
                <a:t>  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1     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>
                  <a:solidFill>
                    <a:prstClr val="black"/>
                  </a:solidFill>
                </a:rPr>
                <a:t>2      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3      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4   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5     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>
                  <a:solidFill>
                    <a:prstClr val="black"/>
                  </a:solidFill>
                </a:rPr>
                <a:t>6     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7      </a:t>
              </a:r>
              <a:r>
                <a:rPr lang="en-US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 smtClean="0">
                  <a:solidFill>
                    <a:prstClr val="black"/>
                  </a:solidFill>
                </a:rPr>
                <a:t> </a:t>
              </a:r>
              <a:r>
                <a:rPr lang="ru-RU" sz="1200" b="1" dirty="0">
                  <a:solidFill>
                    <a:prstClr val="black"/>
                  </a:solidFill>
                </a:rPr>
                <a:t>8</a:t>
              </a:r>
              <a:endParaRPr lang="ru-RU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0"/>
          <p:cNvGrpSpPr>
            <a:grpSpLocks/>
          </p:cNvGrpSpPr>
          <p:nvPr/>
        </p:nvGrpSpPr>
        <p:grpSpPr bwMode="auto">
          <a:xfrm>
            <a:off x="250825" y="3500438"/>
            <a:ext cx="3786188" cy="2411412"/>
            <a:chOff x="158" y="2365"/>
            <a:chExt cx="2385" cy="1519"/>
          </a:xfrm>
        </p:grpSpPr>
        <p:sp>
          <p:nvSpPr>
            <p:cNvPr id="7255" name="Rectangle 87"/>
            <p:cNvSpPr>
              <a:spLocks noChangeArrowheads="1"/>
            </p:cNvSpPr>
            <p:nvPr/>
          </p:nvSpPr>
          <p:spPr bwMode="auto">
            <a:xfrm>
              <a:off x="468" y="3181"/>
              <a:ext cx="978" cy="680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56" name="Rectangle 88"/>
            <p:cNvSpPr>
              <a:spLocks noChangeArrowheads="1"/>
            </p:cNvSpPr>
            <p:nvPr/>
          </p:nvSpPr>
          <p:spPr bwMode="auto">
            <a:xfrm>
              <a:off x="1511" y="2410"/>
              <a:ext cx="960" cy="726"/>
            </a:xfrm>
            <a:prstGeom prst="rect">
              <a:avLst/>
            </a:prstGeom>
            <a:solidFill>
              <a:srgbClr val="FF99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57" name="Rectangle 89"/>
            <p:cNvSpPr>
              <a:spLocks noChangeArrowheads="1"/>
            </p:cNvSpPr>
            <p:nvPr/>
          </p:nvSpPr>
          <p:spPr bwMode="auto">
            <a:xfrm>
              <a:off x="2018" y="3165"/>
              <a:ext cx="454" cy="326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58" name="Rectangle 90"/>
            <p:cNvSpPr>
              <a:spLocks noChangeArrowheads="1"/>
            </p:cNvSpPr>
            <p:nvPr/>
          </p:nvSpPr>
          <p:spPr bwMode="auto">
            <a:xfrm>
              <a:off x="1521" y="3544"/>
              <a:ext cx="444" cy="31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59" name="Rectangle 91"/>
            <p:cNvSpPr>
              <a:spLocks noChangeArrowheads="1"/>
            </p:cNvSpPr>
            <p:nvPr/>
          </p:nvSpPr>
          <p:spPr bwMode="auto">
            <a:xfrm>
              <a:off x="468" y="2800"/>
              <a:ext cx="436" cy="318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260" name="Rectangle 92"/>
            <p:cNvSpPr>
              <a:spLocks noChangeArrowheads="1"/>
            </p:cNvSpPr>
            <p:nvPr/>
          </p:nvSpPr>
          <p:spPr bwMode="auto">
            <a:xfrm>
              <a:off x="967" y="2410"/>
              <a:ext cx="463" cy="36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solidFill>
                  <a:prstClr val="black"/>
                </a:solidFill>
              </a:endParaRPr>
            </a:p>
          </p:txBody>
        </p:sp>
        <p:graphicFrame>
          <p:nvGraphicFramePr>
            <p:cNvPr id="7261" name="Object 93"/>
            <p:cNvGraphicFramePr>
              <a:graphicFrameLocks noChangeAspect="1"/>
            </p:cNvGraphicFramePr>
            <p:nvPr/>
          </p:nvGraphicFramePr>
          <p:xfrm>
            <a:off x="158" y="2365"/>
            <a:ext cx="2385" cy="15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738" name="Формула" r:id="rId3" imgW="3365280" imgH="2145960" progId="Equation.3">
                    <p:embed/>
                  </p:oleObj>
                </mc:Choice>
                <mc:Fallback>
                  <p:oleObj name="Формула" r:id="rId3" imgW="3365280" imgH="2145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2365"/>
                          <a:ext cx="2385" cy="15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262" name="Object 94"/>
          <p:cNvGraphicFramePr>
            <a:graphicFrameLocks noChangeAspect="1"/>
          </p:cNvGraphicFramePr>
          <p:nvPr/>
        </p:nvGraphicFramePr>
        <p:xfrm>
          <a:off x="928662" y="2309742"/>
          <a:ext cx="203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39" name="Формула" r:id="rId5" imgW="203040" imgH="241200" progId="Equation.3">
                  <p:embed/>
                </p:oleObj>
              </mc:Choice>
              <mc:Fallback>
                <p:oleObj name="Формула" r:id="rId5" imgW="203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2309742"/>
                        <a:ext cx="2032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3" name="Object 95"/>
          <p:cNvGraphicFramePr>
            <a:graphicFrameLocks noChangeAspect="1"/>
          </p:cNvGraphicFramePr>
          <p:nvPr/>
        </p:nvGraphicFramePr>
        <p:xfrm>
          <a:off x="1142976" y="1816150"/>
          <a:ext cx="2286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0" name="Формула" r:id="rId7" imgW="228600" imgH="241200" progId="Equation.3">
                  <p:embed/>
                </p:oleObj>
              </mc:Choice>
              <mc:Fallback>
                <p:oleObj name="Формула" r:id="rId7" imgW="228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1816150"/>
                        <a:ext cx="2286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64" name="Object 96"/>
          <p:cNvGraphicFramePr>
            <a:graphicFrameLocks noChangeAspect="1"/>
          </p:cNvGraphicFramePr>
          <p:nvPr/>
        </p:nvGraphicFramePr>
        <p:xfrm>
          <a:off x="1643042" y="1000108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1" name="Формула" r:id="rId9" imgW="215640" imgH="241200" progId="Equation.3">
                  <p:embed/>
                </p:oleObj>
              </mc:Choice>
              <mc:Fallback>
                <p:oleObj name="Формула" r:id="rId9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3042" y="1000108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62" name="Выноска 1 (с границей) 61"/>
              <p:cNvSpPr/>
              <p:nvPr/>
            </p:nvSpPr>
            <p:spPr>
              <a:xfrm>
                <a:off x="4857752" y="3450090"/>
                <a:ext cx="3674688" cy="2643206"/>
              </a:xfrm>
              <a:prstGeom prst="accentCallout1">
                <a:avLst>
                  <a:gd name="adj1" fmla="val 28103"/>
                  <a:gd name="adj2" fmla="val 869"/>
                  <a:gd name="adj3" fmla="val 37162"/>
                  <a:gd name="adj4" fmla="val -20467"/>
                </a:avLst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b="1" dirty="0" smtClean="0">
                    <a:solidFill>
                      <a:prstClr val="black"/>
                    </a:solidFill>
                  </a:rPr>
                  <a:t>Due to the basin-to-basin transitions, transition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matrix </a:t>
                </a:r>
                <a:r>
                  <a:rPr lang="en-US" b="1" dirty="0" smtClean="0">
                    <a:solidFill>
                      <a:schemeClr val="tx1"/>
                    </a:solidFill>
                    <a:latin typeface="Cambria Math" pitchFamily="18" charset="0"/>
                    <a:ea typeface="Cambria Math" pitchFamily="18" charset="0"/>
                  </a:rPr>
                  <a:t>W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has a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block-hierarchical </a:t>
                </a:r>
                <a:r>
                  <a:rPr lang="en-US" b="1" dirty="0" smtClean="0">
                    <a:solidFill>
                      <a:schemeClr val="tx1"/>
                    </a:solidFill>
                  </a:rPr>
                  <a:t>structure</a:t>
                </a:r>
                <a:r>
                  <a:rPr lang="en-US" b="1" dirty="0" smtClean="0">
                    <a:solidFill>
                      <a:prstClr val="black"/>
                    </a:solidFill>
                  </a:rPr>
                  <a:t>. </a:t>
                </a:r>
              </a:p>
              <a:p>
                <a:endParaRPr lang="en-US" b="1" dirty="0" smtClean="0">
                  <a:solidFill>
                    <a:prstClr val="black"/>
                  </a:solidFill>
                </a:endParaRPr>
              </a:p>
              <a:p>
                <a:r>
                  <a:rPr lang="en-US" b="1" dirty="0" smtClean="0">
                    <a:solidFill>
                      <a:srgbClr val="003399"/>
                    </a:solidFill>
                  </a:rPr>
                  <a:t>For regularly branching tree, any matrix element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3399"/>
                        </a:solidFill>
                        <a:latin typeface="Cambria Math"/>
                        <a:ea typeface="Cambria Math" pitchFamily="18" charset="0"/>
                      </a:rPr>
                      <m:t>𝒘</m:t>
                    </m:r>
                    <m:r>
                      <a:rPr lang="en-US" b="1" i="1" baseline="-25000" dirty="0" err="1" smtClean="0">
                        <a:solidFill>
                          <a:srgbClr val="003399"/>
                        </a:solidFill>
                        <a:latin typeface="Cambria Math"/>
                        <a:ea typeface="Cambria Math" pitchFamily="18" charset="0"/>
                      </a:rPr>
                      <m:t>𝒋𝒊</m:t>
                    </m:r>
                    <m:r>
                      <a:rPr lang="en-US" b="1" i="1" baseline="-25000" dirty="0" smtClean="0">
                        <a:solidFill>
                          <a:srgbClr val="003399"/>
                        </a:solidFill>
                        <a:latin typeface="Cambria Math"/>
                      </a:rPr>
                      <m:t>,</m:t>
                    </m:r>
                  </m:oMath>
                </a14:m>
                <a:r>
                  <a:rPr lang="en-US" b="1" dirty="0" smtClean="0">
                    <a:solidFill>
                      <a:srgbClr val="003399"/>
                    </a:solidFill>
                  </a:rPr>
                  <a:t> is indexed by the hierarchy level </a:t>
                </a:r>
                <a:r>
                  <a:rPr lang="en-US" b="1" i="1" dirty="0" smtClean="0">
                    <a:solidFill>
                      <a:srgbClr val="003399"/>
                    </a:solidFill>
                    <a:latin typeface="Cambria Math" pitchFamily="18" charset="0"/>
                    <a:ea typeface="Cambria Math" pitchFamily="18" charset="0"/>
                    <a:sym typeface="Symbol"/>
                  </a:rPr>
                  <a:t>  </a:t>
                </a:r>
                <a:r>
                  <a:rPr lang="en-US" b="1" dirty="0" smtClean="0">
                    <a:solidFill>
                      <a:srgbClr val="000099"/>
                    </a:solidFill>
                    <a:ea typeface="Cambria Math" pitchFamily="18" charset="0"/>
                    <a:sym typeface="Symbol"/>
                  </a:rPr>
                  <a:t>of </a:t>
                </a:r>
                <a:r>
                  <a:rPr lang="en-US" b="1" dirty="0" smtClean="0">
                    <a:solidFill>
                      <a:srgbClr val="000099"/>
                    </a:solidFill>
                    <a:ea typeface="Cambria Math" pitchFamily="18" charset="0"/>
                    <a:sym typeface="Symbol"/>
                  </a:rPr>
                  <a:t>that </a:t>
                </a:r>
                <a:r>
                  <a:rPr lang="en-US" b="1" dirty="0" smtClean="0">
                    <a:solidFill>
                      <a:srgbClr val="000099"/>
                    </a:solidFill>
                    <a:ea typeface="Cambria Math" pitchFamily="18" charset="0"/>
                    <a:sym typeface="Symbol"/>
                  </a:rPr>
                  <a:t>vertex </a:t>
                </a:r>
                <a:r>
                  <a:rPr lang="en-US" b="1" dirty="0" smtClean="0">
                    <a:solidFill>
                      <a:srgbClr val="FF0000"/>
                    </a:solidFill>
                    <a:ea typeface="Cambria Math" pitchFamily="18" charset="0"/>
                    <a:sym typeface="Symbol"/>
                  </a:rPr>
                  <a:t>over which </a:t>
                </a:r>
                <a:r>
                  <a:rPr lang="en-US" b="1" dirty="0" smtClean="0">
                    <a:solidFill>
                      <a:srgbClr val="003399"/>
                    </a:solidFill>
                    <a:ea typeface="Cambria Math" pitchFamily="18" charset="0"/>
                    <a:sym typeface="Symbol"/>
                  </a:rPr>
                  <a:t>the transition occurs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>
                          <a:solidFill>
                            <a:srgbClr val="003399"/>
                          </a:solidFill>
                          <a:latin typeface="Cambria Math"/>
                          <a:ea typeface="Cambria Math" pitchFamily="18" charset="0"/>
                        </a:rPr>
                        <m:t>𝒘</m:t>
                      </m:r>
                      <m:r>
                        <a:rPr lang="en-US" b="1" i="1" baseline="-25000" dirty="0" err="1">
                          <a:solidFill>
                            <a:srgbClr val="003399"/>
                          </a:solidFill>
                          <a:latin typeface="Cambria Math"/>
                          <a:ea typeface="Cambria Math" pitchFamily="18" charset="0"/>
                        </a:rPr>
                        <m:t>𝒋𝒊</m:t>
                      </m:r>
                      <m:r>
                        <a:rPr lang="en-US" b="1" i="1" dirty="0">
                          <a:solidFill>
                            <a:srgbClr val="003399"/>
                          </a:solidFill>
                          <a:latin typeface="Cambria Math"/>
                          <a:ea typeface="Cambria Math" pitchFamily="18" charset="0"/>
                        </a:rPr>
                        <m:t> =</m:t>
                      </m:r>
                      <m:r>
                        <a:rPr lang="en-US" b="1" i="1" dirty="0" err="1">
                          <a:solidFill>
                            <a:srgbClr val="003399"/>
                          </a:solidFill>
                          <a:latin typeface="Cambria Math"/>
                          <a:ea typeface="Cambria Math" pitchFamily="18" charset="0"/>
                        </a:rPr>
                        <m:t>𝒘</m:t>
                      </m:r>
                      <m:r>
                        <a:rPr lang="en-US" b="1" i="1" baseline="-25000" dirty="0" err="1">
                          <a:solidFill>
                            <a:srgbClr val="003399"/>
                          </a:solidFill>
                          <a:latin typeface="Cambria Math"/>
                          <a:ea typeface="Cambria Math" pitchFamily="18" charset="0"/>
                        </a:rPr>
                        <m:t>𝒊𝒋</m:t>
                      </m:r>
                      <m:r>
                        <a:rPr lang="en-US" b="1" i="1" dirty="0">
                          <a:solidFill>
                            <a:srgbClr val="003399"/>
                          </a:solidFill>
                          <a:latin typeface="Cambria Math"/>
                          <a:ea typeface="Cambria Math" pitchFamily="18" charset="0"/>
                        </a:rPr>
                        <m:t>=</m:t>
                      </m:r>
                      <m:r>
                        <a:rPr lang="en-US" b="1" i="1" dirty="0">
                          <a:solidFill>
                            <a:srgbClr val="003399"/>
                          </a:solidFill>
                          <a:latin typeface="Cambria Math"/>
                          <a:ea typeface="Cambria Math" pitchFamily="18" charset="0"/>
                        </a:rPr>
                        <m:t>𝒘</m:t>
                      </m:r>
                      <m:r>
                        <a:rPr lang="en-US" b="1" i="1" baseline="-25000" dirty="0">
                          <a:solidFill>
                            <a:srgbClr val="003399"/>
                          </a:solidFill>
                          <a:latin typeface="Cambria Math"/>
                          <a:ea typeface="Cambria Math" pitchFamily="18" charset="0"/>
                          <a:sym typeface="Symbol"/>
                        </a:rPr>
                        <m:t></m:t>
                      </m:r>
                    </m:oMath>
                  </m:oMathPara>
                </a14:m>
                <a:endParaRPr lang="en-US" b="1" i="1" baseline="-25000" dirty="0">
                  <a:solidFill>
                    <a:srgbClr val="003399"/>
                  </a:solidFill>
                  <a:latin typeface="Cambria Math" pitchFamily="18" charset="0"/>
                  <a:ea typeface="Cambria Math" pitchFamily="18" charset="0"/>
                  <a:sym typeface="Symbol"/>
                </a:endParaRPr>
              </a:p>
              <a:p>
                <a:pPr algn="ctr"/>
                <a:endParaRPr lang="en-US" b="1" baseline="-25000" dirty="0" smtClean="0">
                  <a:solidFill>
                    <a:srgbClr val="003399"/>
                  </a:solidFill>
                  <a:ea typeface="Cambria Math" pitchFamily="18" charset="0"/>
                  <a:sym typeface="Symbol"/>
                </a:endParaRPr>
              </a:p>
            </p:txBody>
          </p:sp>
        </mc:Choice>
        <mc:Fallback>
          <p:sp>
            <p:nvSpPr>
              <p:cNvPr id="62" name="Выноска 1 (с границей)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752" y="3450090"/>
                <a:ext cx="3674688" cy="2643206"/>
              </a:xfrm>
              <a:prstGeom prst="accentCallout1">
                <a:avLst>
                  <a:gd name="adj1" fmla="val 28103"/>
                  <a:gd name="adj2" fmla="val 869"/>
                  <a:gd name="adj3" fmla="val 37162"/>
                  <a:gd name="adj4" fmla="val -20467"/>
                </a:avLst>
              </a:prstGeom>
              <a:blipFill rotWithShape="1">
                <a:blip r:embed="rId11"/>
                <a:stretch>
                  <a:fillRect t="-2989" r="-457895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7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8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0984" name="Rectangle 24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5" name="Picture 25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30000"/>
          </a:blip>
          <a:srcRect/>
          <a:stretch>
            <a:fillRect/>
          </a:stretch>
        </p:blipFill>
        <p:spPr bwMode="auto">
          <a:xfrm>
            <a:off x="1643042" y="5989922"/>
            <a:ext cx="1928826" cy="506147"/>
          </a:xfrm>
          <a:prstGeom prst="rect">
            <a:avLst/>
          </a:prstGeom>
          <a:noFill/>
        </p:spPr>
      </p:pic>
      <p:sp>
        <p:nvSpPr>
          <p:cNvPr id="40987" name="Rectangle 27"/>
          <p:cNvSpPr>
            <a:spLocks noChangeArrowheads="1"/>
          </p:cNvSpPr>
          <p:nvPr/>
        </p:nvSpPr>
        <p:spPr bwMode="auto">
          <a:xfrm>
            <a:off x="0" y="809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8317117"/>
              </p:ext>
            </p:extLst>
          </p:nvPr>
        </p:nvGraphicFramePr>
        <p:xfrm>
          <a:off x="4499992" y="1388669"/>
          <a:ext cx="3530041" cy="1705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742" name="Equation" r:id="rId13" imgW="2628720" imgH="1269720" progId="Equation.DSMT4">
                  <p:embed/>
                </p:oleObj>
              </mc:Choice>
              <mc:Fallback>
                <p:oleObj name="Equation" r:id="rId13" imgW="2628720" imgH="1269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99992" y="1388669"/>
                        <a:ext cx="3530041" cy="1705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427984" y="97143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Master equation</a:t>
            </a:r>
            <a:endParaRPr lang="ru-RU" b="1" u="sng" dirty="0"/>
          </a:p>
        </p:txBody>
      </p:sp>
      <p:sp>
        <p:nvSpPr>
          <p:cNvPr id="53" name="TextBox 52"/>
          <p:cNvSpPr txBox="1"/>
          <p:nvPr/>
        </p:nvSpPr>
        <p:spPr>
          <a:xfrm>
            <a:off x="1547664" y="116632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Matrix description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"/>
          <p:cNvSpPr txBox="1">
            <a:spLocks noChangeArrowheads="1"/>
          </p:cNvSpPr>
          <p:nvPr/>
        </p:nvSpPr>
        <p:spPr bwMode="auto">
          <a:xfrm>
            <a:off x="467544" y="3562350"/>
            <a:ext cx="36004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Translation-non-invariant transition matrix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pSp>
        <p:nvGrpSpPr>
          <p:cNvPr id="5124" name="Группа 62"/>
          <p:cNvGrpSpPr>
            <a:grpSpLocks/>
          </p:cNvGrpSpPr>
          <p:nvPr/>
        </p:nvGrpSpPr>
        <p:grpSpPr bwMode="auto">
          <a:xfrm>
            <a:off x="279400" y="4037013"/>
            <a:ext cx="3657600" cy="2500312"/>
            <a:chOff x="279400" y="4037013"/>
            <a:chExt cx="3657600" cy="2500640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3116263" y="6251866"/>
              <a:ext cx="339725" cy="2857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Прямоугольник 55"/>
            <p:cNvSpPr/>
            <p:nvPr/>
          </p:nvSpPr>
          <p:spPr>
            <a:xfrm>
              <a:off x="3516313" y="5966078"/>
              <a:ext cx="339725" cy="2857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7" name="Прямоугольник 56"/>
            <p:cNvSpPr/>
            <p:nvPr/>
          </p:nvSpPr>
          <p:spPr>
            <a:xfrm>
              <a:off x="2309813" y="5619958"/>
              <a:ext cx="339725" cy="2857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2724150" y="5323057"/>
              <a:ext cx="339725" cy="2857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1498600" y="4980112"/>
              <a:ext cx="339725" cy="2857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912938" y="4680034"/>
              <a:ext cx="338137" cy="2857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735013" y="4389484"/>
              <a:ext cx="339725" cy="2857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1090613" y="4092582"/>
              <a:ext cx="339725" cy="2857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31" name="Rectangle 87"/>
            <p:cNvSpPr>
              <a:spLocks noChangeArrowheads="1"/>
            </p:cNvSpPr>
            <p:nvPr/>
          </p:nvSpPr>
          <p:spPr bwMode="auto">
            <a:xfrm>
              <a:off x="733425" y="5283363"/>
              <a:ext cx="1504950" cy="12177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Rectangle 88"/>
            <p:cNvSpPr>
              <a:spLocks noChangeArrowheads="1"/>
            </p:cNvSpPr>
            <p:nvPr/>
          </p:nvSpPr>
          <p:spPr bwMode="auto">
            <a:xfrm>
              <a:off x="2344738" y="4060828"/>
              <a:ext cx="1471612" cy="1233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Rectangle 89"/>
            <p:cNvSpPr>
              <a:spLocks noChangeArrowheads="1"/>
            </p:cNvSpPr>
            <p:nvPr/>
          </p:nvSpPr>
          <p:spPr bwMode="auto">
            <a:xfrm>
              <a:off x="3133725" y="5308767"/>
              <a:ext cx="741363" cy="6176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Rectangle 90"/>
            <p:cNvSpPr>
              <a:spLocks noChangeArrowheads="1"/>
            </p:cNvSpPr>
            <p:nvPr/>
          </p:nvSpPr>
          <p:spPr bwMode="auto">
            <a:xfrm>
              <a:off x="2322513" y="5935912"/>
              <a:ext cx="723900" cy="6017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Rectangle 91"/>
            <p:cNvSpPr>
              <a:spLocks noChangeArrowheads="1"/>
            </p:cNvSpPr>
            <p:nvPr/>
          </p:nvSpPr>
          <p:spPr bwMode="auto">
            <a:xfrm>
              <a:off x="746125" y="4680034"/>
              <a:ext cx="711200" cy="5668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Rectangle 92"/>
            <p:cNvSpPr>
              <a:spLocks noChangeArrowheads="1"/>
            </p:cNvSpPr>
            <p:nvPr/>
          </p:nvSpPr>
          <p:spPr bwMode="auto">
            <a:xfrm>
              <a:off x="1508125" y="4075118"/>
              <a:ext cx="755650" cy="5715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aphicFrame>
          <p:nvGraphicFramePr>
            <p:cNvPr id="5122" name="Object 1"/>
            <p:cNvGraphicFramePr>
              <a:graphicFrameLocks noChangeAspect="1"/>
            </p:cNvGraphicFramePr>
            <p:nvPr/>
          </p:nvGraphicFramePr>
          <p:xfrm>
            <a:off x="279400" y="4037013"/>
            <a:ext cx="365760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471" name="Equation" r:id="rId4" imgW="3162240" imgH="1854000" progId="Equation.DSMT4">
                    <p:embed/>
                  </p:oleObj>
                </mc:Choice>
                <mc:Fallback>
                  <p:oleObj name="Equation" r:id="rId4" imgW="3162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400" y="4037013"/>
                          <a:ext cx="3657600" cy="248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25" name="TextBox 75"/>
              <p:cNvSpPr txBox="1">
                <a:spLocks noChangeArrowheads="1"/>
              </p:cNvSpPr>
              <p:nvPr/>
            </p:nvSpPr>
            <p:spPr bwMode="auto">
              <a:xfrm>
                <a:off x="4714875" y="1360488"/>
                <a:ext cx="4143375" cy="23308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i="1" dirty="0" smtClean="0">
                    <a:latin typeface="Calibri" pitchFamily="34" charset="0"/>
                  </a:rPr>
                  <a:t>2</a:t>
                </a:r>
                <a:r>
                  <a:rPr lang="en-US" b="1" dirty="0" smtClean="0">
                    <a:latin typeface="Calibri" pitchFamily="34" charset="0"/>
                  </a:rPr>
                  <a:t>-adic (</a:t>
                </a:r>
                <a:r>
                  <a:rPr lang="en-US" b="1" i="1" dirty="0">
                    <a:latin typeface="Calibri" pitchFamily="34" charset="0"/>
                  </a:rPr>
                  <a:t>2</a:t>
                </a:r>
                <a:r>
                  <a:rPr lang="en-US" b="1" dirty="0" smtClean="0">
                    <a:latin typeface="Calibri" pitchFamily="34" charset="0"/>
                  </a:rPr>
                  <a:t>-branching) </a:t>
                </a:r>
                <a:r>
                  <a:rPr lang="en-US" b="1" dirty="0" err="1" smtClean="0">
                    <a:latin typeface="Calibri" pitchFamily="34" charset="0"/>
                  </a:rPr>
                  <a:t>Cayley</a:t>
                </a:r>
                <a:r>
                  <a:rPr lang="en-US" b="1" dirty="0" smtClean="0">
                    <a:latin typeface="Calibri" pitchFamily="34" charset="0"/>
                  </a:rPr>
                  <a:t> tree: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>
                    <a:latin typeface="Calibri" pitchFamily="34" charset="0"/>
                  </a:rPr>
                  <a:t>e</a:t>
                </a:r>
                <a:r>
                  <a:rPr lang="en-US" b="1" dirty="0" smtClean="0">
                    <a:latin typeface="Calibri" pitchFamily="34" charset="0"/>
                  </a:rPr>
                  <a:t>ach branching vertex is indexed by a pair of integers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(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𝜸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  <a:ea typeface="Cambria Math"/>
                          </a:rPr>
                          <m:t>𝜸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>
                    <a:latin typeface="Calibri" pitchFamily="34" charset="0"/>
                  </a:rPr>
                  <a:t>, 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en-US" b="1" dirty="0" smtClean="0">
                    <a:latin typeface="Calibri" pitchFamily="34" charset="0"/>
                  </a:rPr>
                  <a:t> </a:t>
                </a:r>
                <a:r>
                  <a:rPr lang="en-US" b="1" dirty="0" smtClean="0">
                    <a:latin typeface="Calibri" pitchFamily="34" charset="0"/>
                    <a:cs typeface="+mn-cs"/>
                    <a:sym typeface="Symbol"/>
                  </a:rPr>
                  <a:t>specifies </a:t>
                </a:r>
                <a:r>
                  <a:rPr lang="en-US" b="1" dirty="0" smtClean="0">
                    <a:solidFill>
                      <a:srgbClr val="003399"/>
                    </a:solidFill>
                    <a:latin typeface="Calibri" pitchFamily="34" charset="0"/>
                    <a:cs typeface="+mn-cs"/>
                    <a:sym typeface="Symbol"/>
                  </a:rPr>
                  <a:t>the level </a:t>
                </a:r>
                <a:r>
                  <a:rPr lang="en-US" b="1" dirty="0" smtClean="0">
                    <a:latin typeface="Calibri" pitchFamily="34" charset="0"/>
                    <a:cs typeface="+mn-cs"/>
                    <a:sym typeface="Symbol"/>
                  </a:rPr>
                  <a:t>at which the vertex lies, and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/>
                        <a:ea typeface="Cambria Math" pitchFamily="18" charset="0"/>
                        <a:cs typeface="+mn-cs"/>
                        <a:sym typeface="Symbol"/>
                      </a:rPr>
                      <m:t>𝒏</m:t>
                    </m:r>
                  </m:oMath>
                </a14:m>
                <a:r>
                  <a:rPr lang="ru-RU" b="1" dirty="0" smtClean="0">
                    <a:latin typeface="Calibri" pitchFamily="34" charset="0"/>
                    <a:cs typeface="+mn-cs"/>
                    <a:sym typeface="Symbol"/>
                  </a:rPr>
                  <a:t> </a:t>
                </a:r>
                <a:r>
                  <a:rPr lang="en-US" b="1" dirty="0" smtClean="0">
                    <a:latin typeface="Calibri" pitchFamily="34" charset="0"/>
                    <a:cs typeface="+mn-cs"/>
                    <a:sym typeface="Symbol"/>
                  </a:rPr>
                  <a:t>specifies </a:t>
                </a:r>
                <a:r>
                  <a:rPr lang="en-US" b="1" dirty="0" smtClean="0">
                    <a:solidFill>
                      <a:srgbClr val="000099"/>
                    </a:solidFill>
                    <a:latin typeface="Calibri" pitchFamily="34" charset="0"/>
                    <a:cs typeface="+mn-cs"/>
                    <a:sym typeface="Symbol"/>
                  </a:rPr>
                  <a:t>the particular vertex </a:t>
                </a:r>
                <a:r>
                  <a:rPr lang="en-US" b="1" dirty="0" smtClean="0">
                    <a:latin typeface="Calibri" pitchFamily="34" charset="0"/>
                    <a:cs typeface="+mn-cs"/>
                    <a:sym typeface="Symbol"/>
                  </a:rPr>
                  <a:t>over which the transition occurs</a:t>
                </a:r>
                <a:r>
                  <a:rPr lang="en-US" b="1" i="1" dirty="0" smtClean="0">
                    <a:latin typeface="Calibri" pitchFamily="34" charset="0"/>
                    <a:cs typeface="+mn-cs"/>
                    <a:sym typeface="Symbol"/>
                  </a:rPr>
                  <a:t>.</a:t>
                </a: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US" b="1" i="1" dirty="0">
                  <a:solidFill>
                    <a:srgbClr val="7030A0"/>
                  </a:solidFill>
                  <a:latin typeface="Calibri" pitchFamily="34" charset="0"/>
                  <a:cs typeface="+mn-cs"/>
                  <a:sym typeface="Symbol"/>
                </a:endParaRPr>
              </a:p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solidFill>
                      <a:srgbClr val="7030A0"/>
                    </a:solidFill>
                    <a:latin typeface="Calibri" pitchFamily="34" charset="0"/>
                    <a:cs typeface="+mn-cs"/>
                    <a:sym typeface="Symbol"/>
                  </a:rPr>
                  <a:t>For example: A=(1,1), B=(1,2), C=(2,2).</a:t>
                </a:r>
                <a:endParaRPr lang="en-US" b="1" dirty="0" smtClean="0">
                  <a:solidFill>
                    <a:srgbClr val="7030A0"/>
                  </a:solidFill>
                  <a:latin typeface="Calibri" pitchFamily="34" charset="0"/>
                </a:endParaRPr>
              </a:p>
            </p:txBody>
          </p:sp>
        </mc:Choice>
        <mc:Fallback xmlns="">
          <p:sp>
            <p:nvSpPr>
              <p:cNvPr id="5125" name="TextBox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4875" y="1360488"/>
                <a:ext cx="4143375" cy="2330831"/>
              </a:xfrm>
              <a:prstGeom prst="rect">
                <a:avLst/>
              </a:prstGeom>
              <a:blipFill rotWithShape="1">
                <a:blip r:embed="rId6"/>
                <a:stretch>
                  <a:fillRect l="-1176" t="-1305" r="-2206" b="-31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26" name="Группа 85"/>
          <p:cNvGrpSpPr>
            <a:grpSpLocks/>
          </p:cNvGrpSpPr>
          <p:nvPr/>
        </p:nvGrpSpPr>
        <p:grpSpPr bwMode="auto">
          <a:xfrm>
            <a:off x="529967" y="744038"/>
            <a:ext cx="3394333" cy="2573837"/>
            <a:chOff x="529967" y="1315557"/>
            <a:chExt cx="3394333" cy="2574220"/>
          </a:xfrm>
        </p:grpSpPr>
        <p:sp>
          <p:nvSpPr>
            <p:cNvPr id="80" name="Овал 79"/>
            <p:cNvSpPr/>
            <p:nvPr/>
          </p:nvSpPr>
          <p:spPr>
            <a:xfrm>
              <a:off x="2714625" y="2170259"/>
              <a:ext cx="142875" cy="14289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grpSp>
          <p:nvGrpSpPr>
            <p:cNvPr id="5131" name="Группа 70"/>
            <p:cNvGrpSpPr>
              <a:grpSpLocks/>
            </p:cNvGrpSpPr>
            <p:nvPr/>
          </p:nvGrpSpPr>
          <p:grpSpPr bwMode="auto">
            <a:xfrm>
              <a:off x="709613" y="1315557"/>
              <a:ext cx="3214687" cy="2574220"/>
              <a:chOff x="709613" y="1315557"/>
              <a:chExt cx="3214687" cy="2574220"/>
            </a:xfrm>
          </p:grpSpPr>
          <p:sp>
            <p:nvSpPr>
              <p:cNvPr id="5139" name="Oval 5"/>
              <p:cNvSpPr>
                <a:spLocks noChangeArrowheads="1"/>
              </p:cNvSpPr>
              <p:nvPr/>
            </p:nvSpPr>
            <p:spPr bwMode="auto">
              <a:xfrm>
                <a:off x="937415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0" name="Oval 6"/>
              <p:cNvSpPr>
                <a:spLocks noChangeArrowheads="1"/>
              </p:cNvSpPr>
              <p:nvPr/>
            </p:nvSpPr>
            <p:spPr bwMode="auto">
              <a:xfrm>
                <a:off x="1301898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1" name="Oval 7"/>
              <p:cNvSpPr>
                <a:spLocks noChangeArrowheads="1"/>
              </p:cNvSpPr>
              <p:nvPr/>
            </p:nvSpPr>
            <p:spPr bwMode="auto">
              <a:xfrm>
                <a:off x="1666381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2" name="Oval 8"/>
              <p:cNvSpPr>
                <a:spLocks noChangeArrowheads="1"/>
              </p:cNvSpPr>
              <p:nvPr/>
            </p:nvSpPr>
            <p:spPr bwMode="auto">
              <a:xfrm>
                <a:off x="2032204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3" name="Oval 9"/>
              <p:cNvSpPr>
                <a:spLocks noChangeArrowheads="1"/>
              </p:cNvSpPr>
              <p:nvPr/>
            </p:nvSpPr>
            <p:spPr bwMode="auto">
              <a:xfrm>
                <a:off x="2396687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4" name="Oval 10"/>
              <p:cNvSpPr>
                <a:spLocks noChangeArrowheads="1"/>
              </p:cNvSpPr>
              <p:nvPr/>
            </p:nvSpPr>
            <p:spPr bwMode="auto">
              <a:xfrm>
                <a:off x="2761170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5" name="Oval 11"/>
              <p:cNvSpPr>
                <a:spLocks noChangeArrowheads="1"/>
              </p:cNvSpPr>
              <p:nvPr/>
            </p:nvSpPr>
            <p:spPr bwMode="auto">
              <a:xfrm>
                <a:off x="3125653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6" name="Oval 12"/>
              <p:cNvSpPr>
                <a:spLocks noChangeArrowheads="1"/>
              </p:cNvSpPr>
              <p:nvPr/>
            </p:nvSpPr>
            <p:spPr bwMode="auto">
              <a:xfrm>
                <a:off x="3490136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7" name="Oval 13"/>
              <p:cNvSpPr>
                <a:spLocks noChangeArrowheads="1"/>
              </p:cNvSpPr>
              <p:nvPr/>
            </p:nvSpPr>
            <p:spPr bwMode="auto">
              <a:xfrm flipH="1">
                <a:off x="2032204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8" name="Oval 14"/>
              <p:cNvSpPr>
                <a:spLocks noChangeArrowheads="1"/>
              </p:cNvSpPr>
              <p:nvPr/>
            </p:nvSpPr>
            <p:spPr bwMode="auto">
              <a:xfrm flipH="1">
                <a:off x="1666381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49" name="Oval 15"/>
              <p:cNvSpPr>
                <a:spLocks noChangeArrowheads="1"/>
              </p:cNvSpPr>
              <p:nvPr/>
            </p:nvSpPr>
            <p:spPr bwMode="auto">
              <a:xfrm flipH="1">
                <a:off x="1301898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5150" name="Oval 16"/>
              <p:cNvSpPr>
                <a:spLocks noChangeArrowheads="1"/>
              </p:cNvSpPr>
              <p:nvPr/>
            </p:nvSpPr>
            <p:spPr bwMode="auto">
              <a:xfrm flipH="1">
                <a:off x="937415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5151" name="Group 17"/>
              <p:cNvGrpSpPr>
                <a:grpSpLocks/>
              </p:cNvGrpSpPr>
              <p:nvPr/>
            </p:nvGrpSpPr>
            <p:grpSpPr bwMode="auto">
              <a:xfrm>
                <a:off x="997715" y="1315557"/>
                <a:ext cx="2532621" cy="2197604"/>
                <a:chOff x="576" y="384"/>
                <a:chExt cx="2016" cy="1777"/>
              </a:xfrm>
            </p:grpSpPr>
            <p:cxnSp>
              <p:nvCxnSpPr>
                <p:cNvPr id="5153" name="AutoShape 18"/>
                <p:cNvCxnSpPr>
                  <a:cxnSpLocks noChangeShapeType="1"/>
                  <a:stCxn id="5139" idx="0"/>
                </p:cNvCxnSpPr>
                <p:nvPr/>
              </p:nvCxnSpPr>
              <p:spPr bwMode="auto">
                <a:xfrm flipV="1">
                  <a:off x="576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4" name="AutoShape 19"/>
                <p:cNvCxnSpPr>
                  <a:cxnSpLocks noChangeShapeType="1"/>
                  <a:endCxn id="5146" idx="0"/>
                </p:cNvCxnSpPr>
                <p:nvPr/>
              </p:nvCxnSpPr>
              <p:spPr bwMode="auto">
                <a:xfrm>
                  <a:off x="1584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5" name="AutoShape 20"/>
                <p:cNvCxnSpPr>
                  <a:cxnSpLocks noChangeShapeType="1"/>
                  <a:endCxn id="5143" idx="0"/>
                </p:cNvCxnSpPr>
                <p:nvPr/>
              </p:nvCxnSpPr>
              <p:spPr bwMode="auto">
                <a:xfrm rot="5400000">
                  <a:off x="1344" y="1504"/>
                  <a:ext cx="1049" cy="262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6" name="AutoShape 21"/>
                <p:cNvCxnSpPr>
                  <a:cxnSpLocks noChangeShapeType="1"/>
                  <a:endCxn id="5145" idx="0"/>
                </p:cNvCxnSpPr>
                <p:nvPr/>
              </p:nvCxnSpPr>
              <p:spPr bwMode="auto">
                <a:xfrm rot="5400000">
                  <a:off x="2263" y="1975"/>
                  <a:ext cx="240" cy="13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7" name="AutoShape 22"/>
                <p:cNvCxnSpPr>
                  <a:cxnSpLocks noChangeShapeType="1"/>
                  <a:endCxn id="5144" idx="0"/>
                </p:cNvCxnSpPr>
                <p:nvPr/>
              </p:nvCxnSpPr>
              <p:spPr bwMode="auto">
                <a:xfrm rot="16200000" flipH="1">
                  <a:off x="1751" y="1882"/>
                  <a:ext cx="356" cy="19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8" name="AutoShape 23"/>
                <p:cNvCxnSpPr>
                  <a:cxnSpLocks noChangeShapeType="1"/>
                  <a:endCxn id="5147" idx="0"/>
                </p:cNvCxnSpPr>
                <p:nvPr/>
              </p:nvCxnSpPr>
              <p:spPr bwMode="auto">
                <a:xfrm>
                  <a:off x="1008" y="1391"/>
                  <a:ext cx="432" cy="76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59" name="AutoShape 24"/>
                <p:cNvCxnSpPr>
                  <a:cxnSpLocks noChangeShapeType="1"/>
                  <a:endCxn id="5149" idx="0"/>
                </p:cNvCxnSpPr>
                <p:nvPr/>
              </p:nvCxnSpPr>
              <p:spPr bwMode="auto">
                <a:xfrm>
                  <a:off x="720" y="1919"/>
                  <a:ext cx="144" cy="241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160" name="AutoShape 25"/>
                <p:cNvCxnSpPr>
                  <a:cxnSpLocks noChangeShapeType="1"/>
                  <a:endCxn id="5148" idx="0"/>
                </p:cNvCxnSpPr>
                <p:nvPr/>
              </p:nvCxnSpPr>
              <p:spPr bwMode="auto">
                <a:xfrm rot="5400000">
                  <a:off x="973" y="1930"/>
                  <a:ext cx="414" cy="47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5152" name="Text Box 46"/>
              <p:cNvSpPr txBox="1">
                <a:spLocks noChangeArrowheads="1"/>
              </p:cNvSpPr>
              <p:nvPr/>
            </p:nvSpPr>
            <p:spPr bwMode="auto">
              <a:xfrm>
                <a:off x="709613" y="3612778"/>
                <a:ext cx="32146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1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2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3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4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5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6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7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8</a:t>
                </a:r>
                <a:endParaRPr lang="ru-RU" sz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5132" name="TextBox 71"/>
            <p:cNvSpPr txBox="1">
              <a:spLocks noChangeArrowheads="1"/>
            </p:cNvSpPr>
            <p:nvPr/>
          </p:nvSpPr>
          <p:spPr bwMode="auto">
            <a:xfrm>
              <a:off x="529967" y="2928934"/>
              <a:ext cx="714825" cy="369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smtClean="0">
                  <a:solidFill>
                    <a:prstClr val="black"/>
                  </a:solidFill>
                  <a:latin typeface="Calibri" pitchFamily="34" charset="0"/>
                </a:rPr>
                <a:t>A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</a:rPr>
                <a:t> (1,1)</a:t>
              </a:r>
              <a:endParaRPr lang="ru-RU" sz="1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77" name="Выгнутая вверх стрелка 76"/>
            <p:cNvSpPr/>
            <p:nvPr/>
          </p:nvSpPr>
          <p:spPr>
            <a:xfrm>
              <a:off x="2428875" y="3072093"/>
              <a:ext cx="785813" cy="357240"/>
            </a:xfrm>
            <a:prstGeom prst="curvedDownArrow">
              <a:avLst>
                <a:gd name="adj1" fmla="val 11326"/>
                <a:gd name="adj2" fmla="val 35224"/>
                <a:gd name="adj3" fmla="val 18042"/>
              </a:avLst>
            </a:prstGeom>
            <a:solidFill>
              <a:srgbClr val="FF0000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78" name="Овал 77"/>
            <p:cNvSpPr/>
            <p:nvPr/>
          </p:nvSpPr>
          <p:spPr>
            <a:xfrm>
              <a:off x="2406650" y="3497607"/>
              <a:ext cx="93663" cy="128606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C0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9" name="Овал 78"/>
            <p:cNvSpPr/>
            <p:nvPr/>
          </p:nvSpPr>
          <p:spPr>
            <a:xfrm>
              <a:off x="3121025" y="3513484"/>
              <a:ext cx="93663" cy="130194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81" name="Овал 80"/>
          <p:cNvSpPr/>
          <p:nvPr/>
        </p:nvSpPr>
        <p:spPr>
          <a:xfrm>
            <a:off x="3116263" y="5286375"/>
            <a:ext cx="357187" cy="3571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5" name="Прямая соединительная линия 84"/>
          <p:cNvCxnSpPr/>
          <p:nvPr/>
        </p:nvCxnSpPr>
        <p:spPr>
          <a:xfrm>
            <a:off x="2822434" y="1857374"/>
            <a:ext cx="392254" cy="335756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4569870" y="4293096"/>
                <a:ext cx="4466626" cy="9967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b="1" dirty="0" smtClean="0">
                    <a:latin typeface="Calibri" pitchFamily="34" charset="0"/>
                    <a:sym typeface="Symbol" pitchFamily="18" charset="2"/>
                  </a:rPr>
                  <a:t>The </a:t>
                </a:r>
                <a:r>
                  <a:rPr lang="en-US" b="1" dirty="0" smtClean="0">
                    <a:latin typeface="Calibri" pitchFamily="34" charset="0"/>
                    <a:sym typeface="Symbol" pitchFamily="18" charset="2"/>
                  </a:rPr>
                  <a:t>elements </a:t>
                </a:r>
                <a:r>
                  <a:rPr lang="en-US" b="1" dirty="0">
                    <a:solidFill>
                      <a:schemeClr val="tx1"/>
                    </a:solidFill>
                    <a:latin typeface="Calibri" pitchFamily="34" charset="0"/>
                    <a:sym typeface="Symbol" pitchFamily="18" charset="2"/>
                  </a:rPr>
                  <a:t>of </a:t>
                </a:r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  <a:sym typeface="Symbol" pitchFamily="18" charset="2"/>
                  </a:rPr>
                  <a:t>the transition matrix </a:t>
                </a:r>
                <a:r>
                  <a:rPr lang="en-US" b="1" dirty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W </a:t>
                </a:r>
                <a:r>
                  <a:rPr lang="en-US" b="1" dirty="0" smtClean="0">
                    <a:solidFill>
                      <a:prstClr val="black"/>
                    </a:solidFill>
                    <a:latin typeface="Cambria Math" pitchFamily="18" charset="0"/>
                    <a:ea typeface="Cambria Math" pitchFamily="18" charset="0"/>
                  </a:rPr>
                  <a:t> </a:t>
                </a:r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  <a:sym typeface="Symbol" pitchFamily="18" charset="2"/>
                  </a:rPr>
                  <a:t>can be indexed </a:t>
                </a:r>
                <a:r>
                  <a:rPr lang="en-US" b="1" dirty="0">
                    <a:solidFill>
                      <a:schemeClr val="tx1"/>
                    </a:solidFill>
                    <a:latin typeface="Calibri" pitchFamily="34" charset="0"/>
                    <a:sym typeface="Symbol" pitchFamily="18" charset="2"/>
                  </a:rPr>
                  <a:t>by </a:t>
                </a:r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  <a:sym typeface="Symbol" pitchFamily="18" charset="2"/>
                  </a:rPr>
                  <a:t>the </a:t>
                </a:r>
                <a:r>
                  <a:rPr lang="en-US" b="1" dirty="0" smtClean="0">
                    <a:solidFill>
                      <a:srgbClr val="FF0000"/>
                    </a:solidFill>
                    <a:latin typeface="Calibri" pitchFamily="34" charset="0"/>
                    <a:sym typeface="Symbol" pitchFamily="18" charset="2"/>
                  </a:rPr>
                  <a:t>pairs</a:t>
                </a:r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  <a:sym typeface="Symbol" pitchFamily="18" charset="2"/>
                  </a:rPr>
                  <a:t> of integers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𝜸</m:t>
                    </m:r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sym typeface="Symbol" pitchFamily="18" charset="2"/>
                      </a:rPr>
                      <m:t>,</m:t>
                    </m:r>
                    <m:sSub>
                      <m:sSubPr>
                        <m:ctrlP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𝒏</m:t>
                        </m:r>
                      </m:e>
                      <m:sub>
                        <m:r>
                          <a:rPr lang="en-US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𝜸</m:t>
                        </m:r>
                      </m:sub>
                    </m:sSub>
                    <m:r>
                      <a:rPr lang="en-US" b="1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  <a:latin typeface="Calibri" pitchFamily="34" charset="0"/>
                  </a:rPr>
                  <a:t>.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𝒊𝒋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𝒋𝒊</m:t>
                          </m:r>
                        </m:sub>
                      </m:sSub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𝒏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𝜸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n-US" b="1" dirty="0">
                  <a:solidFill>
                    <a:schemeClr val="tx1"/>
                  </a:solidFill>
                  <a:latin typeface="Calibri" pitchFamily="34" charset="0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9870" y="4293096"/>
                <a:ext cx="4466626" cy="996748"/>
              </a:xfrm>
              <a:prstGeom prst="rect">
                <a:avLst/>
              </a:prstGeom>
              <a:blipFill rotWithShape="1">
                <a:blip r:embed="rId7"/>
                <a:stretch>
                  <a:fillRect l="-1230" t="-4268" r="-8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Прямоугольник 61"/>
          <p:cNvSpPr/>
          <p:nvPr/>
        </p:nvSpPr>
        <p:spPr>
          <a:xfrm>
            <a:off x="3315833" y="188640"/>
            <a:ext cx="56050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 smtClean="0">
                <a:solidFill>
                  <a:srgbClr val="C00000"/>
                </a:solidFill>
              </a:rPr>
              <a:t>Indexation of the transition matrix elements:</a:t>
            </a:r>
          </a:p>
          <a:p>
            <a:pPr lvl="0"/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non-regular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hierarchies with branching index </a:t>
            </a:r>
            <a:r>
              <a:rPr lang="en-US" sz="2000" b="1" i="1" dirty="0" smtClean="0">
                <a:solidFill>
                  <a:srgbClr val="C00000"/>
                </a:solidFill>
                <a:latin typeface="Calibri" pitchFamily="34" charset="0"/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=2 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1772" y="2106245"/>
            <a:ext cx="708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B 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</a:rPr>
              <a:t>(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1,2)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3792" y="1295938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prstClr val="black"/>
                </a:solidFill>
                <a:latin typeface="Calibri" pitchFamily="34" charset="0"/>
              </a:rPr>
              <a:t>C 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(2,2)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2166196" y="1642362"/>
            <a:ext cx="1901748" cy="2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61170" y="1260059"/>
                <a:ext cx="134613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6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𝒏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1" i="1" smtClean="0">
                          <a:latin typeface="Cambria Math"/>
                          <a:ea typeface="Cambria Math"/>
                        </a:rPr>
                        <m:t>𝟐</m:t>
                      </m:r>
                    </m:oMath>
                  </m:oMathPara>
                </a14:m>
                <a:endParaRPr lang="ru-RU" sz="16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1170" y="1260059"/>
                <a:ext cx="1346138" cy="338554"/>
              </a:xfrm>
              <a:prstGeom prst="rect">
                <a:avLst/>
              </a:prstGeom>
              <a:blipFill rotWithShape="1">
                <a:blip r:embed="rId8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9728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31466" y="1484784"/>
                <a:ext cx="4104456" cy="46898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Given the transition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</a:rPr>
                      <m:t>𝒊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𝒋</m:t>
                    </m:r>
                  </m:oMath>
                </a14:m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  we, first, find </a:t>
                </a:r>
                <a:r>
                  <a:rPr lang="en-US" sz="1600" b="1" kern="1200" dirty="0" smtClean="0">
                    <a:effectLst/>
                  </a:rPr>
                  <a:t>a </a:t>
                </a:r>
                <a:r>
                  <a:rPr lang="en-US" sz="1600" b="1" kern="1200" dirty="0">
                    <a:solidFill>
                      <a:srgbClr val="C00000"/>
                    </a:solidFill>
                    <a:effectLst/>
                  </a:rPr>
                  <a:t>minimal </a:t>
                </a:r>
                <a:r>
                  <a:rPr lang="en-US" sz="1600" b="1" kern="1200" dirty="0" err="1">
                    <a:solidFill>
                      <a:srgbClr val="C00000"/>
                    </a:solidFill>
                    <a:effectLst/>
                  </a:rPr>
                  <a:t>subgraph</a:t>
                </a:r>
                <a:r>
                  <a:rPr lang="en-US" sz="1600" b="1" kern="1200" dirty="0">
                    <a:solidFill>
                      <a:srgbClr val="C00000"/>
                    </a:solidFill>
                    <a:effectLst/>
                  </a:rPr>
                  <a:t> </a:t>
                </a:r>
                <a:r>
                  <a:rPr lang="en-US" sz="1600" b="1" kern="1200" dirty="0" smtClean="0">
                    <a:effectLst/>
                  </a:rPr>
                  <a:t>to which </a:t>
                </a:r>
                <a:r>
                  <a:rPr lang="en-US" sz="1600" b="1" kern="1200" dirty="0" smtClean="0">
                    <a:solidFill>
                      <a:schemeClr val="tx1"/>
                    </a:solidFill>
                    <a:effectLst/>
                  </a:rPr>
                  <a:t>both sites </a:t>
                </a:r>
                <a14:m>
                  <m:oMath xmlns:m="http://schemas.openxmlformats.org/officeDocument/2006/math">
                    <m:r>
                      <a:rPr lang="en-US" sz="1600" b="1" i="1" kern="120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𝒊</m:t>
                    </m:r>
                  </m:oMath>
                </a14:m>
                <a:r>
                  <a:rPr lang="en-US" sz="1600" b="1" i="1" kern="1200" dirty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1600" b="1" kern="1200" dirty="0">
                    <a:solidFill>
                      <a:schemeClr val="tx1"/>
                    </a:solidFill>
                    <a:effectLst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600" b="1" i="1" kern="1200">
                        <a:solidFill>
                          <a:schemeClr val="tx1"/>
                        </a:solidFill>
                        <a:effectLst/>
                        <a:latin typeface="Cambria Math"/>
                      </a:rPr>
                      <m:t>𝒋</m:t>
                    </m:r>
                  </m:oMath>
                </a14:m>
                <a:r>
                  <a:rPr lang="en-US" sz="1600" b="1" kern="1200" dirty="0" smtClean="0">
                    <a:solidFill>
                      <a:schemeClr val="tx1"/>
                    </a:solidFill>
                    <a:effectLst/>
                  </a:rPr>
                  <a:t> 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belong. 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In other words, we find </a:t>
                </a:r>
                <a:r>
                  <a:rPr lang="en-US" sz="1600" b="1" kern="1200" dirty="0" smtClean="0">
                    <a:effectLst/>
                  </a:rPr>
                  <a:t>a </a:t>
                </a:r>
                <a:r>
                  <a:rPr lang="en-US" sz="1600" b="1" kern="1200" dirty="0">
                    <a:solidFill>
                      <a:srgbClr val="C00000"/>
                    </a:solidFill>
                    <a:effectLst/>
                  </a:rPr>
                  <a:t>minimal basin </a:t>
                </a:r>
                <a:r>
                  <a:rPr lang="en-US" sz="1600" b="1" i="1" kern="1200" dirty="0">
                    <a:solidFill>
                      <a:srgbClr val="C00000"/>
                    </a:solidFill>
                    <a:effectLst/>
                  </a:rPr>
                  <a:t>in which </a:t>
                </a:r>
                <a:r>
                  <a:rPr lang="en-US" sz="1600" b="1" kern="1200" dirty="0" smtClean="0">
                    <a:solidFill>
                      <a:schemeClr val="tx1"/>
                    </a:solidFill>
                    <a:effectLst/>
                  </a:rPr>
                  <a:t>the transition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</a:rPr>
                      <m:t>𝒊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𝒋</m:t>
                    </m:r>
                  </m:oMath>
                </a14:m>
                <a:r>
                  <a:rPr lang="en-US" sz="1600" b="1" kern="1200" dirty="0" smtClean="0">
                    <a:solidFill>
                      <a:schemeClr val="tx1"/>
                    </a:solidFill>
                    <a:effectLst/>
                  </a:rPr>
                  <a:t> takes </a:t>
                </a:r>
                <a:r>
                  <a:rPr lang="en-US" sz="1600" b="1" kern="1200" dirty="0">
                    <a:solidFill>
                      <a:schemeClr val="tx1"/>
                    </a:solidFill>
                    <a:effectLst/>
                  </a:rPr>
                  <a:t>place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. 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This basin is presented by the particular vertex  </a:t>
                </a:r>
                <a14:m>
                  <m:oMath xmlns:m="http://schemas.openxmlformats.org/officeDocument/2006/math">
                    <m:r>
                      <a:rPr lang="en-US" sz="1600" b="1" i="1" kern="120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n-US" sz="1600" b="1" i="1" kern="120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𝜸</m:t>
                    </m:r>
                    <m:r>
                      <a:rPr lang="en-US" sz="1600" b="1" i="1" kern="1200" dirty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, </m:t>
                    </m:r>
                    <m:r>
                      <a:rPr lang="en-US" sz="1600" b="1" i="1" kern="1200" dirty="0" err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𝒏</m:t>
                    </m:r>
                    <m:r>
                      <a:rPr lang="en-US" sz="1600" b="1" i="1" kern="1200" baseline="-25000" dirty="0" err="1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𝜸</m:t>
                    </m:r>
                    <m:r>
                      <a:rPr lang="en-US" sz="1600" b="1" i="1" kern="1200" dirty="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  lying on level </a:t>
                </a:r>
                <a14:m>
                  <m:oMath xmlns:m="http://schemas.openxmlformats.org/officeDocument/2006/math">
                    <m:r>
                      <a:rPr lang="en-US" sz="1600" b="1" i="1" dirty="0">
                        <a:solidFill>
                          <a:srgbClr val="000000"/>
                        </a:solidFill>
                        <a:latin typeface="Cambria Math"/>
                      </a:rPr>
                      <m:t>𝜸</m:t>
                    </m:r>
                  </m:oMath>
                </a14:m>
                <a:r>
                  <a:rPr lang="en-US" sz="1600" b="1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of the tree. 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Then, </a:t>
                </a:r>
                <a:r>
                  <a:rPr lang="en-US" sz="1600" b="1" dirty="0">
                    <a:solidFill>
                      <a:srgbClr val="000000"/>
                    </a:solidFill>
                  </a:rPr>
                  <a:t>we go down 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to the 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lower 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lying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</a:rPr>
                  <a:t> </a:t>
                </a:r>
                <a:r>
                  <a:rPr lang="en-US" sz="1600" b="1" kern="1200" dirty="0" err="1" smtClean="0">
                    <a:solidFill>
                      <a:srgbClr val="000000"/>
                    </a:solidFill>
                    <a:effectLst/>
                  </a:rPr>
                  <a:t>subbasins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ru-RU" sz="1600" b="1" i="1" kern="1200" smtClean="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ru-RU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𝜸</m:t>
                            </m:r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ru-RU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𝜸</m:t>
                                </m:r>
                                <m:r>
                                  <a:rPr lang="en-US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ru-RU" sz="16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𝟏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  <m:r>
                          <a:rPr lang="en-US" sz="16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,…,</m:t>
                        </m:r>
                        <m:d>
                          <m:dPr>
                            <m:ctrlPr>
                              <a:rPr lang="ru-RU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𝜸</m:t>
                            </m:r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−</m:t>
                            </m:r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𝟏</m:t>
                            </m:r>
                            <m:r>
                              <a:rPr lang="en-US" sz="1600" b="1" i="1" kern="1200">
                                <a:solidFill>
                                  <a:srgbClr val="000000"/>
                                </a:solidFill>
                                <a:effectLst/>
                                <a:latin typeface="Cambria Math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ru-RU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US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US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𝜸</m:t>
                                </m:r>
                                <m:r>
                                  <a:rPr lang="en-US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1600" b="1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/>
                                  </a:rPr>
                                  <m:t>𝟏</m:t>
                                </m:r>
                              </m:sub>
                              <m:sup>
                                <m:d>
                                  <m:dPr>
                                    <m:ctrlPr>
                                      <a:rPr lang="ru-RU" sz="16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b="1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/>
                                      </a:rPr>
                                      <m:t>𝒑</m:t>
                                    </m:r>
                                  </m:e>
                                </m:d>
                              </m:sup>
                            </m:sSubSup>
                          </m:e>
                        </m:d>
                      </m:e>
                    </m:d>
                  </m:oMath>
                </a14:m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  and find a particular pair of </a:t>
                </a:r>
                <a:r>
                  <a:rPr lang="en-US" sz="1600" b="1" kern="1200" dirty="0" smtClean="0">
                    <a:solidFill>
                      <a:srgbClr val="C00000"/>
                    </a:solidFill>
                    <a:effectLst/>
                  </a:rPr>
                  <a:t>maximal </a:t>
                </a:r>
                <a:r>
                  <a:rPr lang="en-US" sz="1600" b="1" kern="1200" dirty="0" err="1" smtClean="0">
                    <a:solidFill>
                      <a:srgbClr val="C00000"/>
                    </a:solidFill>
                    <a:effectLst/>
                  </a:rPr>
                  <a:t>subbasins</a:t>
                </a:r>
                <a:r>
                  <a:rPr lang="en-US" sz="1600" b="1" kern="1200" dirty="0" smtClean="0">
                    <a:solidFill>
                      <a:srgbClr val="C00000"/>
                    </a:solidFill>
                    <a:effectLst/>
                  </a:rPr>
                  <a:t> </a:t>
                </a:r>
                <a:r>
                  <a:rPr lang="en-US" sz="1600" b="1" i="1" kern="1200" dirty="0" smtClean="0">
                    <a:solidFill>
                      <a:srgbClr val="C00000"/>
                    </a:solidFill>
                    <a:effectLst/>
                  </a:rPr>
                  <a:t>between which 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the 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transition </a:t>
                </a:r>
                <a14:m>
                  <m:oMath xmlns:m="http://schemas.openxmlformats.org/officeDocument/2006/math"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𝒊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𝒋</m:t>
                    </m:r>
                  </m:oMath>
                </a14:m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 occurs. </a:t>
                </a:r>
              </a:p>
              <a:p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Thus, the elements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16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 of  the transition matrix </a:t>
                </a:r>
                <a14:m>
                  <m:oMath xmlns:m="http://schemas.openxmlformats.org/officeDocument/2006/math">
                    <m:r>
                      <a:rPr lang="en-US" sz="1600" b="1" i="0" kern="12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𝐖</m:t>
                    </m:r>
                  </m:oMath>
                </a14:m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 </a:t>
                </a:r>
                <a:r>
                  <a:rPr lang="en-US" sz="1600" b="1" dirty="0" smtClean="0">
                    <a:solidFill>
                      <a:srgbClr val="000000"/>
                    </a:solidFill>
                  </a:rPr>
                  <a:t>can be 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indexed 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by </a:t>
                </a:r>
                <a:r>
                  <a:rPr lang="en-US" sz="1600" b="1" kern="1200" dirty="0">
                    <a:solidFill>
                      <a:srgbClr val="C00000"/>
                    </a:solidFill>
                    <a:effectLst/>
                  </a:rPr>
                  <a:t>three </a:t>
                </a:r>
                <a:r>
                  <a:rPr lang="en-US" sz="1600" b="1" kern="1200" dirty="0" smtClean="0">
                    <a:solidFill>
                      <a:srgbClr val="C00000"/>
                    </a:solidFill>
                    <a:effectLst/>
                  </a:rPr>
                  <a:t>integers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, 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e. g.,  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by a 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pair </a:t>
                </a:r>
                <a14:m>
                  <m:oMath xmlns:m="http://schemas.openxmlformats.org/officeDocument/2006/math">
                    <m:r>
                      <a:rPr lang="en-US" sz="1600" b="1" i="1" kern="12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(</m:t>
                    </m:r>
                    <m:r>
                      <a:rPr lang="en-US" sz="1600" b="1" i="1" kern="12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𝜸</m:t>
                    </m:r>
                    <m:r>
                      <a:rPr lang="en-US" sz="1600" b="1" i="1" kern="12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ru-RU" sz="16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𝒏</m:t>
                        </m:r>
                      </m:e>
                      <m:sub>
                        <m:r>
                          <a:rPr lang="en-US" sz="1600" b="1" i="1" kern="1200">
                            <a:solidFill>
                              <a:srgbClr val="000000"/>
                            </a:solidFill>
                            <a:effectLst/>
                            <a:latin typeface="Cambria Math"/>
                          </a:rPr>
                          <m:t>𝜸</m:t>
                        </m:r>
                      </m:sub>
                    </m:sSub>
                    <m:r>
                      <a:rPr lang="en-US" sz="1600" b="1" i="1" kern="120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)</m:t>
                    </m:r>
                  </m:oMath>
                </a14:m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 that </a:t>
                </a:r>
                <a:r>
                  <a:rPr lang="en-US" sz="1600" b="1" kern="1200" dirty="0" smtClean="0">
                    <a:effectLst/>
                  </a:rPr>
                  <a:t>indicates </a:t>
                </a:r>
                <a:r>
                  <a:rPr lang="en-US" sz="1600" b="1" kern="1200" dirty="0">
                    <a:effectLst/>
                  </a:rPr>
                  <a:t>the smallest  basin </a:t>
                </a:r>
                <a:r>
                  <a:rPr lang="en-US" sz="1600" b="1" kern="1200" dirty="0">
                    <a:solidFill>
                      <a:srgbClr val="C00000"/>
                    </a:solidFill>
                    <a:effectLst/>
                  </a:rPr>
                  <a:t>in which </a:t>
                </a:r>
                <a:r>
                  <a:rPr lang="en-US" sz="1600" b="1" kern="1200" dirty="0">
                    <a:effectLst/>
                  </a:rPr>
                  <a:t>the transition occurs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, and an </a:t>
                </a:r>
                <a:r>
                  <a:rPr lang="en-US" sz="1600" b="1" kern="1200" dirty="0">
                    <a:solidFill>
                      <a:srgbClr val="FF0000"/>
                    </a:solidFill>
                    <a:effectLst/>
                  </a:rPr>
                  <a:t>additional </a:t>
                </a:r>
                <a:r>
                  <a:rPr lang="en-US" sz="1600" b="1" kern="1200" dirty="0" smtClean="0">
                    <a:solidFill>
                      <a:srgbClr val="FF0000"/>
                    </a:solidFill>
                    <a:effectLst/>
                  </a:rPr>
                  <a:t>index</a:t>
                </a:r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𝒌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,  </m:t>
                    </m:r>
                    <m:r>
                      <a:rPr lang="en-US" sz="1600" b="0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</a:rPr>
                      <m:t>1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𝒌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𝒑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1600" b="0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1600" b="1" i="1" kern="1200" smtClean="0">
                        <a:solidFill>
                          <a:srgbClr val="000000"/>
                        </a:solidFill>
                        <a:effectLst/>
                        <a:latin typeface="Cambria Math"/>
                        <a:ea typeface="Cambria Math"/>
                      </a:rPr>
                      <m:t>,</m:t>
                    </m:r>
                  </m:oMath>
                </a14:m>
                <a:r>
                  <a:rPr lang="en-US" sz="1600" b="1" kern="1200" dirty="0" smtClean="0">
                    <a:solidFill>
                      <a:srgbClr val="000000"/>
                    </a:solidFill>
                    <a:effectLst/>
                  </a:rPr>
                  <a:t> that </a:t>
                </a:r>
                <a:r>
                  <a:rPr lang="en-US" sz="1600" b="1" kern="1200" dirty="0">
                    <a:effectLst/>
                  </a:rPr>
                  <a:t>fixes a pair of the largest </a:t>
                </a:r>
                <a:r>
                  <a:rPr lang="en-US" sz="1600" b="1" kern="1200" dirty="0" err="1" smtClean="0">
                    <a:effectLst/>
                  </a:rPr>
                  <a:t>subbasins</a:t>
                </a:r>
                <a:r>
                  <a:rPr lang="en-US" sz="1600" b="1" kern="1200" dirty="0" smtClean="0">
                    <a:effectLst/>
                  </a:rPr>
                  <a:t> </a:t>
                </a:r>
                <a:r>
                  <a:rPr lang="en-US" sz="1600" b="1" kern="1200" dirty="0" smtClean="0">
                    <a:solidFill>
                      <a:srgbClr val="C00000"/>
                    </a:solidFill>
                    <a:effectLst/>
                  </a:rPr>
                  <a:t>between </a:t>
                </a:r>
                <a:r>
                  <a:rPr lang="en-US" sz="1600" b="1" kern="1200" dirty="0">
                    <a:solidFill>
                      <a:srgbClr val="C00000"/>
                    </a:solidFill>
                    <a:effectLst/>
                  </a:rPr>
                  <a:t>which </a:t>
                </a:r>
                <a:r>
                  <a:rPr lang="en-US" sz="1600" b="1" kern="1200" dirty="0">
                    <a:effectLst/>
                  </a:rPr>
                  <a:t>the transition takes place</a:t>
                </a:r>
                <a:r>
                  <a:rPr lang="en-US" sz="1600" b="1" kern="1200" dirty="0">
                    <a:solidFill>
                      <a:srgbClr val="000000"/>
                    </a:solidFill>
                    <a:effectLst/>
                  </a:rPr>
                  <a:t>. </a:t>
                </a:r>
                <a:endParaRPr lang="ru-RU" sz="1600" dirty="0">
                  <a:effectLst/>
                  <a:ea typeface="Times New Roman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6" y="1484784"/>
                <a:ext cx="4104456" cy="4689810"/>
              </a:xfrm>
              <a:prstGeom prst="rect">
                <a:avLst/>
              </a:prstGeom>
              <a:blipFill rotWithShape="1">
                <a:blip r:embed="rId2"/>
                <a:stretch>
                  <a:fillRect l="-892" t="-390" r="-1486" b="-7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2" name="Прямая соединительная линия 131"/>
          <p:cNvCxnSpPr/>
          <p:nvPr/>
        </p:nvCxnSpPr>
        <p:spPr>
          <a:xfrm>
            <a:off x="4355976" y="1628800"/>
            <a:ext cx="0" cy="443484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Группа 46"/>
          <p:cNvGrpSpPr/>
          <p:nvPr/>
        </p:nvGrpSpPr>
        <p:grpSpPr>
          <a:xfrm>
            <a:off x="5253980" y="848439"/>
            <a:ext cx="2946995" cy="2664296"/>
            <a:chOff x="5253980" y="908720"/>
            <a:chExt cx="2946995" cy="3600400"/>
          </a:xfrm>
        </p:grpSpPr>
        <p:grpSp>
          <p:nvGrpSpPr>
            <p:cNvPr id="34" name="Группа 33"/>
            <p:cNvGrpSpPr/>
            <p:nvPr/>
          </p:nvGrpSpPr>
          <p:grpSpPr>
            <a:xfrm>
              <a:off x="5253980" y="3400425"/>
              <a:ext cx="2946995" cy="787095"/>
              <a:chOff x="5253980" y="3400425"/>
              <a:chExt cx="2946995" cy="787095"/>
            </a:xfrm>
          </p:grpSpPr>
          <p:grpSp>
            <p:nvGrpSpPr>
              <p:cNvPr id="33" name="Группа 32"/>
              <p:cNvGrpSpPr/>
              <p:nvPr/>
            </p:nvGrpSpPr>
            <p:grpSpPr>
              <a:xfrm>
                <a:off x="5253980" y="3400425"/>
                <a:ext cx="796280" cy="787095"/>
                <a:chOff x="5253980" y="3397989"/>
                <a:chExt cx="796280" cy="787095"/>
              </a:xfrm>
            </p:grpSpPr>
            <p:sp>
              <p:nvSpPr>
                <p:cNvPr id="3" name="Овал 2"/>
                <p:cNvSpPr/>
                <p:nvPr/>
              </p:nvSpPr>
              <p:spPr>
                <a:xfrm>
                  <a:off x="5253980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" name="Овал 3"/>
                <p:cNvSpPr/>
                <p:nvPr/>
              </p:nvSpPr>
              <p:spPr>
                <a:xfrm>
                  <a:off x="5608687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" name="Овал 4"/>
                <p:cNvSpPr/>
                <p:nvPr/>
              </p:nvSpPr>
              <p:spPr>
                <a:xfrm>
                  <a:off x="5978252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" name="Прямая соединительная линия 12"/>
                <p:cNvCxnSpPr>
                  <a:stCxn id="3" idx="0"/>
                </p:cNvCxnSpPr>
                <p:nvPr/>
              </p:nvCxnSpPr>
              <p:spPr>
                <a:xfrm flipV="1">
                  <a:off x="5289984" y="3397989"/>
                  <a:ext cx="354707" cy="715087"/>
                </a:xfrm>
                <a:prstGeom prst="line">
                  <a:avLst/>
                </a:prstGeom>
                <a:ln w="28575">
                  <a:solidFill>
                    <a:srgbClr val="00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Прямая соединительная линия 14"/>
                <p:cNvCxnSpPr>
                  <a:endCxn id="4" idx="0"/>
                </p:cNvCxnSpPr>
                <p:nvPr/>
              </p:nvCxnSpPr>
              <p:spPr>
                <a:xfrm>
                  <a:off x="5644691" y="3397989"/>
                  <a:ext cx="0" cy="715087"/>
                </a:xfrm>
                <a:prstGeom prst="line">
                  <a:avLst/>
                </a:prstGeom>
                <a:ln w="28575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Прямая соединительная линия 16"/>
                <p:cNvCxnSpPr>
                  <a:endCxn id="5" idx="0"/>
                </p:cNvCxnSpPr>
                <p:nvPr/>
              </p:nvCxnSpPr>
              <p:spPr>
                <a:xfrm>
                  <a:off x="5644691" y="3397989"/>
                  <a:ext cx="369565" cy="715087"/>
                </a:xfrm>
                <a:prstGeom prst="line">
                  <a:avLst/>
                </a:prstGeom>
                <a:ln w="28575">
                  <a:solidFill>
                    <a:srgbClr val="00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" name="Группа 18"/>
              <p:cNvGrpSpPr/>
              <p:nvPr/>
            </p:nvGrpSpPr>
            <p:grpSpPr>
              <a:xfrm>
                <a:off x="6344766" y="3400425"/>
                <a:ext cx="796280" cy="787095"/>
                <a:chOff x="5253980" y="3397989"/>
                <a:chExt cx="796280" cy="787095"/>
              </a:xfrm>
            </p:grpSpPr>
            <p:sp>
              <p:nvSpPr>
                <p:cNvPr id="20" name="Овал 19"/>
                <p:cNvSpPr/>
                <p:nvPr/>
              </p:nvSpPr>
              <p:spPr>
                <a:xfrm>
                  <a:off x="5253980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" name="Овал 20"/>
                <p:cNvSpPr/>
                <p:nvPr/>
              </p:nvSpPr>
              <p:spPr>
                <a:xfrm>
                  <a:off x="5608687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" name="Овал 21"/>
                <p:cNvSpPr/>
                <p:nvPr/>
              </p:nvSpPr>
              <p:spPr>
                <a:xfrm>
                  <a:off x="5978252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" name="Прямая соединительная линия 22"/>
                <p:cNvCxnSpPr>
                  <a:stCxn id="20" idx="0"/>
                </p:cNvCxnSpPr>
                <p:nvPr/>
              </p:nvCxnSpPr>
              <p:spPr>
                <a:xfrm flipV="1">
                  <a:off x="5289984" y="3397989"/>
                  <a:ext cx="354707" cy="715087"/>
                </a:xfrm>
                <a:prstGeom prst="line">
                  <a:avLst/>
                </a:prstGeom>
                <a:ln w="28575">
                  <a:solidFill>
                    <a:srgbClr val="00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/>
                <p:cNvCxnSpPr>
                  <a:endCxn id="21" idx="0"/>
                </p:cNvCxnSpPr>
                <p:nvPr/>
              </p:nvCxnSpPr>
              <p:spPr>
                <a:xfrm>
                  <a:off x="5644691" y="3397989"/>
                  <a:ext cx="0" cy="715087"/>
                </a:xfrm>
                <a:prstGeom prst="line">
                  <a:avLst/>
                </a:prstGeom>
                <a:ln w="28575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/>
                <p:cNvCxnSpPr>
                  <a:endCxn id="22" idx="0"/>
                </p:cNvCxnSpPr>
                <p:nvPr/>
              </p:nvCxnSpPr>
              <p:spPr>
                <a:xfrm>
                  <a:off x="5644691" y="3397989"/>
                  <a:ext cx="369565" cy="715087"/>
                </a:xfrm>
                <a:prstGeom prst="line">
                  <a:avLst/>
                </a:prstGeom>
                <a:ln w="28575">
                  <a:solidFill>
                    <a:srgbClr val="00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" name="Группа 25"/>
              <p:cNvGrpSpPr/>
              <p:nvPr/>
            </p:nvGrpSpPr>
            <p:grpSpPr>
              <a:xfrm>
                <a:off x="7404695" y="3400425"/>
                <a:ext cx="796280" cy="787095"/>
                <a:chOff x="5253980" y="3397989"/>
                <a:chExt cx="796280" cy="787095"/>
              </a:xfrm>
            </p:grpSpPr>
            <p:sp>
              <p:nvSpPr>
                <p:cNvPr id="27" name="Овал 26"/>
                <p:cNvSpPr/>
                <p:nvPr/>
              </p:nvSpPr>
              <p:spPr>
                <a:xfrm>
                  <a:off x="5253980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Овал 27"/>
                <p:cNvSpPr/>
                <p:nvPr/>
              </p:nvSpPr>
              <p:spPr>
                <a:xfrm>
                  <a:off x="5608687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" name="Овал 28"/>
                <p:cNvSpPr/>
                <p:nvPr/>
              </p:nvSpPr>
              <p:spPr>
                <a:xfrm>
                  <a:off x="5978252" y="4113076"/>
                  <a:ext cx="72008" cy="72008"/>
                </a:xfrm>
                <a:prstGeom prst="ellipse">
                  <a:avLst/>
                </a:prstGeom>
                <a:solidFill>
                  <a:srgbClr val="000099"/>
                </a:solidFill>
                <a:ln>
                  <a:solidFill>
                    <a:srgbClr val="0033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0" name="Прямая соединительная линия 29"/>
                <p:cNvCxnSpPr>
                  <a:stCxn id="27" idx="0"/>
                </p:cNvCxnSpPr>
                <p:nvPr/>
              </p:nvCxnSpPr>
              <p:spPr>
                <a:xfrm flipV="1">
                  <a:off x="5289984" y="3397989"/>
                  <a:ext cx="354707" cy="715087"/>
                </a:xfrm>
                <a:prstGeom prst="line">
                  <a:avLst/>
                </a:prstGeom>
                <a:ln w="28575">
                  <a:solidFill>
                    <a:srgbClr val="00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/>
                <p:cNvCxnSpPr>
                  <a:endCxn id="28" idx="0"/>
                </p:cNvCxnSpPr>
                <p:nvPr/>
              </p:nvCxnSpPr>
              <p:spPr>
                <a:xfrm>
                  <a:off x="5644691" y="3397989"/>
                  <a:ext cx="0" cy="715087"/>
                </a:xfrm>
                <a:prstGeom prst="line">
                  <a:avLst/>
                </a:prstGeom>
                <a:ln w="28575">
                  <a:solidFill>
                    <a:srgbClr val="0033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/>
                <p:cNvCxnSpPr>
                  <a:endCxn id="29" idx="0"/>
                </p:cNvCxnSpPr>
                <p:nvPr/>
              </p:nvCxnSpPr>
              <p:spPr>
                <a:xfrm>
                  <a:off x="5644691" y="3397989"/>
                  <a:ext cx="369565" cy="715087"/>
                </a:xfrm>
                <a:prstGeom prst="line">
                  <a:avLst/>
                </a:prstGeom>
                <a:ln w="28575">
                  <a:solidFill>
                    <a:srgbClr val="00009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" name="Прямая соединительная линия 35"/>
            <p:cNvCxnSpPr/>
            <p:nvPr/>
          </p:nvCxnSpPr>
          <p:spPr>
            <a:xfrm flipV="1">
              <a:off x="5644691" y="1988840"/>
              <a:ext cx="1083357" cy="1411586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>
              <a:off x="6728048" y="1988840"/>
              <a:ext cx="0" cy="1411585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>
              <a:off x="6728048" y="1988840"/>
              <a:ext cx="1067358" cy="1411585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/>
                <p:cNvSpPr txBox="1"/>
                <p:nvPr/>
              </p:nvSpPr>
              <p:spPr>
                <a:xfrm>
                  <a:off x="5531916" y="4139788"/>
                  <a:ext cx="1773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3" name="Text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1916" y="4139788"/>
                  <a:ext cx="177354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r="-40000" b="-2444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/>
                <p:cNvSpPr txBox="1"/>
                <p:nvPr/>
              </p:nvSpPr>
              <p:spPr>
                <a:xfrm>
                  <a:off x="6986934" y="4130263"/>
                  <a:ext cx="17735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4" name="TextBox 4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6934" y="4130263"/>
                  <a:ext cx="177354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0345" r="-62069" b="-511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6" name="Прямая соединительная линия 45"/>
            <p:cNvCxnSpPr/>
            <p:nvPr/>
          </p:nvCxnSpPr>
          <p:spPr>
            <a:xfrm flipV="1">
              <a:off x="6735477" y="908720"/>
              <a:ext cx="1393490" cy="1080120"/>
            </a:xfrm>
            <a:prstGeom prst="line">
              <a:avLst/>
            </a:prstGeom>
            <a:ln w="28575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Выгнутая вверх стрелка 47"/>
          <p:cNvSpPr/>
          <p:nvPr/>
        </p:nvSpPr>
        <p:spPr>
          <a:xfrm>
            <a:off x="5685635" y="1952942"/>
            <a:ext cx="1301299" cy="1003941"/>
          </a:xfrm>
          <a:prstGeom prst="curvedDownArrow">
            <a:avLst>
              <a:gd name="adj1" fmla="val 8029"/>
              <a:gd name="adj2" fmla="val 22594"/>
              <a:gd name="adj3" fmla="val 25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5148064" y="3808382"/>
            <a:ext cx="3240360" cy="108012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6655562" y="1623801"/>
            <a:ext cx="139161" cy="79209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6394907" y="1206370"/>
                <a:ext cx="625365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4907" y="1206370"/>
                <a:ext cx="625365" cy="391517"/>
              </a:xfrm>
              <a:prstGeom prst="rect">
                <a:avLst/>
              </a:prstGeom>
              <a:blipFill rotWithShape="1">
                <a:blip r:embed="rId5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016352" y="2173158"/>
                <a:ext cx="579871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𝒏𝒌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352" y="2173158"/>
                <a:ext cx="579871" cy="391517"/>
              </a:xfrm>
              <a:prstGeom prst="rect">
                <a:avLst/>
              </a:prstGeom>
              <a:blipFill rotWithShape="1">
                <a:blip r:embed="rId6"/>
                <a:stretch>
                  <a:fillRect r="-11579"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5275428" y="1825079"/>
                <a:ext cx="8807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5428" y="1825079"/>
                <a:ext cx="880748" cy="30777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9" name="Прямая соединительная линия 68"/>
          <p:cNvCxnSpPr/>
          <p:nvPr/>
        </p:nvCxnSpPr>
        <p:spPr>
          <a:xfrm>
            <a:off x="6186369" y="1647728"/>
            <a:ext cx="1842015" cy="15677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012160" y="1285820"/>
                <a:ext cx="41033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𝛾</m:t>
                      </m:r>
                    </m:oMath>
                  </m:oMathPara>
                </a14:m>
                <a:endParaRPr lang="ru-RU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1285820"/>
                <a:ext cx="410332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6" name="Группа 75"/>
          <p:cNvGrpSpPr/>
          <p:nvPr/>
        </p:nvGrpSpPr>
        <p:grpSpPr>
          <a:xfrm>
            <a:off x="5292080" y="3998696"/>
            <a:ext cx="1090786" cy="450143"/>
            <a:chOff x="5429237" y="3698937"/>
            <a:chExt cx="1090786" cy="450143"/>
          </a:xfrm>
        </p:grpSpPr>
        <p:sp>
          <p:nvSpPr>
            <p:cNvPr id="50" name="Овал 49"/>
            <p:cNvSpPr/>
            <p:nvPr/>
          </p:nvSpPr>
          <p:spPr>
            <a:xfrm>
              <a:off x="5429237" y="3698937"/>
              <a:ext cx="1090786" cy="4501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Овал 71"/>
            <p:cNvSpPr/>
            <p:nvPr/>
          </p:nvSpPr>
          <p:spPr>
            <a:xfrm>
              <a:off x="5501245" y="3836665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Овал 72"/>
            <p:cNvSpPr/>
            <p:nvPr/>
          </p:nvSpPr>
          <p:spPr>
            <a:xfrm>
              <a:off x="5849094" y="3979063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Овал 74"/>
            <p:cNvSpPr/>
            <p:nvPr/>
          </p:nvSpPr>
          <p:spPr>
            <a:xfrm>
              <a:off x="6181037" y="3789040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7" name="Группа 76"/>
          <p:cNvGrpSpPr/>
          <p:nvPr/>
        </p:nvGrpSpPr>
        <p:grpSpPr>
          <a:xfrm>
            <a:off x="6184751" y="4396836"/>
            <a:ext cx="1090786" cy="450143"/>
            <a:chOff x="5429237" y="3698937"/>
            <a:chExt cx="1090786" cy="450143"/>
          </a:xfrm>
        </p:grpSpPr>
        <p:sp>
          <p:nvSpPr>
            <p:cNvPr id="78" name="Овал 77"/>
            <p:cNvSpPr/>
            <p:nvPr/>
          </p:nvSpPr>
          <p:spPr>
            <a:xfrm>
              <a:off x="5429237" y="3698937"/>
              <a:ext cx="1090786" cy="4501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Овал 78"/>
            <p:cNvSpPr/>
            <p:nvPr/>
          </p:nvSpPr>
          <p:spPr>
            <a:xfrm>
              <a:off x="5616686" y="3788563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Овал 79"/>
            <p:cNvSpPr/>
            <p:nvPr/>
          </p:nvSpPr>
          <p:spPr>
            <a:xfrm>
              <a:off x="5929579" y="4007638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/>
            <p:cNvSpPr/>
            <p:nvPr/>
          </p:nvSpPr>
          <p:spPr>
            <a:xfrm>
              <a:off x="6289619" y="3883813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2" name="Группа 81"/>
          <p:cNvGrpSpPr/>
          <p:nvPr/>
        </p:nvGrpSpPr>
        <p:grpSpPr>
          <a:xfrm>
            <a:off x="7153622" y="3998696"/>
            <a:ext cx="1090786" cy="450143"/>
            <a:chOff x="5429237" y="3698937"/>
            <a:chExt cx="1090786" cy="450143"/>
          </a:xfrm>
        </p:grpSpPr>
        <p:sp>
          <p:nvSpPr>
            <p:cNvPr id="83" name="Овал 82"/>
            <p:cNvSpPr/>
            <p:nvPr/>
          </p:nvSpPr>
          <p:spPr>
            <a:xfrm>
              <a:off x="5429237" y="3698937"/>
              <a:ext cx="1090786" cy="45014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Овал 83"/>
            <p:cNvSpPr/>
            <p:nvPr/>
          </p:nvSpPr>
          <p:spPr>
            <a:xfrm>
              <a:off x="5753844" y="3788563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001494" y="4007638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23527" y="3883813"/>
              <a:ext cx="119155" cy="6296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5834806" y="4126899"/>
                <a:ext cx="177354" cy="273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806" y="4126899"/>
                <a:ext cx="177354" cy="273306"/>
              </a:xfrm>
              <a:prstGeom prst="rect">
                <a:avLst/>
              </a:prstGeom>
              <a:blipFill rotWithShape="1">
                <a:blip r:embed="rId9"/>
                <a:stretch>
                  <a:fillRect r="-41379" b="-244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/>
              <p:cNvSpPr txBox="1"/>
              <p:nvPr/>
            </p:nvSpPr>
            <p:spPr>
              <a:xfrm>
                <a:off x="6851873" y="4443374"/>
                <a:ext cx="177354" cy="273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89" name="TextBox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1873" y="4443374"/>
                <a:ext cx="177354" cy="273306"/>
              </a:xfrm>
              <a:prstGeom prst="rect">
                <a:avLst/>
              </a:prstGeom>
              <a:blipFill rotWithShape="1">
                <a:blip r:embed="rId10"/>
                <a:stretch>
                  <a:fillRect l="-10345" r="-62069" b="-5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Выгнутая вверх стрелка 89"/>
          <p:cNvSpPr/>
          <p:nvPr/>
        </p:nvSpPr>
        <p:spPr>
          <a:xfrm rot="786603">
            <a:off x="5786734" y="4082688"/>
            <a:ext cx="1458151" cy="305795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/>
              <p:cNvSpPr txBox="1"/>
              <p:nvPr/>
            </p:nvSpPr>
            <p:spPr>
              <a:xfrm>
                <a:off x="5923483" y="5696419"/>
                <a:ext cx="2634580" cy="5560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1400" b="1" dirty="0"/>
                  <a:t>m</a:t>
                </a:r>
                <a:r>
                  <a:rPr lang="en-US" sz="1400" b="1" dirty="0" smtClean="0"/>
                  <a:t>inimal basin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  <m:r>
                          <a:rPr lang="en-US" sz="1400" b="1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400" b="1" i="1">
                                <a:solidFill>
                                  <a:srgbClr val="C00000"/>
                                </a:solidFill>
                                <a:latin typeface="Cambria Math"/>
                                <a:ea typeface="Cambria Math"/>
                              </a:rPr>
                              <m:t>𝜸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400" b="1" dirty="0" smtClean="0"/>
                  <a:t> </a:t>
                </a:r>
                <a:r>
                  <a:rPr lang="en-US" sz="1400" b="1" i="1" dirty="0" smtClean="0">
                    <a:solidFill>
                      <a:srgbClr val="C00000"/>
                    </a:solidFill>
                  </a:rPr>
                  <a:t>in which </a:t>
                </a:r>
                <a:r>
                  <a:rPr lang="en-US" sz="1400" b="1" dirty="0" smtClean="0"/>
                  <a:t>the transition takes place</a:t>
                </a:r>
                <a:endParaRPr lang="ru-RU" sz="1400" b="1" dirty="0"/>
              </a:p>
            </p:txBody>
          </p:sp>
        </mc:Choice>
        <mc:Fallback xmlns="">
          <p:sp>
            <p:nvSpPr>
              <p:cNvPr id="91" name="TextBox 9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3483" y="5696419"/>
                <a:ext cx="2634580" cy="556050"/>
              </a:xfrm>
              <a:prstGeom prst="rect">
                <a:avLst/>
              </a:prstGeom>
              <a:blipFill rotWithShape="1">
                <a:blip r:embed="rId11"/>
                <a:stretch>
                  <a:fillRect l="-694" b="-9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91"/>
              <p:cNvSpPr txBox="1"/>
              <p:nvPr/>
            </p:nvSpPr>
            <p:spPr>
              <a:xfrm>
                <a:off x="4625599" y="4878388"/>
                <a:ext cx="2779095" cy="771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/>
                  <a:t>The </a:t>
                </a:r>
                <a:r>
                  <a:rPr lang="en-US" sz="1400" b="1" dirty="0" smtClean="0"/>
                  <a:t>pair of </a:t>
                </a:r>
                <a:r>
                  <a:rPr lang="en-US" sz="1400" b="1" dirty="0" err="1" smtClean="0"/>
                  <a:t>subbasins</a:t>
                </a:r>
                <a:r>
                  <a:rPr lang="en-US" sz="1400" b="1" dirty="0" smtClean="0"/>
                  <a:t> that specifies the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transition </a:t>
                </a:r>
                <a:r>
                  <a:rPr lang="en-US" sz="1400" b="1" dirty="0">
                    <a:solidFill>
                      <a:srgbClr val="C00000"/>
                    </a:solidFill>
                  </a:rPr>
                  <a:t>from site </a:t>
                </a:r>
                <a14:m>
                  <m:oMath xmlns:m="http://schemas.openxmlformats.org/officeDocument/2006/math">
                    <m:r>
                      <a:rPr lang="en-US" sz="1400" b="1" i="1">
                        <a:solidFill>
                          <a:srgbClr val="C00000"/>
                        </a:solidFill>
                        <a:latin typeface="Cambria Math"/>
                      </a:rPr>
                      <m:t>𝒊</m:t>
                    </m:r>
                  </m:oMath>
                </a14:m>
                <a:r>
                  <a:rPr lang="en-US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rgbClr val="C00000"/>
                    </a:solidFill>
                  </a:rPr>
                  <a:t>to site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C00000"/>
                        </a:solidFill>
                        <a:latin typeface="Cambria Math"/>
                      </a:rPr>
                      <m:t>𝒋</m:t>
                    </m:r>
                  </m:oMath>
                </a14:m>
                <a:r>
                  <a:rPr lang="en-US" sz="1400" b="1" dirty="0" smtClean="0">
                    <a:solidFill>
                      <a:srgbClr val="C00000"/>
                    </a:solidFill>
                  </a:rPr>
                  <a:t>  </a:t>
                </a:r>
                <a:r>
                  <a:rPr lang="en-US" sz="1400" b="1" dirty="0" smtClean="0">
                    <a:solidFill>
                      <a:schemeClr val="tx1"/>
                    </a:solidFill>
                  </a:rPr>
                  <a:t>over the vertex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𝜸</m:t>
                        </m:r>
                        <m:r>
                          <a:rPr lang="en-US" sz="1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𝜸</m:t>
                            </m:r>
                          </m:sub>
                        </m:sSub>
                      </m:e>
                    </m:d>
                  </m:oMath>
                </a14:m>
                <a:endParaRPr lang="ru-RU" sz="1400" b="1" dirty="0"/>
              </a:p>
            </p:txBody>
          </p:sp>
        </mc:Choice>
        <mc:Fallback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599" y="4878388"/>
                <a:ext cx="2779095" cy="771493"/>
              </a:xfrm>
              <a:prstGeom prst="rect">
                <a:avLst/>
              </a:prstGeom>
              <a:blipFill rotWithShape="1">
                <a:blip r:embed="rId12"/>
                <a:stretch>
                  <a:fillRect l="-658" t="-787" r="-1316" b="-47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4" name="Прямая соединительная линия 93"/>
          <p:cNvCxnSpPr>
            <a:endCxn id="103" idx="0"/>
          </p:cNvCxnSpPr>
          <p:nvPr/>
        </p:nvCxnSpPr>
        <p:spPr>
          <a:xfrm flipH="1">
            <a:off x="5064737" y="4387259"/>
            <a:ext cx="291657" cy="32910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7542567" y="4768497"/>
            <a:ext cx="54817" cy="92792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4716016" y="4716368"/>
                <a:ext cx="697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4716368"/>
                <a:ext cx="697442" cy="30777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5" name="Прямая соединительная линия 104"/>
          <p:cNvCxnSpPr/>
          <p:nvPr/>
        </p:nvCxnSpPr>
        <p:spPr>
          <a:xfrm>
            <a:off x="5580112" y="2684779"/>
            <a:ext cx="288032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/>
              <p:cNvSpPr txBox="1"/>
              <p:nvPr/>
            </p:nvSpPr>
            <p:spPr>
              <a:xfrm>
                <a:off x="7779977" y="2412870"/>
                <a:ext cx="81075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400" b="1" i="1" smtClean="0">
                          <a:latin typeface="Cambria Math"/>
                          <a:ea typeface="Cambria Math"/>
                        </a:rPr>
                        <m:t>𝜸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1400" b="1" dirty="0"/>
              </a:p>
            </p:txBody>
          </p:sp>
        </mc:Choice>
        <mc:Fallback xmlns="">
          <p:sp>
            <p:nvSpPr>
              <p:cNvPr id="107" name="TextBox 10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977" y="2412870"/>
                <a:ext cx="810754" cy="307777"/>
              </a:xfrm>
              <a:prstGeom prst="rect">
                <a:avLst/>
              </a:prstGeom>
              <a:blipFill rotWithShape="1">
                <a:blip r:embed="rId14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/>
              <p:cNvSpPr txBox="1"/>
              <p:nvPr/>
            </p:nvSpPr>
            <p:spPr>
              <a:xfrm>
                <a:off x="7753867" y="3459082"/>
                <a:ext cx="69744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1" i="1" smtClean="0">
                        <a:latin typeface="Cambria Math"/>
                      </a:rPr>
                      <m:t>𝒌</m:t>
                    </m:r>
                    <m:r>
                      <a:rPr lang="en-US" sz="1400" b="1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1400" b="1" dirty="0" smtClean="0"/>
                  <a:t>2</a:t>
                </a:r>
                <a:endParaRPr lang="ru-RU" sz="1400" b="1" dirty="0"/>
              </a:p>
            </p:txBody>
          </p:sp>
        </mc:Choice>
        <mc:Fallback xmlns="">
          <p:sp>
            <p:nvSpPr>
              <p:cNvPr id="108" name="TextBox 10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3867" y="3459082"/>
                <a:ext cx="697442" cy="307777"/>
              </a:xfrm>
              <a:prstGeom prst="rect">
                <a:avLst/>
              </a:prstGeom>
              <a:blipFill rotWithShape="1">
                <a:blip r:embed="rId15"/>
                <a:stretch>
                  <a:fillRect t="-1961" b="-176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2" name="Прямая соединительная линия 111"/>
          <p:cNvCxnSpPr/>
          <p:nvPr/>
        </p:nvCxnSpPr>
        <p:spPr>
          <a:xfrm flipV="1">
            <a:off x="6491355" y="3728760"/>
            <a:ext cx="1207660" cy="45481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>
            <a:endCxn id="49" idx="7"/>
          </p:cNvCxnSpPr>
          <p:nvPr/>
        </p:nvCxnSpPr>
        <p:spPr>
          <a:xfrm>
            <a:off x="7699015" y="3728759"/>
            <a:ext cx="214869" cy="23780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>
            <a:stCxn id="103" idx="0"/>
          </p:cNvCxnSpPr>
          <p:nvPr/>
        </p:nvCxnSpPr>
        <p:spPr>
          <a:xfrm flipV="1">
            <a:off x="5064737" y="4696936"/>
            <a:ext cx="1107253" cy="194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848889" y="683404"/>
                <a:ext cx="81945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𝒑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889" y="683404"/>
                <a:ext cx="819455" cy="369332"/>
              </a:xfrm>
              <a:prstGeom prst="rect">
                <a:avLst/>
              </a:prstGeom>
              <a:blipFill rotWithShape="1">
                <a:blip r:embed="rId1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5936345" y="3623533"/>
                <a:ext cx="579871" cy="391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𝒘</m:t>
                          </m:r>
                        </m:e>
                        <m:sub>
                          <m:r>
                            <a:rPr lang="ru-RU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𝜸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𝒏𝒌</m:t>
                          </m:r>
                        </m:sub>
                      </m:sSub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6345" y="3623533"/>
                <a:ext cx="579871" cy="391517"/>
              </a:xfrm>
              <a:prstGeom prst="rect">
                <a:avLst/>
              </a:prstGeom>
              <a:blipFill rotWithShape="1">
                <a:blip r:embed="rId17"/>
                <a:stretch>
                  <a:fillRect r="-11579" b="-15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Прямоугольник 36"/>
              <p:cNvSpPr/>
              <p:nvPr/>
            </p:nvSpPr>
            <p:spPr>
              <a:xfrm>
                <a:off x="131466" y="332656"/>
                <a:ext cx="5706007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2000" b="1" dirty="0" smtClean="0">
                    <a:solidFill>
                      <a:srgbClr val="C00000"/>
                    </a:solidFill>
                  </a:rPr>
                  <a:t>Indexation of the transition matrix elements:</a:t>
                </a:r>
              </a:p>
              <a:p>
                <a:pPr lvl="0"/>
                <a:r>
                  <a:rPr lang="en-US" sz="2000" b="1" dirty="0" smtClean="0">
                    <a:solidFill>
                      <a:srgbClr val="C00000"/>
                    </a:solidFill>
                  </a:rPr>
                  <a:t> random walk on 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</m:oMath>
                </a14:m>
                <a:r>
                  <a:rPr lang="en-US" sz="2000" b="1" dirty="0">
                    <a:solidFill>
                      <a:srgbClr val="C00000"/>
                    </a:solidFill>
                  </a:rPr>
                  <a:t>-branching </a:t>
                </a:r>
                <a:r>
                  <a:rPr lang="en-US" sz="2000" b="1" dirty="0" err="1">
                    <a:solidFill>
                      <a:srgbClr val="C00000"/>
                    </a:solidFill>
                  </a:rPr>
                  <a:t>Cayley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tree,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𝒑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&gt;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𝟐</m:t>
                    </m:r>
                    <m:r>
                      <a:rPr lang="en-US" sz="2000" b="1" i="1">
                        <a:solidFill>
                          <a:srgbClr val="C00000"/>
                        </a:solidFill>
                        <a:latin typeface="Cambria Math"/>
                      </a:rPr>
                      <m:t>: </m:t>
                    </m:r>
                  </m:oMath>
                </a14:m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7" name="Прямоугольник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66" y="332656"/>
                <a:ext cx="5706007" cy="707886"/>
              </a:xfrm>
              <a:prstGeom prst="rect">
                <a:avLst/>
              </a:prstGeom>
              <a:blipFill rotWithShape="1">
                <a:blip r:embed="rId18"/>
                <a:stretch>
                  <a:fillRect l="-1175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Выгнутая вверх стрелка 94"/>
          <p:cNvSpPr/>
          <p:nvPr/>
        </p:nvSpPr>
        <p:spPr>
          <a:xfrm>
            <a:off x="5674259" y="1982510"/>
            <a:ext cx="2079608" cy="1003941"/>
          </a:xfrm>
          <a:prstGeom prst="curvedDownArrow">
            <a:avLst>
              <a:gd name="adj1" fmla="val 8029"/>
              <a:gd name="adj2" fmla="val 22594"/>
              <a:gd name="adj3" fmla="val 25000"/>
            </a:avLst>
          </a:prstGeom>
          <a:noFill/>
          <a:ln w="28575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7147636" y="1977479"/>
                <a:ext cx="88074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𝒌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ru-RU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636" y="1977479"/>
                <a:ext cx="880748" cy="30777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580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051720" y="237044"/>
            <a:ext cx="56707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3300"/>
                </a:solidFill>
                <a:latin typeface="Bookman Old Style" pitchFamily="18" charset="0"/>
              </a:rPr>
              <a:t>How to define protein dynamics</a:t>
            </a:r>
            <a:endParaRPr lang="ru-RU" sz="2400" b="1" dirty="0" smtClean="0">
              <a:solidFill>
                <a:srgbClr val="993300"/>
              </a:solidFill>
              <a:latin typeface="Bookman Old Style" pitchFamily="18" charset="0"/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5264607" y="2977058"/>
            <a:ext cx="3505200" cy="2662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  <a:t>Protein dynamics </a:t>
            </a:r>
            <a:r>
              <a:rPr lang="en-US" b="1" dirty="0" smtClean="0">
                <a:latin typeface="Calibri" pitchFamily="34" charset="0"/>
              </a:rPr>
              <a:t>is defined by means of </a:t>
            </a:r>
            <a: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  <a:t>conformational rearrangements </a:t>
            </a:r>
            <a:r>
              <a:rPr lang="en-US" b="1" dirty="0" smtClean="0">
                <a:latin typeface="Calibri" pitchFamily="34" charset="0"/>
              </a:rPr>
              <a:t>of a protein macromolecule</a:t>
            </a:r>
            <a:r>
              <a:rPr lang="en-US" b="1" dirty="0" smtClean="0">
                <a:solidFill>
                  <a:srgbClr val="003399"/>
                </a:solidFill>
                <a:latin typeface="Calibri" pitchFamily="34" charset="0"/>
              </a:rPr>
              <a:t>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A50021"/>
                </a:solidFill>
                <a:latin typeface="Calibri" pitchFamily="34" charset="0"/>
              </a:rPr>
              <a:t>Conformational rearrangements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involve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fluctuation induced movements of  atoms, atomic groups, and even large macromolecular fragments. </a:t>
            </a:r>
          </a:p>
        </p:txBody>
      </p:sp>
      <p:sp>
        <p:nvSpPr>
          <p:cNvPr id="52230" name="Rectangle 6"/>
          <p:cNvSpPr>
            <a:spLocks noChangeArrowheads="1"/>
          </p:cNvSpPr>
          <p:nvPr/>
        </p:nvSpPr>
        <p:spPr bwMode="auto">
          <a:xfrm>
            <a:off x="179512" y="2800087"/>
            <a:ext cx="4536504" cy="301621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Protein states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are defined by means of </a:t>
            </a:r>
            <a:r>
              <a:rPr lang="en-US" b="1" dirty="0" smtClean="0">
                <a:solidFill>
                  <a:srgbClr val="990000"/>
                </a:solidFill>
                <a:latin typeface="Calibri" pitchFamily="34" charset="0"/>
              </a:rPr>
              <a:t>conformations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 of a protein macromolecule.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A conformation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is understood as the </a:t>
            </a: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spatial arrangement 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of all “elementary parts” of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macromolecule.</a:t>
            </a:r>
            <a:r>
              <a:rPr lang="en-US" b="1" dirty="0" smtClean="0">
                <a:solidFill>
                  <a:srgbClr val="000099"/>
                </a:solidFill>
                <a:latin typeface="Calibri" pitchFamily="34" charset="0"/>
              </a:rPr>
              <a:t> 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pitchFamily="34" charset="0"/>
              </a:rPr>
              <a:t>Atoms, units of a polymer chain, or even larger molecular fragments of a  chain can be considered as its “elementary parts”.  Particular representation depends on the question under the study</a:t>
            </a:r>
            <a:r>
              <a:rPr lang="en-US" sz="1600" b="1" dirty="0" smtClean="0">
                <a:solidFill>
                  <a:srgbClr val="000000"/>
                </a:solidFill>
                <a:latin typeface="Calibri" pitchFamily="34" charset="0"/>
              </a:rPr>
              <a:t>. </a:t>
            </a:r>
          </a:p>
        </p:txBody>
      </p:sp>
      <p:sp>
        <p:nvSpPr>
          <p:cNvPr id="52231" name="Line 7"/>
          <p:cNvSpPr>
            <a:spLocks noChangeShapeType="1"/>
          </p:cNvSpPr>
          <p:nvPr/>
        </p:nvSpPr>
        <p:spPr bwMode="auto">
          <a:xfrm>
            <a:off x="4788024" y="2875384"/>
            <a:ext cx="0" cy="3001888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2267580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rotein states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6055" y="2276872"/>
            <a:ext cx="22184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Calibri" pitchFamily="34" charset="0"/>
              </a:rPr>
              <a:t>p</a:t>
            </a:r>
            <a:r>
              <a:rPr lang="en-US" sz="2000" b="1" dirty="0" smtClean="0">
                <a:solidFill>
                  <a:srgbClr val="002060"/>
                </a:solidFill>
                <a:latin typeface="Calibri" pitchFamily="34" charset="0"/>
              </a:rPr>
              <a:t>rotein dynamics</a:t>
            </a:r>
            <a:endParaRPr lang="ru-RU" sz="2000" b="1" dirty="0">
              <a:solidFill>
                <a:srgbClr val="002060"/>
              </a:solidFill>
              <a:latin typeface="Calibri" pitchFamily="34" charset="0"/>
            </a:endParaRPr>
          </a:p>
        </p:txBody>
      </p:sp>
      <p:pic>
        <p:nvPicPr>
          <p:cNvPr id="10" name="Picture 7" descr="Mb-Vanderva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4489" y="908720"/>
            <a:ext cx="1545288" cy="134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Mb-carca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967080"/>
            <a:ext cx="1508792" cy="1317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771800" y="1323990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Protein is a macromolecule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388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1800398"/>
            <a:ext cx="48965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Eigen vectors and eigenvalues of symmetric block-hierarchical transition matrices</a:t>
            </a:r>
          </a:p>
        </p:txBody>
      </p:sp>
    </p:spTree>
    <p:extLst>
      <p:ext uri="{BB962C8B-B14F-4D97-AF65-F5344CB8AC3E}">
        <p14:creationId xmlns:p14="http://schemas.microsoft.com/office/powerpoint/2010/main" val="136656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/>
              <p:cNvSpPr/>
              <p:nvPr/>
            </p:nvSpPr>
            <p:spPr>
              <a:xfrm>
                <a:off x="251520" y="914954"/>
                <a:ext cx="4680520" cy="48976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An eigenvector 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of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a symmetric 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block-hierarchical transition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matrix specifying a 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random walk on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𝒑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-</a:t>
                </a:r>
                <a:r>
                  <a:rPr lang="en-US" sz="1600" b="1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adic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 </a:t>
                </a:r>
                <a:r>
                  <a:rPr lang="en-US" sz="1600" b="1" dirty="0" err="1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Cayley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tree with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Cambria Math"/>
                        <a:cs typeface="Times New Roman"/>
                      </a:rPr>
                      <m:t>𝜞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levels, is a column vector 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that consist of </a:t>
                </a:r>
                <a:r>
                  <a:rPr lang="en-US" sz="1600" b="1" dirty="0" smtClean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blocks of components 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according to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the hierarchy of basins. </a:t>
                </a:r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For each level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𝜸</m:t>
                    </m:r>
                  </m:oMath>
                </a14:m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, there are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𝒑</m:t>
                    </m:r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−</m:t>
                    </m:r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𝟏</m:t>
                    </m:r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  <m:sSup>
                      <m:sSupPr>
                        <m:ctrlPr>
                          <a:rPr lang="ru-RU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𝜸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 eigenvectors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ru-RU" sz="1600" b="1" i="1">
                                <a:solidFill>
                                  <a:srgbClr val="003399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accPr>
                          <m:e>
                            <m:r>
                              <a:rPr lang="en-US" sz="1600" b="1" i="1">
                                <a:solidFill>
                                  <a:srgbClr val="003399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𝒆</m:t>
                            </m:r>
                          </m:e>
                        </m:acc>
                      </m:e>
                      <m:sub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sub>
                    </m:sSub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𝜸</m:t>
                    </m:r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sSub>
                      <m:sSubPr>
                        <m:ctrlPr>
                          <a:rPr lang="ru-RU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𝜸</m:t>
                        </m:r>
                      </m:sub>
                    </m:sSub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,</m:t>
                    </m:r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𝒌</m:t>
                    </m:r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. Each eigenvector consists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𝚪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𝜸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  blocks 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𝜸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 elements, and only one block has nonzero components. The non-zero block consists of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𝒑</m:t>
                    </m:r>
                  </m:oMath>
                </a14:m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US" sz="1600" b="1" dirty="0" smtClean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sub-blocks </a:t>
                </a:r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with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𝒑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𝜸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−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𝟏</m:t>
                        </m:r>
                      </m:sup>
                    </m:sSup>
                  </m:oMath>
                </a14:m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  identical components in each. These components are </a:t>
                </a:r>
                <a:r>
                  <a:rPr lang="en-US" sz="1600" b="1" dirty="0" smtClean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the complex </a:t>
                </a:r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numbers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3399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𝒆𝒙𝒑</m:t>
                    </m:r>
                    <m:d>
                      <m:dPr>
                        <m:begChr m:val="["/>
                        <m:endChr m:val="]"/>
                        <m:ctrlPr>
                          <a:rPr lang="ru-RU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𝝅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𝒊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𝝓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𝜸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ru-RU" sz="1600" b="1" i="1">
                                <a:solidFill>
                                  <a:srgbClr val="003399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rgbClr val="003399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rgbClr val="003399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𝜸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𝒌</m:t>
                        </m:r>
                        <m:r>
                          <a:rPr lang="en-US" sz="1600" b="1" i="1">
                            <a:solidFill>
                              <a:srgbClr val="003399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600" b="1" dirty="0">
                    <a:solidFill>
                      <a:srgbClr val="003399"/>
                    </a:solidFill>
                    <a:ea typeface="Times New Roman"/>
                    <a:cs typeface="Times New Roman"/>
                  </a:rPr>
                  <a:t> such that the sum of all components in non-zero block is equal to 0.</a:t>
                </a:r>
                <a:endParaRPr lang="en-US" sz="1600" b="1" dirty="0" smtClean="0">
                  <a:solidFill>
                    <a:srgbClr val="000000"/>
                  </a:solidFill>
                  <a:ea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endParaRPr lang="en-US" sz="1600" b="1" dirty="0" smtClean="0">
                  <a:solidFill>
                    <a:srgbClr val="000000"/>
                  </a:solidFill>
                  <a:ea typeface="Times New Roman"/>
                  <a:cs typeface="Times New Roman"/>
                </a:endParaRPr>
              </a:p>
              <a:p>
                <a:pPr>
                  <a:spcAft>
                    <a:spcPts val="0"/>
                  </a:spcAft>
                </a:pP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Thus, each eigenvector is indexed by  a triple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𝜸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𝒏</m:t>
                    </m:r>
                    <m:r>
                      <a:rPr lang="en-US" sz="1600" b="1" i="1" baseline="-2500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𝜸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, </m:t>
                    </m:r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𝒌</m:t>
                    </m:r>
                    <m:r>
                      <a:rPr lang="en-US" sz="1600" b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. The triple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specifies </a:t>
                </a:r>
                <a:r>
                  <a:rPr lang="en-US" sz="1600" b="1" dirty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the </a:t>
                </a:r>
                <a:r>
                  <a:rPr lang="en-US" sz="1600" b="1" dirty="0" smtClean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scale </a:t>
                </a:r>
                <a:r>
                  <a:rPr lang="en-US" sz="1600" b="1" dirty="0">
                    <a:ea typeface="Times New Roman"/>
                    <a:cs typeface="Times New Roman"/>
                  </a:rPr>
                  <a:t>of nonzero </a:t>
                </a:r>
                <a:r>
                  <a:rPr lang="en-US" sz="1600" b="1" dirty="0" smtClean="0">
                    <a:ea typeface="Times New Roman"/>
                    <a:cs typeface="Times New Roman"/>
                  </a:rPr>
                  <a:t>block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in the column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(</m:t>
                    </m:r>
                    <m:sSup>
                      <m:sSupPr>
                        <m:ctrlP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</m:ctrlPr>
                      </m:sSupPr>
                      <m:e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/>
                            <a:cs typeface="Times New Roman"/>
                          </a:rPr>
                          <m:t>𝒑</m:t>
                        </m:r>
                      </m:e>
                      <m:sup>
                        <m:r>
                          <a:rPr lang="en-US" sz="1600" b="1" i="1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𝜸</m:t>
                        </m:r>
                      </m:sup>
                    </m:sSup>
                    <m:r>
                      <a:rPr lang="en-US" sz="1600" b="1" i="1" smtClean="0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, 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the </a:t>
                </a:r>
                <a:r>
                  <a:rPr lang="en-US" sz="1600" b="1" dirty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position </a:t>
                </a:r>
                <a:r>
                  <a:rPr lang="en-US" sz="1600" b="1" dirty="0">
                    <a:ea typeface="Times New Roman"/>
                    <a:cs typeface="Times New Roman"/>
                  </a:rPr>
                  <a:t>of non-zero block </a:t>
                </a:r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in the 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column vector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sSubPr>
                      <m:e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𝒏</m:t>
                        </m:r>
                      </m:e>
                      <m:sub>
                        <m:r>
                          <a:rPr lang="en-US" sz="1600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  <a:cs typeface="Times New Roman"/>
                          </a:rPr>
                          <m:t>𝜸</m:t>
                        </m:r>
                      </m:sub>
                    </m:sSub>
                    <m:r>
                      <a:rPr lang="en-US" sz="1600" b="1" i="1">
                        <a:solidFill>
                          <a:srgbClr val="000000"/>
                        </a:solidFill>
                        <a:latin typeface="Cambria Math"/>
                        <a:ea typeface="Times New Roman"/>
                        <a:cs typeface="Times New Roman"/>
                      </a:rPr>
                      <m:t>)</m:t>
                    </m:r>
                  </m:oMath>
                </a14:m>
                <a:r>
                  <a:rPr lang="en-US" sz="1600" b="1" dirty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, and </a:t>
                </a:r>
                <a:r>
                  <a:rPr lang="en-US" sz="1600" b="1" dirty="0" smtClean="0">
                    <a:solidFill>
                      <a:srgbClr val="C00000"/>
                    </a:solidFill>
                    <a:ea typeface="Times New Roman"/>
                    <a:cs typeface="Times New Roman"/>
                  </a:rPr>
                  <a:t>the values of</a:t>
                </a:r>
                <a:r>
                  <a:rPr lang="en-US" sz="1600" b="1" dirty="0" smtClean="0">
                    <a:solidFill>
                      <a:srgbClr val="000000"/>
                    </a:solidFill>
                    <a:ea typeface="Times New Roman"/>
                    <a:cs typeface="Times New Roman"/>
                  </a:rPr>
                  <a:t> non-zero components,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chemeClr val="tx1"/>
                        </a:solidFill>
                        <a:latin typeface="Cambria Math"/>
                        <a:ea typeface="Times New Roman"/>
                        <a:cs typeface="Times New Roman"/>
                      </a:rPr>
                      <m:t>𝒆𝒙𝒑</m:t>
                    </m:r>
                    <m:d>
                      <m:dPr>
                        <m:begChr m:val="["/>
                        <m:endChr m:val="]"/>
                        <m:ctrlPr>
                          <a:rPr lang="ru-RU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</m:ctrlPr>
                      </m:dPr>
                      <m:e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𝟐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𝝅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𝒊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𝝓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(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𝜸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sSub>
                          <m:sSubPr>
                            <m:ctrlPr>
                              <a:rPr lang="ru-RU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</m:ctrlPr>
                          </m:sSubPr>
                          <m:e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𝒏</m:t>
                            </m:r>
                          </m:e>
                          <m:sub>
                            <m:r>
                              <a:rPr lang="en-US" sz="1600" b="1" i="1">
                                <a:solidFill>
                                  <a:schemeClr val="tx1"/>
                                </a:solidFill>
                                <a:latin typeface="Cambria Math"/>
                                <a:ea typeface="Times New Roman"/>
                                <a:cs typeface="Times New Roman"/>
                              </a:rPr>
                              <m:t>𝜸</m:t>
                            </m:r>
                          </m:sub>
                        </m:sSub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,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𝒌</m:t>
                        </m:r>
                        <m:r>
                          <a:rPr lang="en-US" sz="1600" b="1" i="1">
                            <a:solidFill>
                              <a:schemeClr val="tx1"/>
                            </a:solidFill>
                            <a:latin typeface="Cambria Math"/>
                            <a:ea typeface="Times New Roman"/>
                            <a:cs typeface="Times New Roman"/>
                          </a:rPr>
                          <m:t>)</m:t>
                        </m:r>
                      </m:e>
                    </m:d>
                  </m:oMath>
                </a14:m>
                <a:r>
                  <a:rPr lang="en-US" sz="1600" b="1" dirty="0" smtClean="0">
                    <a:solidFill>
                      <a:schemeClr val="tx1"/>
                    </a:solidFill>
                    <a:ea typeface="Times New Roman"/>
                    <a:cs typeface="Times New Roman"/>
                  </a:rPr>
                  <a:t>. </a:t>
                </a:r>
                <a:endParaRPr lang="en-US" sz="1600" b="1" dirty="0" smtClean="0">
                  <a:solidFill>
                    <a:srgbClr val="000000"/>
                  </a:solidFill>
                  <a:ea typeface="Times New Roman"/>
                  <a:cs typeface="Times New Roman"/>
                </a:endParaRPr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914954"/>
                <a:ext cx="4680520" cy="4897687"/>
              </a:xfrm>
              <a:prstGeom prst="rect">
                <a:avLst/>
              </a:prstGeom>
              <a:blipFill rotWithShape="1">
                <a:blip r:embed="rId3"/>
                <a:stretch>
                  <a:fillRect l="-651" t="-373" r="-521" b="-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Группа 3"/>
          <p:cNvGrpSpPr/>
          <p:nvPr/>
        </p:nvGrpSpPr>
        <p:grpSpPr>
          <a:xfrm>
            <a:off x="5364088" y="1185222"/>
            <a:ext cx="3240360" cy="4539321"/>
            <a:chOff x="5364088" y="1185222"/>
            <a:chExt cx="3240360" cy="4539321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6984268" y="3332484"/>
              <a:ext cx="972108" cy="1464668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" name="Группа 12"/>
            <p:cNvGrpSpPr/>
            <p:nvPr/>
          </p:nvGrpSpPr>
          <p:grpSpPr>
            <a:xfrm>
              <a:off x="5364088" y="1185222"/>
              <a:ext cx="3240360" cy="4539321"/>
              <a:chOff x="5675511" y="1185222"/>
              <a:chExt cx="2928937" cy="4221665"/>
            </a:xfrm>
          </p:grpSpPr>
          <p:graphicFrame>
            <p:nvGraphicFramePr>
              <p:cNvPr id="5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208771352"/>
                  </p:ext>
                </p:extLst>
              </p:nvPr>
            </p:nvGraphicFramePr>
            <p:xfrm>
              <a:off x="6204831" y="2133511"/>
              <a:ext cx="1870295" cy="327337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0165" name="Equation" r:id="rId4" imgW="1523880" imgH="2666880" progId="Equation.DSMT4">
                      <p:embed/>
                    </p:oleObj>
                  </mc:Choice>
                  <mc:Fallback>
                    <p:oleObj name="Equation" r:id="rId4" imgW="1523880" imgH="266688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204831" y="2133511"/>
                            <a:ext cx="1870295" cy="327337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" name="TextBox 5"/>
              <p:cNvSpPr txBox="1">
                <a:spLocks noChangeArrowheads="1"/>
              </p:cNvSpPr>
              <p:nvPr/>
            </p:nvSpPr>
            <p:spPr bwMode="auto">
              <a:xfrm>
                <a:off x="5675511" y="1185222"/>
                <a:ext cx="2928937" cy="543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600" b="1" i="1" dirty="0">
                    <a:solidFill>
                      <a:srgbClr val="C00000"/>
                    </a:solidFill>
                    <a:latin typeface="Calibri" pitchFamily="34" charset="0"/>
                  </a:rPr>
                  <a:t>р</a:t>
                </a:r>
                <a:r>
                  <a:rPr lang="en-US" sz="1600" b="1" dirty="0">
                    <a:solidFill>
                      <a:srgbClr val="C00000"/>
                    </a:solidFill>
                    <a:latin typeface="Calibri" pitchFamily="34" charset="0"/>
                  </a:rPr>
                  <a:t>=3</a:t>
                </a:r>
                <a:r>
                  <a:rPr lang="ru-RU" sz="1600" b="1" dirty="0">
                    <a:solidFill>
                      <a:srgbClr val="C00000"/>
                    </a:solidFill>
                    <a:latin typeface="Calibri" pitchFamily="34" charset="0"/>
                  </a:rPr>
                  <a:t>: 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one of the 1</a:t>
                </a:r>
                <a:r>
                  <a:rPr lang="en-US" sz="1600" b="1" baseline="30000" dirty="0" smtClean="0">
                    <a:solidFill>
                      <a:srgbClr val="C00000"/>
                    </a:solidFill>
                    <a:latin typeface="Calibri" pitchFamily="34" charset="0"/>
                  </a:rPr>
                  <a:t>st</a:t>
                </a:r>
                <a:r>
                  <a:rPr lang="en-US" sz="1600" b="1" dirty="0" smtClean="0">
                    <a:solidFill>
                      <a:srgbClr val="C00000"/>
                    </a:solidFill>
                    <a:latin typeface="Calibri" pitchFamily="34" charset="0"/>
                  </a:rPr>
                  <a:t>-level eigenvectors</a:t>
                </a:r>
                <a:endParaRPr lang="ru-RU" sz="1600" b="1" dirty="0">
                  <a:solidFill>
                    <a:srgbClr val="C00000"/>
                  </a:solidFill>
                  <a:latin typeface="Calibri" pitchFamily="34" charset="0"/>
                </a:endParaRPr>
              </a:p>
            </p:txBody>
          </p:sp>
        </p:grpSp>
      </p:grpSp>
      <p:cxnSp>
        <p:nvCxnSpPr>
          <p:cNvPr id="7" name="Прямая соединительная линия 6"/>
          <p:cNvCxnSpPr/>
          <p:nvPr/>
        </p:nvCxnSpPr>
        <p:spPr>
          <a:xfrm>
            <a:off x="5076056" y="914954"/>
            <a:ext cx="0" cy="510633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475656" y="188640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Eigenvectors (</a:t>
            </a:r>
            <a:r>
              <a:rPr lang="en-US" sz="2400" b="1" dirty="0" err="1" smtClean="0">
                <a:solidFill>
                  <a:srgbClr val="C00000"/>
                </a:solidFill>
              </a:rPr>
              <a:t>ultrametric</a:t>
            </a:r>
            <a:r>
              <a:rPr lang="en-US" sz="2400" b="1" dirty="0" smtClean="0">
                <a:solidFill>
                  <a:srgbClr val="C00000"/>
                </a:solidFill>
              </a:rPr>
              <a:t> wavelets)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22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1720" y="476672"/>
            <a:ext cx="51125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2000" b="1" dirty="0" smtClean="0">
                <a:solidFill>
                  <a:srgbClr val="C00000"/>
                </a:solidFill>
              </a:rPr>
              <a:t>Examples: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lvl="0">
              <a:lnSpc>
                <a:spcPct val="120000"/>
              </a:lnSpc>
            </a:pPr>
            <a:r>
              <a:rPr lang="en-US" sz="2000" b="1" dirty="0" smtClean="0">
                <a:solidFill>
                  <a:srgbClr val="003399"/>
                </a:solidFill>
              </a:rPr>
              <a:t>Eigenvectors </a:t>
            </a:r>
            <a:r>
              <a:rPr lang="en-US" sz="2000" b="1" dirty="0">
                <a:solidFill>
                  <a:srgbClr val="003399"/>
                </a:solidFill>
              </a:rPr>
              <a:t>and eigenvalues of </a:t>
            </a:r>
            <a:r>
              <a:rPr lang="en-US" sz="2000" b="1" dirty="0" smtClean="0">
                <a:solidFill>
                  <a:srgbClr val="003399"/>
                </a:solidFill>
              </a:rPr>
              <a:t>symmetric block-hierarchical 2-adic transition matrix</a:t>
            </a:r>
          </a:p>
        </p:txBody>
      </p:sp>
      <p:grpSp>
        <p:nvGrpSpPr>
          <p:cNvPr id="47" name="Группа 62"/>
          <p:cNvGrpSpPr>
            <a:grpSpLocks/>
          </p:cNvGrpSpPr>
          <p:nvPr/>
        </p:nvGrpSpPr>
        <p:grpSpPr bwMode="auto">
          <a:xfrm>
            <a:off x="4608003" y="3537771"/>
            <a:ext cx="3657600" cy="2500311"/>
            <a:chOff x="279400" y="4037014"/>
            <a:chExt cx="3657600" cy="2500639"/>
          </a:xfrm>
        </p:grpSpPr>
        <p:sp>
          <p:nvSpPr>
            <p:cNvPr id="48" name="Прямоугольник 47"/>
            <p:cNvSpPr/>
            <p:nvPr/>
          </p:nvSpPr>
          <p:spPr>
            <a:xfrm>
              <a:off x="3116263" y="6251866"/>
              <a:ext cx="339725" cy="2857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3516313" y="5966078"/>
              <a:ext cx="339725" cy="28578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309813" y="5619958"/>
              <a:ext cx="339725" cy="2857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1" name="Прямоугольник 50"/>
            <p:cNvSpPr/>
            <p:nvPr/>
          </p:nvSpPr>
          <p:spPr>
            <a:xfrm>
              <a:off x="2724150" y="5323057"/>
              <a:ext cx="339725" cy="285787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2" name="Прямоугольник 51"/>
            <p:cNvSpPr/>
            <p:nvPr/>
          </p:nvSpPr>
          <p:spPr>
            <a:xfrm>
              <a:off x="1498600" y="4980112"/>
              <a:ext cx="339725" cy="2857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1912938" y="4680034"/>
              <a:ext cx="338137" cy="285787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735013" y="4389484"/>
              <a:ext cx="339725" cy="2857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1090613" y="4092582"/>
              <a:ext cx="339725" cy="28578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6" name="Rectangle 87"/>
            <p:cNvSpPr>
              <a:spLocks noChangeArrowheads="1"/>
            </p:cNvSpPr>
            <p:nvPr/>
          </p:nvSpPr>
          <p:spPr bwMode="auto">
            <a:xfrm>
              <a:off x="733425" y="5283363"/>
              <a:ext cx="1504950" cy="121777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7" name="Rectangle 88"/>
            <p:cNvSpPr>
              <a:spLocks noChangeArrowheads="1"/>
            </p:cNvSpPr>
            <p:nvPr/>
          </p:nvSpPr>
          <p:spPr bwMode="auto">
            <a:xfrm>
              <a:off x="2344738" y="4060828"/>
              <a:ext cx="1471612" cy="12336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8" name="Rectangle 89"/>
            <p:cNvSpPr>
              <a:spLocks noChangeArrowheads="1"/>
            </p:cNvSpPr>
            <p:nvPr/>
          </p:nvSpPr>
          <p:spPr bwMode="auto">
            <a:xfrm>
              <a:off x="3133725" y="5308767"/>
              <a:ext cx="741363" cy="61761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59" name="Rectangle 90"/>
            <p:cNvSpPr>
              <a:spLocks noChangeArrowheads="1"/>
            </p:cNvSpPr>
            <p:nvPr/>
          </p:nvSpPr>
          <p:spPr bwMode="auto">
            <a:xfrm>
              <a:off x="2322513" y="5935912"/>
              <a:ext cx="723900" cy="60174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0" name="Rectangle 91"/>
            <p:cNvSpPr>
              <a:spLocks noChangeArrowheads="1"/>
            </p:cNvSpPr>
            <p:nvPr/>
          </p:nvSpPr>
          <p:spPr bwMode="auto">
            <a:xfrm>
              <a:off x="746125" y="4680034"/>
              <a:ext cx="711200" cy="56681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61" name="Rectangle 92"/>
            <p:cNvSpPr>
              <a:spLocks noChangeArrowheads="1"/>
            </p:cNvSpPr>
            <p:nvPr/>
          </p:nvSpPr>
          <p:spPr bwMode="auto">
            <a:xfrm>
              <a:off x="1508125" y="4075118"/>
              <a:ext cx="755650" cy="57157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aphicFrame>
          <p:nvGraphicFramePr>
            <p:cNvPr id="62" name="Object 1"/>
            <p:cNvGraphicFramePr>
              <a:graphicFrameLocks noChangeAspect="1"/>
            </p:cNvGraphicFramePr>
            <p:nvPr/>
          </p:nvGraphicFramePr>
          <p:xfrm>
            <a:off x="279400" y="4037014"/>
            <a:ext cx="365760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3393" name="Equation" r:id="rId3" imgW="3162240" imgH="1854000" progId="Equation.DSMT4">
                    <p:embed/>
                  </p:oleObj>
                </mc:Choice>
                <mc:Fallback>
                  <p:oleObj name="Equation" r:id="rId3" imgW="3162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400" y="4037014"/>
                          <a:ext cx="3657600" cy="248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3" name="Группа 70"/>
          <p:cNvGrpSpPr>
            <a:grpSpLocks/>
          </p:cNvGrpSpPr>
          <p:nvPr/>
        </p:nvGrpSpPr>
        <p:grpSpPr bwMode="auto">
          <a:xfrm>
            <a:off x="925265" y="3501008"/>
            <a:ext cx="3214687" cy="2573837"/>
            <a:chOff x="709613" y="1315557"/>
            <a:chExt cx="3214687" cy="2574220"/>
          </a:xfrm>
        </p:grpSpPr>
        <p:sp>
          <p:nvSpPr>
            <p:cNvPr id="30" name="Oval 5"/>
            <p:cNvSpPr>
              <a:spLocks noChangeArrowheads="1"/>
            </p:cNvSpPr>
            <p:nvPr/>
          </p:nvSpPr>
          <p:spPr bwMode="auto">
            <a:xfrm>
              <a:off x="937415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1" name="Oval 6"/>
            <p:cNvSpPr>
              <a:spLocks noChangeArrowheads="1"/>
            </p:cNvSpPr>
            <p:nvPr/>
          </p:nvSpPr>
          <p:spPr bwMode="auto">
            <a:xfrm>
              <a:off x="1301898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2" name="Oval 7"/>
            <p:cNvSpPr>
              <a:spLocks noChangeArrowheads="1"/>
            </p:cNvSpPr>
            <p:nvPr/>
          </p:nvSpPr>
          <p:spPr bwMode="auto">
            <a:xfrm>
              <a:off x="1666381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3" name="Oval 8"/>
            <p:cNvSpPr>
              <a:spLocks noChangeArrowheads="1"/>
            </p:cNvSpPr>
            <p:nvPr/>
          </p:nvSpPr>
          <p:spPr bwMode="auto">
            <a:xfrm>
              <a:off x="2032204" y="3511924"/>
              <a:ext cx="12060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4" name="Oval 9"/>
            <p:cNvSpPr>
              <a:spLocks noChangeArrowheads="1"/>
            </p:cNvSpPr>
            <p:nvPr/>
          </p:nvSpPr>
          <p:spPr bwMode="auto">
            <a:xfrm>
              <a:off x="2396687" y="3511924"/>
              <a:ext cx="12060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5" name="Oval 10"/>
            <p:cNvSpPr>
              <a:spLocks noChangeArrowheads="1"/>
            </p:cNvSpPr>
            <p:nvPr/>
          </p:nvSpPr>
          <p:spPr bwMode="auto">
            <a:xfrm>
              <a:off x="2761170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6" name="Oval 11"/>
            <p:cNvSpPr>
              <a:spLocks noChangeArrowheads="1"/>
            </p:cNvSpPr>
            <p:nvPr/>
          </p:nvSpPr>
          <p:spPr bwMode="auto">
            <a:xfrm>
              <a:off x="3125653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7" name="Oval 12"/>
            <p:cNvSpPr>
              <a:spLocks noChangeArrowheads="1"/>
            </p:cNvSpPr>
            <p:nvPr/>
          </p:nvSpPr>
          <p:spPr bwMode="auto">
            <a:xfrm>
              <a:off x="3490136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8" name="Oval 13"/>
            <p:cNvSpPr>
              <a:spLocks noChangeArrowheads="1"/>
            </p:cNvSpPr>
            <p:nvPr/>
          </p:nvSpPr>
          <p:spPr bwMode="auto">
            <a:xfrm flipH="1">
              <a:off x="2032204" y="3511924"/>
              <a:ext cx="12060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39" name="Oval 14"/>
            <p:cNvSpPr>
              <a:spLocks noChangeArrowheads="1"/>
            </p:cNvSpPr>
            <p:nvPr/>
          </p:nvSpPr>
          <p:spPr bwMode="auto">
            <a:xfrm flipH="1">
              <a:off x="1666381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0" name="Oval 15"/>
            <p:cNvSpPr>
              <a:spLocks noChangeArrowheads="1"/>
            </p:cNvSpPr>
            <p:nvPr/>
          </p:nvSpPr>
          <p:spPr bwMode="auto">
            <a:xfrm flipH="1">
              <a:off x="1301898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41" name="Oval 16"/>
            <p:cNvSpPr>
              <a:spLocks noChangeArrowheads="1"/>
            </p:cNvSpPr>
            <p:nvPr/>
          </p:nvSpPr>
          <p:spPr bwMode="auto">
            <a:xfrm flipH="1">
              <a:off x="937415" y="3511924"/>
              <a:ext cx="121941" cy="118783"/>
            </a:xfrm>
            <a:prstGeom prst="ellipse">
              <a:avLst/>
            </a:prstGeom>
            <a:solidFill>
              <a:srgbClr val="8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pSp>
          <p:nvGrpSpPr>
            <p:cNvPr id="42" name="Group 17"/>
            <p:cNvGrpSpPr>
              <a:grpSpLocks/>
            </p:cNvGrpSpPr>
            <p:nvPr/>
          </p:nvGrpSpPr>
          <p:grpSpPr bwMode="auto">
            <a:xfrm>
              <a:off x="997715" y="1315557"/>
              <a:ext cx="2532621" cy="2197604"/>
              <a:chOff x="576" y="384"/>
              <a:chExt cx="2016" cy="1777"/>
            </a:xfrm>
          </p:grpSpPr>
          <p:cxnSp>
            <p:nvCxnSpPr>
              <p:cNvPr id="44" name="AutoShape 18"/>
              <p:cNvCxnSpPr>
                <a:cxnSpLocks noChangeShapeType="1"/>
                <a:stCxn id="30" idx="0"/>
              </p:cNvCxnSpPr>
              <p:nvPr/>
            </p:nvCxnSpPr>
            <p:spPr bwMode="auto">
              <a:xfrm flipV="1">
                <a:off x="576" y="384"/>
                <a:ext cx="1008" cy="177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5" name="AutoShape 19"/>
              <p:cNvCxnSpPr>
                <a:cxnSpLocks noChangeShapeType="1"/>
                <a:endCxn id="37" idx="0"/>
              </p:cNvCxnSpPr>
              <p:nvPr/>
            </p:nvCxnSpPr>
            <p:spPr bwMode="auto">
              <a:xfrm>
                <a:off x="1584" y="384"/>
                <a:ext cx="1008" cy="177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6" name="AutoShape 20"/>
              <p:cNvCxnSpPr>
                <a:cxnSpLocks noChangeShapeType="1"/>
                <a:endCxn id="34" idx="0"/>
              </p:cNvCxnSpPr>
              <p:nvPr/>
            </p:nvCxnSpPr>
            <p:spPr bwMode="auto">
              <a:xfrm rot="5400000">
                <a:off x="1344" y="1504"/>
                <a:ext cx="1049" cy="26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3" name="AutoShape 21"/>
              <p:cNvCxnSpPr>
                <a:cxnSpLocks noChangeShapeType="1"/>
                <a:endCxn id="36" idx="0"/>
              </p:cNvCxnSpPr>
              <p:nvPr/>
            </p:nvCxnSpPr>
            <p:spPr bwMode="auto">
              <a:xfrm rot="5400000">
                <a:off x="2263" y="1975"/>
                <a:ext cx="240" cy="13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4" name="AutoShape 22"/>
              <p:cNvCxnSpPr>
                <a:cxnSpLocks noChangeShapeType="1"/>
                <a:endCxn id="35" idx="0"/>
              </p:cNvCxnSpPr>
              <p:nvPr/>
            </p:nvCxnSpPr>
            <p:spPr bwMode="auto">
              <a:xfrm rot="16200000" flipH="1">
                <a:off x="1751" y="1882"/>
                <a:ext cx="356" cy="19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AutoShape 23"/>
              <p:cNvCxnSpPr>
                <a:cxnSpLocks noChangeShapeType="1"/>
                <a:endCxn id="38" idx="0"/>
              </p:cNvCxnSpPr>
              <p:nvPr/>
            </p:nvCxnSpPr>
            <p:spPr bwMode="auto">
              <a:xfrm>
                <a:off x="1008" y="1391"/>
                <a:ext cx="432" cy="769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6" name="AutoShape 24"/>
              <p:cNvCxnSpPr>
                <a:cxnSpLocks noChangeShapeType="1"/>
                <a:endCxn id="40" idx="0"/>
              </p:cNvCxnSpPr>
              <p:nvPr/>
            </p:nvCxnSpPr>
            <p:spPr bwMode="auto">
              <a:xfrm>
                <a:off x="720" y="1919"/>
                <a:ext cx="144" cy="241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7" name="AutoShape 25"/>
              <p:cNvCxnSpPr>
                <a:cxnSpLocks noChangeShapeType="1"/>
                <a:endCxn id="39" idx="0"/>
              </p:cNvCxnSpPr>
              <p:nvPr/>
            </p:nvCxnSpPr>
            <p:spPr bwMode="auto">
              <a:xfrm rot="5400000">
                <a:off x="973" y="1930"/>
                <a:ext cx="414" cy="4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43" name="Text Box 46"/>
            <p:cNvSpPr txBox="1">
              <a:spLocks noChangeArrowheads="1"/>
            </p:cNvSpPr>
            <p:nvPr/>
          </p:nvSpPr>
          <p:spPr bwMode="auto">
            <a:xfrm>
              <a:off x="709613" y="3612778"/>
              <a:ext cx="321468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 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1   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 2    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3    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4 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5   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 6   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7    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</a:rPr>
                <a:t> 8</a:t>
              </a:r>
              <a:endParaRPr lang="ru-RU" sz="120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4873326"/>
              </p:ext>
            </p:extLst>
          </p:nvPr>
        </p:nvGraphicFramePr>
        <p:xfrm>
          <a:off x="2051050" y="1676400"/>
          <a:ext cx="5411278" cy="1645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94" name="Equation" r:id="rId5" imgW="4051080" imgH="1231560" progId="Equation.DSMT4">
                  <p:embed/>
                </p:oleObj>
              </mc:Choice>
              <mc:Fallback>
                <p:oleObj name="Equation" r:id="rId5" imgW="4051080" imgH="123156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1676400"/>
                        <a:ext cx="5411278" cy="1645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995670" y="516855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1,1</a:t>
            </a:r>
            <a:endParaRPr lang="ru-RU" sz="1400" b="1" dirty="0"/>
          </a:p>
        </p:txBody>
      </p:sp>
      <p:sp>
        <p:nvSpPr>
          <p:cNvPr id="68" name="TextBox 67"/>
          <p:cNvSpPr txBox="1"/>
          <p:nvPr/>
        </p:nvSpPr>
        <p:spPr>
          <a:xfrm>
            <a:off x="1981385" y="4966618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1,2</a:t>
            </a:r>
            <a:endParaRPr lang="ru-RU" sz="14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2784433" y="5086605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1,3</a:t>
            </a:r>
            <a:endParaRPr lang="ru-RU" sz="14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3514730" y="512127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1,4</a:t>
            </a:r>
            <a:endParaRPr lang="ru-RU" sz="14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1381883" y="456697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2</a:t>
            </a:r>
            <a:r>
              <a:rPr lang="en-US" sz="1400" b="1" dirty="0" smtClean="0"/>
              <a:t>,1</a:t>
            </a:r>
            <a:endParaRPr lang="ru-RU" sz="1400" b="1" dirty="0"/>
          </a:p>
        </p:txBody>
      </p:sp>
      <p:sp>
        <p:nvSpPr>
          <p:cNvPr id="72" name="TextBox 71"/>
          <p:cNvSpPr txBox="1"/>
          <p:nvPr/>
        </p:nvSpPr>
        <p:spPr>
          <a:xfrm>
            <a:off x="2627784" y="429309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2,2</a:t>
            </a:r>
            <a:endParaRPr lang="ru-RU" sz="1400" b="1" dirty="0"/>
          </a:p>
        </p:txBody>
      </p:sp>
      <p:sp>
        <p:nvSpPr>
          <p:cNvPr id="73" name="TextBox 72"/>
          <p:cNvSpPr txBox="1"/>
          <p:nvPr/>
        </p:nvSpPr>
        <p:spPr>
          <a:xfrm>
            <a:off x="2089041" y="3345117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3</a:t>
            </a:r>
            <a:r>
              <a:rPr lang="en-US" sz="1400" b="1" dirty="0" smtClean="0"/>
              <a:t>,1</a:t>
            </a:r>
            <a:endParaRPr lang="ru-RU" sz="1400" b="1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925265" y="3345117"/>
            <a:ext cx="0" cy="240721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>
            <a:off x="-43113" y="4278906"/>
            <a:ext cx="15468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e</a:t>
            </a:r>
            <a:r>
              <a:rPr lang="en-US" sz="1600" b="1" dirty="0" smtClean="0"/>
              <a:t>nergy barriers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4179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Скругленный прямоугольник 64"/>
          <p:cNvSpPr/>
          <p:nvPr/>
        </p:nvSpPr>
        <p:spPr>
          <a:xfrm>
            <a:off x="8346016" y="2742763"/>
            <a:ext cx="294057" cy="588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194646" y="2251340"/>
            <a:ext cx="294057" cy="588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029885" y="1700808"/>
            <a:ext cx="294057" cy="588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854007" y="1196975"/>
            <a:ext cx="294057" cy="588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73" name="TextBox 2"/>
          <p:cNvSpPr txBox="1">
            <a:spLocks noChangeArrowheads="1"/>
          </p:cNvSpPr>
          <p:nvPr/>
        </p:nvSpPr>
        <p:spPr bwMode="auto">
          <a:xfrm>
            <a:off x="4854007" y="3500438"/>
            <a:ext cx="331236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four 1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st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-level 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eigenvalues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grpSp>
        <p:nvGrpSpPr>
          <p:cNvPr id="7174" name="Группа 3"/>
          <p:cNvGrpSpPr>
            <a:grpSpLocks/>
          </p:cNvGrpSpPr>
          <p:nvPr/>
        </p:nvGrpSpPr>
        <p:grpSpPr bwMode="auto">
          <a:xfrm>
            <a:off x="350838" y="1000125"/>
            <a:ext cx="3657600" cy="2500313"/>
            <a:chOff x="279399" y="4037340"/>
            <a:chExt cx="3657600" cy="25003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16261" y="625190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16311" y="596615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09811" y="5620078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24149" y="5323215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98599" y="4980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12936" y="4680278"/>
              <a:ext cx="338138" cy="2857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5011" y="438976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90611" y="4091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733424" y="5283528"/>
              <a:ext cx="1504950" cy="1217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2344736" y="4061153"/>
              <a:ext cx="1471613" cy="1233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3133724" y="5307340"/>
              <a:ext cx="741362" cy="6191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90"/>
            <p:cNvSpPr>
              <a:spLocks noChangeArrowheads="1"/>
            </p:cNvSpPr>
            <p:nvPr/>
          </p:nvSpPr>
          <p:spPr bwMode="auto">
            <a:xfrm>
              <a:off x="2322511" y="5934403"/>
              <a:ext cx="723900" cy="603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746124" y="4680278"/>
              <a:ext cx="711200" cy="566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1508124" y="4075440"/>
              <a:ext cx="755650" cy="57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aphicFrame>
          <p:nvGraphicFramePr>
            <p:cNvPr id="7172" name="Object 2"/>
            <p:cNvGraphicFramePr>
              <a:graphicFrameLocks noChangeAspect="1"/>
            </p:cNvGraphicFramePr>
            <p:nvPr/>
          </p:nvGraphicFramePr>
          <p:xfrm>
            <a:off x="279399" y="4037340"/>
            <a:ext cx="365760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8463" name="Equation" r:id="rId4" imgW="3162240" imgH="1854000" progId="Equation.DSMT4">
                    <p:embed/>
                  </p:oleObj>
                </mc:Choice>
                <mc:Fallback>
                  <p:oleObj name="Equation" r:id="rId4" imgW="3162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99" y="4037340"/>
                          <a:ext cx="3657600" cy="248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3210199"/>
              </p:ext>
            </p:extLst>
          </p:nvPr>
        </p:nvGraphicFramePr>
        <p:xfrm>
          <a:off x="4227513" y="1250950"/>
          <a:ext cx="4471987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4" name="Equation" r:id="rId6" imgW="3949560" imgH="1828800" progId="Equation.DSMT4">
                  <p:embed/>
                </p:oleObj>
              </mc:Choice>
              <mc:Fallback>
                <p:oleObj name="Equation" r:id="rId6" imgW="394956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1250950"/>
                        <a:ext cx="4471987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Прямая со стрелкой 72"/>
          <p:cNvCxnSpPr>
            <a:stCxn id="69" idx="6"/>
          </p:cNvCxnSpPr>
          <p:nvPr/>
        </p:nvCxnSpPr>
        <p:spPr>
          <a:xfrm flipV="1">
            <a:off x="2633663" y="5072063"/>
            <a:ext cx="2081212" cy="466725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7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825566"/>
              </p:ext>
            </p:extLst>
          </p:nvPr>
        </p:nvGraphicFramePr>
        <p:xfrm>
          <a:off x="4907682" y="3995933"/>
          <a:ext cx="2760663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65" name="Equation" r:id="rId8" imgW="1663560" imgH="1015920" progId="Equation.DSMT4">
                  <p:embed/>
                </p:oleObj>
              </mc:Choice>
              <mc:Fallback>
                <p:oleObj name="Equation" r:id="rId8" imgW="1663560" imgH="1015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7682" y="3995933"/>
                        <a:ext cx="2760663" cy="168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83"/>
          <p:cNvSpPr txBox="1">
            <a:spLocks noChangeArrowheads="1"/>
          </p:cNvSpPr>
          <p:nvPr/>
        </p:nvSpPr>
        <p:spPr bwMode="auto">
          <a:xfrm>
            <a:off x="4860032" y="608153"/>
            <a:ext cx="29896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four 1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st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-level eigenvectors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1504" y="116632"/>
            <a:ext cx="11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0550" y="3571875"/>
            <a:ext cx="3440113" cy="2786063"/>
            <a:chOff x="590550" y="3571875"/>
            <a:chExt cx="3440113" cy="2786063"/>
          </a:xfrm>
        </p:grpSpPr>
        <p:grpSp>
          <p:nvGrpSpPr>
            <p:cNvPr id="7175" name="Группа 21"/>
            <p:cNvGrpSpPr>
              <a:grpSpLocks/>
            </p:cNvGrpSpPr>
            <p:nvPr/>
          </p:nvGrpSpPr>
          <p:grpSpPr bwMode="auto">
            <a:xfrm>
              <a:off x="590550" y="3783013"/>
              <a:ext cx="3333750" cy="2574925"/>
              <a:chOff x="589960" y="1315557"/>
              <a:chExt cx="3334340" cy="2574220"/>
            </a:xfrm>
          </p:grpSpPr>
          <p:grpSp>
            <p:nvGrpSpPr>
              <p:cNvPr id="7186" name="Группа 70"/>
              <p:cNvGrpSpPr>
                <a:grpSpLocks/>
              </p:cNvGrpSpPr>
              <p:nvPr/>
            </p:nvGrpSpPr>
            <p:grpSpPr bwMode="auto">
              <a:xfrm>
                <a:off x="709613" y="1315557"/>
                <a:ext cx="3214687" cy="2574220"/>
                <a:chOff x="709613" y="1315557"/>
                <a:chExt cx="3214687" cy="2574220"/>
              </a:xfrm>
            </p:grpSpPr>
            <p:sp>
              <p:nvSpPr>
                <p:cNvPr id="7188" name="Oval 5"/>
                <p:cNvSpPr>
                  <a:spLocks noChangeArrowheads="1"/>
                </p:cNvSpPr>
                <p:nvPr/>
              </p:nvSpPr>
              <p:spPr bwMode="auto">
                <a:xfrm>
                  <a:off x="937415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89" name="Oval 6"/>
                <p:cNvSpPr>
                  <a:spLocks noChangeArrowheads="1"/>
                </p:cNvSpPr>
                <p:nvPr/>
              </p:nvSpPr>
              <p:spPr bwMode="auto">
                <a:xfrm>
                  <a:off x="1301898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0" name="Oval 7"/>
                <p:cNvSpPr>
                  <a:spLocks noChangeArrowheads="1"/>
                </p:cNvSpPr>
                <p:nvPr/>
              </p:nvSpPr>
              <p:spPr bwMode="auto">
                <a:xfrm>
                  <a:off x="1666381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1" name="Oval 8"/>
                <p:cNvSpPr>
                  <a:spLocks noChangeArrowheads="1"/>
                </p:cNvSpPr>
                <p:nvPr/>
              </p:nvSpPr>
              <p:spPr bwMode="auto">
                <a:xfrm>
                  <a:off x="2032204" y="3511924"/>
                  <a:ext cx="12060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2" name="Oval 9"/>
                <p:cNvSpPr>
                  <a:spLocks noChangeArrowheads="1"/>
                </p:cNvSpPr>
                <p:nvPr/>
              </p:nvSpPr>
              <p:spPr bwMode="auto">
                <a:xfrm>
                  <a:off x="2396687" y="3511924"/>
                  <a:ext cx="12060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3" name="Oval 10"/>
                <p:cNvSpPr>
                  <a:spLocks noChangeArrowheads="1"/>
                </p:cNvSpPr>
                <p:nvPr/>
              </p:nvSpPr>
              <p:spPr bwMode="auto">
                <a:xfrm>
                  <a:off x="2761170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4" name="Oval 11"/>
                <p:cNvSpPr>
                  <a:spLocks noChangeArrowheads="1"/>
                </p:cNvSpPr>
                <p:nvPr/>
              </p:nvSpPr>
              <p:spPr bwMode="auto">
                <a:xfrm>
                  <a:off x="3125653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5" name="Oval 12"/>
                <p:cNvSpPr>
                  <a:spLocks noChangeArrowheads="1"/>
                </p:cNvSpPr>
                <p:nvPr/>
              </p:nvSpPr>
              <p:spPr bwMode="auto">
                <a:xfrm>
                  <a:off x="3490136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6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2032204" y="3511924"/>
                  <a:ext cx="12060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7" name="Oval 14"/>
                <p:cNvSpPr>
                  <a:spLocks noChangeArrowheads="1"/>
                </p:cNvSpPr>
                <p:nvPr/>
              </p:nvSpPr>
              <p:spPr bwMode="auto">
                <a:xfrm flipH="1">
                  <a:off x="1666381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8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301898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9" name="Oval 16"/>
                <p:cNvSpPr>
                  <a:spLocks noChangeArrowheads="1"/>
                </p:cNvSpPr>
                <p:nvPr/>
              </p:nvSpPr>
              <p:spPr bwMode="auto">
                <a:xfrm flipH="1">
                  <a:off x="937415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grpSp>
              <p:nvGrpSpPr>
                <p:cNvPr id="7200" name="Group 17"/>
                <p:cNvGrpSpPr>
                  <a:grpSpLocks/>
                </p:cNvGrpSpPr>
                <p:nvPr/>
              </p:nvGrpSpPr>
              <p:grpSpPr bwMode="auto">
                <a:xfrm>
                  <a:off x="997715" y="1315557"/>
                  <a:ext cx="2532622" cy="2219865"/>
                  <a:chOff x="576" y="384"/>
                  <a:chExt cx="2016" cy="1795"/>
                </a:xfrm>
              </p:grpSpPr>
              <p:cxnSp>
                <p:nvCxnSpPr>
                  <p:cNvPr id="7202" name="AutoShape 18"/>
                  <p:cNvCxnSpPr>
                    <a:cxnSpLocks noChangeShapeType="1"/>
                    <a:stCxn id="7188" idx="0"/>
                  </p:cNvCxnSpPr>
                  <p:nvPr/>
                </p:nvCxnSpPr>
                <p:spPr bwMode="auto">
                  <a:xfrm flipV="1">
                    <a:off x="576" y="384"/>
                    <a:ext cx="1008" cy="1776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3" name="AutoShape 19"/>
                  <p:cNvCxnSpPr>
                    <a:cxnSpLocks noChangeShapeType="1"/>
                    <a:endCxn id="7195" idx="0"/>
                  </p:cNvCxnSpPr>
                  <p:nvPr/>
                </p:nvCxnSpPr>
                <p:spPr bwMode="auto">
                  <a:xfrm>
                    <a:off x="1584" y="384"/>
                    <a:ext cx="1008" cy="1776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4" name="AutoShape 2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44" y="1524"/>
                    <a:ext cx="1049" cy="262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5" name="AutoShape 21"/>
                  <p:cNvCxnSpPr>
                    <a:cxnSpLocks noChangeShapeType="1"/>
                    <a:endCxn id="7194" idx="0"/>
                  </p:cNvCxnSpPr>
                  <p:nvPr/>
                </p:nvCxnSpPr>
                <p:spPr bwMode="auto">
                  <a:xfrm rot="5400000">
                    <a:off x="2263" y="1975"/>
                    <a:ext cx="240" cy="13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6" name="AutoShape 22"/>
                  <p:cNvCxnSpPr>
                    <a:cxnSpLocks noChangeShapeType="1"/>
                    <a:endCxn id="7193" idx="0"/>
                  </p:cNvCxnSpPr>
                  <p:nvPr/>
                </p:nvCxnSpPr>
                <p:spPr bwMode="auto">
                  <a:xfrm rot="16200000" flipH="1">
                    <a:off x="1751" y="1882"/>
                    <a:ext cx="356" cy="199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7" name="AutoShape 23"/>
                  <p:cNvCxnSpPr>
                    <a:cxnSpLocks noChangeShapeType="1"/>
                    <a:endCxn id="7196" idx="0"/>
                  </p:cNvCxnSpPr>
                  <p:nvPr/>
                </p:nvCxnSpPr>
                <p:spPr bwMode="auto">
                  <a:xfrm>
                    <a:off x="1008" y="1391"/>
                    <a:ext cx="432" cy="769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8" name="AutoShape 24"/>
                  <p:cNvCxnSpPr>
                    <a:cxnSpLocks noChangeShapeType="1"/>
                    <a:endCxn id="7198" idx="0"/>
                  </p:cNvCxnSpPr>
                  <p:nvPr/>
                </p:nvCxnSpPr>
                <p:spPr bwMode="auto">
                  <a:xfrm>
                    <a:off x="720" y="1919"/>
                    <a:ext cx="144" cy="241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9" name="AutoShape 25"/>
                  <p:cNvCxnSpPr>
                    <a:cxnSpLocks noChangeShapeType="1"/>
                    <a:endCxn id="7197" idx="0"/>
                  </p:cNvCxnSpPr>
                  <p:nvPr/>
                </p:nvCxnSpPr>
                <p:spPr bwMode="auto">
                  <a:xfrm rot="5400000">
                    <a:off x="973" y="1930"/>
                    <a:ext cx="414" cy="47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  <p:sp>
              <p:nvSpPr>
                <p:cNvPr id="7201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09613" y="3612778"/>
                  <a:ext cx="3214687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eaLnBrk="1" fontAlgn="base" hangingPunct="1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  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1      </a:t>
                  </a: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 2       </a:t>
                  </a: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3       </a:t>
                  </a: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4    </a:t>
                  </a: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  </a:t>
                  </a: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5      </a:t>
                  </a: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 6      </a:t>
                  </a: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7       </a:t>
                  </a:r>
                  <a:r>
                    <a:rPr lang="en-US" sz="1200" b="1">
                      <a:solidFill>
                        <a:prstClr val="black"/>
                      </a:solidFill>
                      <a:latin typeface="Calibri" pitchFamily="34" charset="0"/>
                    </a:rPr>
                    <a:t> </a:t>
                  </a:r>
                  <a:r>
                    <a:rPr lang="ru-RU" sz="1200" b="1">
                      <a:solidFill>
                        <a:prstClr val="black"/>
                      </a:solidFill>
                      <a:latin typeface="Calibri" pitchFamily="34" charset="0"/>
                    </a:rPr>
                    <a:t> 8</a:t>
                  </a:r>
                  <a:endParaRPr lang="ru-RU" sz="120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</p:grpSp>
          <p:sp>
            <p:nvSpPr>
              <p:cNvPr id="7187" name="TextBox 23"/>
              <p:cNvSpPr txBox="1">
                <a:spLocks noChangeArrowheads="1"/>
              </p:cNvSpPr>
              <p:nvPr/>
            </p:nvSpPr>
            <p:spPr bwMode="auto">
              <a:xfrm>
                <a:off x="589960" y="2907081"/>
                <a:ext cx="64294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b="1">
                    <a:solidFill>
                      <a:prstClr val="black"/>
                    </a:solidFill>
                    <a:latin typeface="Calibri" pitchFamily="34" charset="0"/>
                  </a:rPr>
                  <a:t>(1</a:t>
                </a:r>
                <a:r>
                  <a:rPr lang="en-US" b="1">
                    <a:solidFill>
                      <a:prstClr val="black"/>
                    </a:solidFill>
                    <a:latin typeface="Calibri" pitchFamily="34" charset="0"/>
                  </a:rPr>
                  <a:t>,</a:t>
                </a:r>
                <a:r>
                  <a:rPr lang="ru-RU" b="1">
                    <a:solidFill>
                      <a:prstClr val="black"/>
                    </a:solidFill>
                    <a:latin typeface="Calibri" pitchFamily="34" charset="0"/>
                  </a:rPr>
                  <a:t>1)</a:t>
                </a:r>
              </a:p>
            </p:txBody>
          </p:sp>
        </p:grpSp>
        <p:sp>
          <p:nvSpPr>
            <p:cNvPr id="7176" name="TextBox 47"/>
            <p:cNvSpPr txBox="1">
              <a:spLocks noChangeArrowheads="1"/>
            </p:cNvSpPr>
            <p:nvPr/>
          </p:nvSpPr>
          <p:spPr bwMode="auto">
            <a:xfrm>
              <a:off x="1731963" y="5138738"/>
              <a:ext cx="684212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b="1">
                  <a:solidFill>
                    <a:prstClr val="black"/>
                  </a:solidFill>
                  <a:latin typeface="Calibri" pitchFamily="34" charset="0"/>
                </a:rPr>
                <a:t>,</a:t>
              </a: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2)</a:t>
              </a:r>
            </a:p>
          </p:txBody>
        </p:sp>
        <p:sp>
          <p:nvSpPr>
            <p:cNvPr id="7177" name="TextBox 49"/>
            <p:cNvSpPr txBox="1">
              <a:spLocks noChangeArrowheads="1"/>
            </p:cNvSpPr>
            <p:nvPr/>
          </p:nvSpPr>
          <p:spPr bwMode="auto">
            <a:xfrm>
              <a:off x="2562225" y="5284788"/>
              <a:ext cx="6842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b="1">
                  <a:solidFill>
                    <a:prstClr val="black"/>
                  </a:solidFill>
                  <a:latin typeface="Calibri" pitchFamily="34" charset="0"/>
                </a:rPr>
                <a:t>,</a:t>
              </a: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3)</a:t>
              </a:r>
            </a:p>
          </p:txBody>
        </p:sp>
        <p:sp>
          <p:nvSpPr>
            <p:cNvPr id="7178" name="TextBox 50"/>
            <p:cNvSpPr txBox="1">
              <a:spLocks noChangeArrowheads="1"/>
            </p:cNvSpPr>
            <p:nvPr/>
          </p:nvSpPr>
          <p:spPr bwMode="auto">
            <a:xfrm>
              <a:off x="3346450" y="5437188"/>
              <a:ext cx="68421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b="1">
                  <a:solidFill>
                    <a:prstClr val="black"/>
                  </a:solidFill>
                  <a:latin typeface="Calibri" pitchFamily="34" charset="0"/>
                </a:rPr>
                <a:t>,</a:t>
              </a: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4)</a:t>
              </a:r>
            </a:p>
          </p:txBody>
        </p:sp>
        <p:sp>
          <p:nvSpPr>
            <p:cNvPr id="7179" name="TextBox 53"/>
            <p:cNvSpPr txBox="1">
              <a:spLocks noChangeArrowheads="1"/>
            </p:cNvSpPr>
            <p:nvPr/>
          </p:nvSpPr>
          <p:spPr bwMode="auto">
            <a:xfrm>
              <a:off x="950913" y="4760913"/>
              <a:ext cx="684212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(2</a:t>
              </a:r>
              <a:r>
                <a:rPr lang="en-US" b="1">
                  <a:solidFill>
                    <a:prstClr val="black"/>
                  </a:solidFill>
                  <a:latin typeface="Calibri" pitchFamily="34" charset="0"/>
                </a:rPr>
                <a:t>,</a:t>
              </a: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1)</a:t>
              </a:r>
            </a:p>
          </p:txBody>
        </p:sp>
        <p:sp>
          <p:nvSpPr>
            <p:cNvPr id="7180" name="TextBox 54"/>
            <p:cNvSpPr txBox="1">
              <a:spLocks noChangeArrowheads="1"/>
            </p:cNvSpPr>
            <p:nvPr/>
          </p:nvSpPr>
          <p:spPr bwMode="auto">
            <a:xfrm>
              <a:off x="2762250" y="4429125"/>
              <a:ext cx="6842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(2</a:t>
              </a:r>
              <a:r>
                <a:rPr lang="en-US" b="1">
                  <a:solidFill>
                    <a:prstClr val="black"/>
                  </a:solidFill>
                  <a:latin typeface="Calibri" pitchFamily="34" charset="0"/>
                </a:rPr>
                <a:t>,</a:t>
              </a: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2)</a:t>
              </a:r>
            </a:p>
          </p:txBody>
        </p:sp>
        <p:sp>
          <p:nvSpPr>
            <p:cNvPr id="7181" name="TextBox 55"/>
            <p:cNvSpPr txBox="1">
              <a:spLocks noChangeArrowheads="1"/>
            </p:cNvSpPr>
            <p:nvPr/>
          </p:nvSpPr>
          <p:spPr bwMode="auto">
            <a:xfrm>
              <a:off x="2246313" y="3571875"/>
              <a:ext cx="6826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(3</a:t>
              </a:r>
              <a:r>
                <a:rPr lang="en-US" b="1">
                  <a:solidFill>
                    <a:prstClr val="black"/>
                  </a:solidFill>
                  <a:latin typeface="Calibri" pitchFamily="34" charset="0"/>
                </a:rPr>
                <a:t>,</a:t>
              </a: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1)</a:t>
              </a: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rot="10800000" flipH="1">
              <a:off x="2576513" y="4714875"/>
              <a:ext cx="223837" cy="7556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7181" idx="1"/>
            </p:cNvCxnSpPr>
            <p:nvPr/>
          </p:nvCxnSpPr>
          <p:spPr>
            <a:xfrm rot="10800000" flipH="1" flipV="1">
              <a:off x="2246313" y="3756025"/>
              <a:ext cx="539750" cy="9588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Овал 68"/>
            <p:cNvSpPr/>
            <p:nvPr/>
          </p:nvSpPr>
          <p:spPr>
            <a:xfrm>
              <a:off x="2490788" y="5467350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727305" y="5417875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1115616" y="5631625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88872" y="5631625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14176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Скругленный прямоугольник 69"/>
          <p:cNvSpPr/>
          <p:nvPr/>
        </p:nvSpPr>
        <p:spPr>
          <a:xfrm>
            <a:off x="7505670" y="2422107"/>
            <a:ext cx="294057" cy="11329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6144301" y="1295957"/>
            <a:ext cx="294057" cy="11329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867925" y="5944923"/>
            <a:ext cx="642937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Овал 63"/>
          <p:cNvSpPr/>
          <p:nvPr/>
        </p:nvSpPr>
        <p:spPr>
          <a:xfrm>
            <a:off x="1584466" y="5944923"/>
            <a:ext cx="642937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Овал 61"/>
          <p:cNvSpPr/>
          <p:nvPr/>
        </p:nvSpPr>
        <p:spPr>
          <a:xfrm>
            <a:off x="3056293" y="5940440"/>
            <a:ext cx="642937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2313220" y="5949404"/>
            <a:ext cx="642937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222" name="Группа 3"/>
          <p:cNvGrpSpPr>
            <a:grpSpLocks/>
          </p:cNvGrpSpPr>
          <p:nvPr/>
        </p:nvGrpSpPr>
        <p:grpSpPr bwMode="auto">
          <a:xfrm>
            <a:off x="350838" y="1000125"/>
            <a:ext cx="3657600" cy="2500313"/>
            <a:chOff x="279399" y="4037340"/>
            <a:chExt cx="3657600" cy="25003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16261" y="625190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16311" y="596615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09811" y="5620078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24149" y="5323215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98599" y="4980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12936" y="4680278"/>
              <a:ext cx="338138" cy="2857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5011" y="438976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90611" y="4091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733424" y="5283528"/>
              <a:ext cx="1504950" cy="1217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2344736" y="4061153"/>
              <a:ext cx="1471613" cy="1233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3133724" y="5307340"/>
              <a:ext cx="741362" cy="6191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90"/>
            <p:cNvSpPr>
              <a:spLocks noChangeArrowheads="1"/>
            </p:cNvSpPr>
            <p:nvPr/>
          </p:nvSpPr>
          <p:spPr bwMode="auto">
            <a:xfrm>
              <a:off x="2322511" y="5934403"/>
              <a:ext cx="723900" cy="603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746124" y="4680278"/>
              <a:ext cx="711200" cy="566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1508124" y="4075440"/>
              <a:ext cx="755650" cy="57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aphicFrame>
          <p:nvGraphicFramePr>
            <p:cNvPr id="9220" name="Object 2"/>
            <p:cNvGraphicFramePr>
              <a:graphicFrameLocks noChangeAspect="1"/>
            </p:cNvGraphicFramePr>
            <p:nvPr/>
          </p:nvGraphicFramePr>
          <p:xfrm>
            <a:off x="279399" y="4037340"/>
            <a:ext cx="365760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80" name="Equation" r:id="rId3" imgW="3162240" imgH="1854000" progId="Equation.DSMT4">
                    <p:embed/>
                  </p:oleObj>
                </mc:Choice>
                <mc:Fallback>
                  <p:oleObj name="Equation" r:id="rId3" imgW="3162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99" y="4037340"/>
                          <a:ext cx="3657600" cy="248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3" name="Группа 21"/>
          <p:cNvGrpSpPr>
            <a:grpSpLocks/>
          </p:cNvGrpSpPr>
          <p:nvPr/>
        </p:nvGrpSpPr>
        <p:grpSpPr bwMode="auto">
          <a:xfrm>
            <a:off x="590550" y="3783013"/>
            <a:ext cx="3333750" cy="2574925"/>
            <a:chOff x="589960" y="1315557"/>
            <a:chExt cx="3334340" cy="2574220"/>
          </a:xfrm>
        </p:grpSpPr>
        <p:grpSp>
          <p:nvGrpSpPr>
            <p:cNvPr id="9233" name="Группа 70"/>
            <p:cNvGrpSpPr>
              <a:grpSpLocks/>
            </p:cNvGrpSpPr>
            <p:nvPr/>
          </p:nvGrpSpPr>
          <p:grpSpPr bwMode="auto">
            <a:xfrm>
              <a:off x="709613" y="1315557"/>
              <a:ext cx="3214687" cy="2574220"/>
              <a:chOff x="709613" y="1315557"/>
              <a:chExt cx="3214687" cy="2574220"/>
            </a:xfrm>
          </p:grpSpPr>
          <p:sp>
            <p:nvSpPr>
              <p:cNvPr id="9235" name="Oval 5"/>
              <p:cNvSpPr>
                <a:spLocks noChangeArrowheads="1"/>
              </p:cNvSpPr>
              <p:nvPr/>
            </p:nvSpPr>
            <p:spPr bwMode="auto">
              <a:xfrm>
                <a:off x="937415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36" name="Oval 6"/>
              <p:cNvSpPr>
                <a:spLocks noChangeArrowheads="1"/>
              </p:cNvSpPr>
              <p:nvPr/>
            </p:nvSpPr>
            <p:spPr bwMode="auto">
              <a:xfrm>
                <a:off x="1301898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37" name="Oval 7"/>
              <p:cNvSpPr>
                <a:spLocks noChangeArrowheads="1"/>
              </p:cNvSpPr>
              <p:nvPr/>
            </p:nvSpPr>
            <p:spPr bwMode="auto">
              <a:xfrm>
                <a:off x="1666381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38" name="Oval 8"/>
              <p:cNvSpPr>
                <a:spLocks noChangeArrowheads="1"/>
              </p:cNvSpPr>
              <p:nvPr/>
            </p:nvSpPr>
            <p:spPr bwMode="auto">
              <a:xfrm>
                <a:off x="2032204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39" name="Oval 9"/>
              <p:cNvSpPr>
                <a:spLocks noChangeArrowheads="1"/>
              </p:cNvSpPr>
              <p:nvPr/>
            </p:nvSpPr>
            <p:spPr bwMode="auto">
              <a:xfrm>
                <a:off x="2396687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0" name="Oval 10"/>
              <p:cNvSpPr>
                <a:spLocks noChangeArrowheads="1"/>
              </p:cNvSpPr>
              <p:nvPr/>
            </p:nvSpPr>
            <p:spPr bwMode="auto">
              <a:xfrm>
                <a:off x="2761170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1" name="Oval 11"/>
              <p:cNvSpPr>
                <a:spLocks noChangeArrowheads="1"/>
              </p:cNvSpPr>
              <p:nvPr/>
            </p:nvSpPr>
            <p:spPr bwMode="auto">
              <a:xfrm>
                <a:off x="3125653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2" name="Oval 12"/>
              <p:cNvSpPr>
                <a:spLocks noChangeArrowheads="1"/>
              </p:cNvSpPr>
              <p:nvPr/>
            </p:nvSpPr>
            <p:spPr bwMode="auto">
              <a:xfrm>
                <a:off x="3490136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3" name="Oval 13"/>
              <p:cNvSpPr>
                <a:spLocks noChangeArrowheads="1"/>
              </p:cNvSpPr>
              <p:nvPr/>
            </p:nvSpPr>
            <p:spPr bwMode="auto">
              <a:xfrm flipH="1">
                <a:off x="2032204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4" name="Oval 14"/>
              <p:cNvSpPr>
                <a:spLocks noChangeArrowheads="1"/>
              </p:cNvSpPr>
              <p:nvPr/>
            </p:nvSpPr>
            <p:spPr bwMode="auto">
              <a:xfrm flipH="1">
                <a:off x="1666381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5" name="Oval 15"/>
              <p:cNvSpPr>
                <a:spLocks noChangeArrowheads="1"/>
              </p:cNvSpPr>
              <p:nvPr/>
            </p:nvSpPr>
            <p:spPr bwMode="auto">
              <a:xfrm flipH="1">
                <a:off x="1301898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6" name="Oval 16"/>
              <p:cNvSpPr>
                <a:spLocks noChangeArrowheads="1"/>
              </p:cNvSpPr>
              <p:nvPr/>
            </p:nvSpPr>
            <p:spPr bwMode="auto">
              <a:xfrm flipH="1">
                <a:off x="937415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9247" name="Group 17"/>
              <p:cNvGrpSpPr>
                <a:grpSpLocks/>
              </p:cNvGrpSpPr>
              <p:nvPr/>
            </p:nvGrpSpPr>
            <p:grpSpPr bwMode="auto">
              <a:xfrm>
                <a:off x="997715" y="1315557"/>
                <a:ext cx="2532622" cy="2219865"/>
                <a:chOff x="576" y="384"/>
                <a:chExt cx="2016" cy="1795"/>
              </a:xfrm>
            </p:grpSpPr>
            <p:cxnSp>
              <p:nvCxnSpPr>
                <p:cNvPr id="9249" name="AutoShape 18"/>
                <p:cNvCxnSpPr>
                  <a:cxnSpLocks noChangeShapeType="1"/>
                  <a:stCxn id="9235" idx="0"/>
                </p:cNvCxnSpPr>
                <p:nvPr/>
              </p:nvCxnSpPr>
              <p:spPr bwMode="auto">
                <a:xfrm flipV="1">
                  <a:off x="576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0" name="AutoShape 19"/>
                <p:cNvCxnSpPr>
                  <a:cxnSpLocks noChangeShapeType="1"/>
                  <a:endCxn id="9242" idx="0"/>
                </p:cNvCxnSpPr>
                <p:nvPr/>
              </p:nvCxnSpPr>
              <p:spPr bwMode="auto">
                <a:xfrm>
                  <a:off x="1584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1" name="AutoShape 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44" y="1524"/>
                  <a:ext cx="1049" cy="262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2" name="AutoShape 21"/>
                <p:cNvCxnSpPr>
                  <a:cxnSpLocks noChangeShapeType="1"/>
                  <a:endCxn id="9241" idx="0"/>
                </p:cNvCxnSpPr>
                <p:nvPr/>
              </p:nvCxnSpPr>
              <p:spPr bwMode="auto">
                <a:xfrm rot="5400000">
                  <a:off x="2263" y="1975"/>
                  <a:ext cx="240" cy="13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3" name="AutoShape 22"/>
                <p:cNvCxnSpPr>
                  <a:cxnSpLocks noChangeShapeType="1"/>
                  <a:endCxn id="9240" idx="0"/>
                </p:cNvCxnSpPr>
                <p:nvPr/>
              </p:nvCxnSpPr>
              <p:spPr bwMode="auto">
                <a:xfrm rot="16200000" flipH="1">
                  <a:off x="1751" y="1882"/>
                  <a:ext cx="356" cy="19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4" name="AutoShape 23"/>
                <p:cNvCxnSpPr>
                  <a:cxnSpLocks noChangeShapeType="1"/>
                  <a:endCxn id="9243" idx="0"/>
                </p:cNvCxnSpPr>
                <p:nvPr/>
              </p:nvCxnSpPr>
              <p:spPr bwMode="auto">
                <a:xfrm>
                  <a:off x="1008" y="1391"/>
                  <a:ext cx="432" cy="76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5" name="AutoShape 24"/>
                <p:cNvCxnSpPr>
                  <a:cxnSpLocks noChangeShapeType="1"/>
                  <a:endCxn id="9245" idx="0"/>
                </p:cNvCxnSpPr>
                <p:nvPr/>
              </p:nvCxnSpPr>
              <p:spPr bwMode="auto">
                <a:xfrm>
                  <a:off x="720" y="1919"/>
                  <a:ext cx="144" cy="241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6" name="AutoShape 25"/>
                <p:cNvCxnSpPr>
                  <a:cxnSpLocks noChangeShapeType="1"/>
                  <a:endCxn id="9244" idx="0"/>
                </p:cNvCxnSpPr>
                <p:nvPr/>
              </p:nvCxnSpPr>
              <p:spPr bwMode="auto">
                <a:xfrm rot="5400000">
                  <a:off x="973" y="1930"/>
                  <a:ext cx="414" cy="47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248" name="Text Box 46"/>
              <p:cNvSpPr txBox="1">
                <a:spLocks noChangeArrowheads="1"/>
              </p:cNvSpPr>
              <p:nvPr/>
            </p:nvSpPr>
            <p:spPr bwMode="auto">
              <a:xfrm>
                <a:off x="709613" y="3612778"/>
                <a:ext cx="32146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1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2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3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4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5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6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7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8</a:t>
                </a:r>
                <a:endParaRPr lang="ru-RU" sz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9234" name="TextBox 23"/>
            <p:cNvSpPr txBox="1">
              <a:spLocks noChangeArrowheads="1"/>
            </p:cNvSpPr>
            <p:nvPr/>
          </p:nvSpPr>
          <p:spPr bwMode="auto">
            <a:xfrm>
              <a:off x="589960" y="2907081"/>
              <a:ext cx="642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b="1">
                  <a:solidFill>
                    <a:prstClr val="black"/>
                  </a:solidFill>
                  <a:latin typeface="Calibri" pitchFamily="34" charset="0"/>
                </a:rPr>
                <a:t>,</a:t>
              </a: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1)</a:t>
              </a:r>
            </a:p>
          </p:txBody>
        </p:sp>
      </p:grpSp>
      <p:sp>
        <p:nvSpPr>
          <p:cNvPr id="9224" name="TextBox 47"/>
          <p:cNvSpPr txBox="1">
            <a:spLocks noChangeArrowheads="1"/>
          </p:cNvSpPr>
          <p:nvPr/>
        </p:nvSpPr>
        <p:spPr bwMode="auto">
          <a:xfrm>
            <a:off x="1731963" y="5138738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2)</a:t>
            </a:r>
          </a:p>
        </p:txBody>
      </p:sp>
      <p:sp>
        <p:nvSpPr>
          <p:cNvPr id="9225" name="TextBox 49"/>
          <p:cNvSpPr txBox="1">
            <a:spLocks noChangeArrowheads="1"/>
          </p:cNvSpPr>
          <p:nvPr/>
        </p:nvSpPr>
        <p:spPr bwMode="auto">
          <a:xfrm>
            <a:off x="2562225" y="5284788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3)</a:t>
            </a:r>
          </a:p>
        </p:txBody>
      </p:sp>
      <p:sp>
        <p:nvSpPr>
          <p:cNvPr id="9226" name="TextBox 50"/>
          <p:cNvSpPr txBox="1">
            <a:spLocks noChangeArrowheads="1"/>
          </p:cNvSpPr>
          <p:nvPr/>
        </p:nvSpPr>
        <p:spPr bwMode="auto">
          <a:xfrm>
            <a:off x="3346450" y="5437188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4)</a:t>
            </a:r>
          </a:p>
        </p:txBody>
      </p:sp>
      <p:sp>
        <p:nvSpPr>
          <p:cNvPr id="9227" name="TextBox 53"/>
          <p:cNvSpPr txBox="1">
            <a:spLocks noChangeArrowheads="1"/>
          </p:cNvSpPr>
          <p:nvPr/>
        </p:nvSpPr>
        <p:spPr bwMode="auto">
          <a:xfrm>
            <a:off x="950913" y="476091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(2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1)</a:t>
            </a:r>
          </a:p>
        </p:txBody>
      </p:sp>
      <p:sp>
        <p:nvSpPr>
          <p:cNvPr id="9228" name="TextBox 54"/>
          <p:cNvSpPr txBox="1">
            <a:spLocks noChangeArrowheads="1"/>
          </p:cNvSpPr>
          <p:nvPr/>
        </p:nvSpPr>
        <p:spPr bwMode="auto">
          <a:xfrm>
            <a:off x="2762250" y="4429125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(2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2)</a:t>
            </a:r>
          </a:p>
        </p:txBody>
      </p:sp>
      <p:sp>
        <p:nvSpPr>
          <p:cNvPr id="9229" name="TextBox 55"/>
          <p:cNvSpPr txBox="1">
            <a:spLocks noChangeArrowheads="1"/>
          </p:cNvSpPr>
          <p:nvPr/>
        </p:nvSpPr>
        <p:spPr bwMode="auto">
          <a:xfrm>
            <a:off x="2246313" y="3571875"/>
            <a:ext cx="68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(3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1)</a:t>
            </a:r>
          </a:p>
        </p:txBody>
      </p:sp>
      <p:cxnSp>
        <p:nvCxnSpPr>
          <p:cNvPr id="68" name="Прямая соединительная линия 67"/>
          <p:cNvCxnSpPr>
            <a:stCxn id="9229" idx="1"/>
          </p:cNvCxnSpPr>
          <p:nvPr/>
        </p:nvCxnSpPr>
        <p:spPr>
          <a:xfrm rot="10800000" flipH="1" flipV="1">
            <a:off x="2246313" y="3756025"/>
            <a:ext cx="539750" cy="9588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2732088" y="4662488"/>
            <a:ext cx="142875" cy="14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3" name="Прямая со стрелкой 72"/>
          <p:cNvCxnSpPr>
            <a:stCxn id="69" idx="6"/>
          </p:cNvCxnSpPr>
          <p:nvPr/>
        </p:nvCxnSpPr>
        <p:spPr>
          <a:xfrm>
            <a:off x="2874963" y="4733926"/>
            <a:ext cx="2129085" cy="40481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2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6235042"/>
              </p:ext>
            </p:extLst>
          </p:nvPr>
        </p:nvGraphicFramePr>
        <p:xfrm>
          <a:off x="5364088" y="1250950"/>
          <a:ext cx="2568575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1" name="Equation" r:id="rId5" imgW="1993680" imgH="1828800" progId="Equation.DSMT4">
                  <p:embed/>
                </p:oleObj>
              </mc:Choice>
              <mc:Fallback>
                <p:oleObj name="Equation" r:id="rId5" imgW="199368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250950"/>
                        <a:ext cx="2568575" cy="2355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566436"/>
              </p:ext>
            </p:extLst>
          </p:nvPr>
        </p:nvGraphicFramePr>
        <p:xfrm>
          <a:off x="5032063" y="4564618"/>
          <a:ext cx="2276241" cy="8806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2" name="Equation" r:id="rId7" imgW="1180800" imgH="457200" progId="Equation.DSMT4">
                  <p:embed/>
                </p:oleObj>
              </mc:Choice>
              <mc:Fallback>
                <p:oleObj name="Equation" r:id="rId7" imgW="1180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063" y="4564618"/>
                        <a:ext cx="2276241" cy="8806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2"/>
          <p:cNvSpPr txBox="1">
            <a:spLocks noChangeArrowheads="1"/>
          </p:cNvSpPr>
          <p:nvPr/>
        </p:nvSpPr>
        <p:spPr bwMode="auto">
          <a:xfrm>
            <a:off x="4355975" y="3663980"/>
            <a:ext cx="331236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two 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2</a:t>
            </a:r>
            <a:r>
              <a:rPr lang="en-US" sz="2000" b="1" baseline="30000" dirty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nd</a:t>
            </a:r>
            <a:r>
              <a:rPr lang="en-US" sz="2000" b="1" dirty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-level 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eigenvalues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8" name="TextBox 83"/>
          <p:cNvSpPr txBox="1">
            <a:spLocks noChangeArrowheads="1"/>
          </p:cNvSpPr>
          <p:nvPr/>
        </p:nvSpPr>
        <p:spPr bwMode="auto">
          <a:xfrm>
            <a:off x="5004048" y="623828"/>
            <a:ext cx="33843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two 2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nd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-level eigenvectors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49271" y="116632"/>
            <a:ext cx="11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475656" y="4978692"/>
            <a:ext cx="142875" cy="14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1675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Скругленный прямоугольник 59"/>
          <p:cNvSpPr/>
          <p:nvPr/>
        </p:nvSpPr>
        <p:spPr>
          <a:xfrm>
            <a:off x="6660990" y="988313"/>
            <a:ext cx="294057" cy="25310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2306141" y="5910661"/>
            <a:ext cx="1401763" cy="2598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Овал 58"/>
          <p:cNvSpPr/>
          <p:nvPr/>
        </p:nvSpPr>
        <p:spPr>
          <a:xfrm>
            <a:off x="842871" y="5906178"/>
            <a:ext cx="1401763" cy="2598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270" name="Группа 3"/>
          <p:cNvGrpSpPr>
            <a:grpSpLocks/>
          </p:cNvGrpSpPr>
          <p:nvPr/>
        </p:nvGrpSpPr>
        <p:grpSpPr bwMode="auto">
          <a:xfrm>
            <a:off x="350838" y="1000125"/>
            <a:ext cx="3657600" cy="2500313"/>
            <a:chOff x="279399" y="4037340"/>
            <a:chExt cx="3657600" cy="25003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16261" y="625190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16311" y="596615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09811" y="5620078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24149" y="5323215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98599" y="4980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12936" y="4680278"/>
              <a:ext cx="338138" cy="2857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5011" y="438976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90611" y="4091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733424" y="5283528"/>
              <a:ext cx="1504950" cy="1217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2344736" y="4061153"/>
              <a:ext cx="1471613" cy="1233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3133724" y="5307340"/>
              <a:ext cx="741362" cy="6191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90"/>
            <p:cNvSpPr>
              <a:spLocks noChangeArrowheads="1"/>
            </p:cNvSpPr>
            <p:nvPr/>
          </p:nvSpPr>
          <p:spPr bwMode="auto">
            <a:xfrm>
              <a:off x="2322511" y="5934403"/>
              <a:ext cx="723900" cy="603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746124" y="4680278"/>
              <a:ext cx="711200" cy="566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1508124" y="4075440"/>
              <a:ext cx="755650" cy="57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aphicFrame>
          <p:nvGraphicFramePr>
            <p:cNvPr id="11268" name="Object 2"/>
            <p:cNvGraphicFramePr>
              <a:graphicFrameLocks noChangeAspect="1"/>
            </p:cNvGraphicFramePr>
            <p:nvPr/>
          </p:nvGraphicFramePr>
          <p:xfrm>
            <a:off x="279399" y="4037340"/>
            <a:ext cx="365760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504" name="Equation" r:id="rId3" imgW="3162240" imgH="1854000" progId="Equation.DSMT4">
                    <p:embed/>
                  </p:oleObj>
                </mc:Choice>
                <mc:Fallback>
                  <p:oleObj name="Equation" r:id="rId3" imgW="3162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99" y="4037340"/>
                          <a:ext cx="3657600" cy="248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271" name="Группа 21"/>
          <p:cNvGrpSpPr>
            <a:grpSpLocks/>
          </p:cNvGrpSpPr>
          <p:nvPr/>
        </p:nvGrpSpPr>
        <p:grpSpPr bwMode="auto">
          <a:xfrm>
            <a:off x="590550" y="3783013"/>
            <a:ext cx="3333750" cy="2574925"/>
            <a:chOff x="589960" y="1315557"/>
            <a:chExt cx="3334340" cy="2574220"/>
          </a:xfrm>
        </p:grpSpPr>
        <p:grpSp>
          <p:nvGrpSpPr>
            <p:cNvPr id="11280" name="Группа 70"/>
            <p:cNvGrpSpPr>
              <a:grpSpLocks/>
            </p:cNvGrpSpPr>
            <p:nvPr/>
          </p:nvGrpSpPr>
          <p:grpSpPr bwMode="auto">
            <a:xfrm>
              <a:off x="709613" y="1315557"/>
              <a:ext cx="3214687" cy="2574220"/>
              <a:chOff x="709613" y="1315557"/>
              <a:chExt cx="3214687" cy="2574220"/>
            </a:xfrm>
          </p:grpSpPr>
          <p:sp>
            <p:nvSpPr>
              <p:cNvPr id="11282" name="Oval 5"/>
              <p:cNvSpPr>
                <a:spLocks noChangeArrowheads="1"/>
              </p:cNvSpPr>
              <p:nvPr/>
            </p:nvSpPr>
            <p:spPr bwMode="auto">
              <a:xfrm>
                <a:off x="937415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3" name="Oval 6"/>
              <p:cNvSpPr>
                <a:spLocks noChangeArrowheads="1"/>
              </p:cNvSpPr>
              <p:nvPr/>
            </p:nvSpPr>
            <p:spPr bwMode="auto">
              <a:xfrm>
                <a:off x="1301898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4" name="Oval 7"/>
              <p:cNvSpPr>
                <a:spLocks noChangeArrowheads="1"/>
              </p:cNvSpPr>
              <p:nvPr/>
            </p:nvSpPr>
            <p:spPr bwMode="auto">
              <a:xfrm>
                <a:off x="1666381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5" name="Oval 8"/>
              <p:cNvSpPr>
                <a:spLocks noChangeArrowheads="1"/>
              </p:cNvSpPr>
              <p:nvPr/>
            </p:nvSpPr>
            <p:spPr bwMode="auto">
              <a:xfrm>
                <a:off x="2032204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6" name="Oval 9"/>
              <p:cNvSpPr>
                <a:spLocks noChangeArrowheads="1"/>
              </p:cNvSpPr>
              <p:nvPr/>
            </p:nvSpPr>
            <p:spPr bwMode="auto">
              <a:xfrm>
                <a:off x="2396687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7" name="Oval 10"/>
              <p:cNvSpPr>
                <a:spLocks noChangeArrowheads="1"/>
              </p:cNvSpPr>
              <p:nvPr/>
            </p:nvSpPr>
            <p:spPr bwMode="auto">
              <a:xfrm>
                <a:off x="2761170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8" name="Oval 11"/>
              <p:cNvSpPr>
                <a:spLocks noChangeArrowheads="1"/>
              </p:cNvSpPr>
              <p:nvPr/>
            </p:nvSpPr>
            <p:spPr bwMode="auto">
              <a:xfrm>
                <a:off x="3125653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89" name="Oval 12"/>
              <p:cNvSpPr>
                <a:spLocks noChangeArrowheads="1"/>
              </p:cNvSpPr>
              <p:nvPr/>
            </p:nvSpPr>
            <p:spPr bwMode="auto">
              <a:xfrm>
                <a:off x="3490136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90" name="Oval 13"/>
              <p:cNvSpPr>
                <a:spLocks noChangeArrowheads="1"/>
              </p:cNvSpPr>
              <p:nvPr/>
            </p:nvSpPr>
            <p:spPr bwMode="auto">
              <a:xfrm flipH="1">
                <a:off x="2032204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91" name="Oval 14"/>
              <p:cNvSpPr>
                <a:spLocks noChangeArrowheads="1"/>
              </p:cNvSpPr>
              <p:nvPr/>
            </p:nvSpPr>
            <p:spPr bwMode="auto">
              <a:xfrm flipH="1">
                <a:off x="1666381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92" name="Oval 15"/>
              <p:cNvSpPr>
                <a:spLocks noChangeArrowheads="1"/>
              </p:cNvSpPr>
              <p:nvPr/>
            </p:nvSpPr>
            <p:spPr bwMode="auto">
              <a:xfrm flipH="1">
                <a:off x="1301898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1293" name="Oval 16"/>
              <p:cNvSpPr>
                <a:spLocks noChangeArrowheads="1"/>
              </p:cNvSpPr>
              <p:nvPr/>
            </p:nvSpPr>
            <p:spPr bwMode="auto">
              <a:xfrm flipH="1">
                <a:off x="937415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11294" name="Group 17"/>
              <p:cNvGrpSpPr>
                <a:grpSpLocks/>
              </p:cNvGrpSpPr>
              <p:nvPr/>
            </p:nvGrpSpPr>
            <p:grpSpPr bwMode="auto">
              <a:xfrm>
                <a:off x="997715" y="1315557"/>
                <a:ext cx="2532622" cy="2219865"/>
                <a:chOff x="576" y="384"/>
                <a:chExt cx="2016" cy="1795"/>
              </a:xfrm>
            </p:grpSpPr>
            <p:cxnSp>
              <p:nvCxnSpPr>
                <p:cNvPr id="11296" name="AutoShape 18"/>
                <p:cNvCxnSpPr>
                  <a:cxnSpLocks noChangeShapeType="1"/>
                  <a:stCxn id="11282" idx="0"/>
                </p:cNvCxnSpPr>
                <p:nvPr/>
              </p:nvCxnSpPr>
              <p:spPr bwMode="auto">
                <a:xfrm flipV="1">
                  <a:off x="576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297" name="AutoShape 19"/>
                <p:cNvCxnSpPr>
                  <a:cxnSpLocks noChangeShapeType="1"/>
                  <a:endCxn id="11289" idx="0"/>
                </p:cNvCxnSpPr>
                <p:nvPr/>
              </p:nvCxnSpPr>
              <p:spPr bwMode="auto">
                <a:xfrm>
                  <a:off x="1584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298" name="AutoShape 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44" y="1524"/>
                  <a:ext cx="1049" cy="262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299" name="AutoShape 21"/>
                <p:cNvCxnSpPr>
                  <a:cxnSpLocks noChangeShapeType="1"/>
                  <a:endCxn id="11288" idx="0"/>
                </p:cNvCxnSpPr>
                <p:nvPr/>
              </p:nvCxnSpPr>
              <p:spPr bwMode="auto">
                <a:xfrm rot="5400000">
                  <a:off x="2263" y="1975"/>
                  <a:ext cx="240" cy="13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0" name="AutoShape 22"/>
                <p:cNvCxnSpPr>
                  <a:cxnSpLocks noChangeShapeType="1"/>
                  <a:endCxn id="11287" idx="0"/>
                </p:cNvCxnSpPr>
                <p:nvPr/>
              </p:nvCxnSpPr>
              <p:spPr bwMode="auto">
                <a:xfrm rot="16200000" flipH="1">
                  <a:off x="1751" y="1882"/>
                  <a:ext cx="356" cy="19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1" name="AutoShape 23"/>
                <p:cNvCxnSpPr>
                  <a:cxnSpLocks noChangeShapeType="1"/>
                  <a:endCxn id="11290" idx="0"/>
                </p:cNvCxnSpPr>
                <p:nvPr/>
              </p:nvCxnSpPr>
              <p:spPr bwMode="auto">
                <a:xfrm>
                  <a:off x="1008" y="1391"/>
                  <a:ext cx="432" cy="76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2" name="AutoShape 24"/>
                <p:cNvCxnSpPr>
                  <a:cxnSpLocks noChangeShapeType="1"/>
                  <a:endCxn id="11292" idx="0"/>
                </p:cNvCxnSpPr>
                <p:nvPr/>
              </p:nvCxnSpPr>
              <p:spPr bwMode="auto">
                <a:xfrm>
                  <a:off x="720" y="1919"/>
                  <a:ext cx="144" cy="241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1303" name="AutoShape 25"/>
                <p:cNvCxnSpPr>
                  <a:cxnSpLocks noChangeShapeType="1"/>
                  <a:endCxn id="11291" idx="0"/>
                </p:cNvCxnSpPr>
                <p:nvPr/>
              </p:nvCxnSpPr>
              <p:spPr bwMode="auto">
                <a:xfrm rot="5400000">
                  <a:off x="973" y="1930"/>
                  <a:ext cx="414" cy="47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11295" name="Text Box 46"/>
              <p:cNvSpPr txBox="1">
                <a:spLocks noChangeArrowheads="1"/>
              </p:cNvSpPr>
              <p:nvPr/>
            </p:nvSpPr>
            <p:spPr bwMode="auto">
              <a:xfrm>
                <a:off x="709613" y="3612778"/>
                <a:ext cx="32146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1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2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3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4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5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6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7       </a:t>
                </a:r>
                <a:r>
                  <a:rPr lang="en-US" sz="1200" b="1">
                    <a:solidFill>
                      <a:prstClr val="black"/>
                    </a:solidFill>
                    <a:latin typeface="Calibri" pitchFamily="34" charset="0"/>
                  </a:rPr>
                  <a:t> </a:t>
                </a:r>
                <a:r>
                  <a:rPr lang="ru-RU" sz="1200" b="1">
                    <a:solidFill>
                      <a:prstClr val="black"/>
                    </a:solidFill>
                    <a:latin typeface="Calibri" pitchFamily="34" charset="0"/>
                  </a:rPr>
                  <a:t> 8</a:t>
                </a:r>
                <a:endParaRPr lang="ru-RU" sz="120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11281" name="TextBox 23"/>
            <p:cNvSpPr txBox="1">
              <a:spLocks noChangeArrowheads="1"/>
            </p:cNvSpPr>
            <p:nvPr/>
          </p:nvSpPr>
          <p:spPr bwMode="auto">
            <a:xfrm>
              <a:off x="589960" y="2907081"/>
              <a:ext cx="6429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b="1">
                  <a:solidFill>
                    <a:prstClr val="black"/>
                  </a:solidFill>
                  <a:latin typeface="Calibri" pitchFamily="34" charset="0"/>
                </a:rPr>
                <a:t>,</a:t>
              </a:r>
              <a:r>
                <a:rPr lang="ru-RU" b="1">
                  <a:solidFill>
                    <a:prstClr val="black"/>
                  </a:solidFill>
                  <a:latin typeface="Calibri" pitchFamily="34" charset="0"/>
                </a:rPr>
                <a:t>1)</a:t>
              </a:r>
            </a:p>
          </p:txBody>
        </p:sp>
      </p:grpSp>
      <p:sp>
        <p:nvSpPr>
          <p:cNvPr id="11272" name="TextBox 47"/>
          <p:cNvSpPr txBox="1">
            <a:spLocks noChangeArrowheads="1"/>
          </p:cNvSpPr>
          <p:nvPr/>
        </p:nvSpPr>
        <p:spPr bwMode="auto">
          <a:xfrm>
            <a:off x="1731963" y="5138738"/>
            <a:ext cx="6842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2)</a:t>
            </a:r>
          </a:p>
        </p:txBody>
      </p:sp>
      <p:sp>
        <p:nvSpPr>
          <p:cNvPr id="11273" name="TextBox 49"/>
          <p:cNvSpPr txBox="1">
            <a:spLocks noChangeArrowheads="1"/>
          </p:cNvSpPr>
          <p:nvPr/>
        </p:nvSpPr>
        <p:spPr bwMode="auto">
          <a:xfrm>
            <a:off x="2562225" y="5284788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3)</a:t>
            </a:r>
          </a:p>
        </p:txBody>
      </p:sp>
      <p:sp>
        <p:nvSpPr>
          <p:cNvPr id="11274" name="TextBox 50"/>
          <p:cNvSpPr txBox="1">
            <a:spLocks noChangeArrowheads="1"/>
          </p:cNvSpPr>
          <p:nvPr/>
        </p:nvSpPr>
        <p:spPr bwMode="auto">
          <a:xfrm>
            <a:off x="3346450" y="5437188"/>
            <a:ext cx="6842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4)</a:t>
            </a:r>
          </a:p>
        </p:txBody>
      </p:sp>
      <p:sp>
        <p:nvSpPr>
          <p:cNvPr id="11275" name="TextBox 53"/>
          <p:cNvSpPr txBox="1">
            <a:spLocks noChangeArrowheads="1"/>
          </p:cNvSpPr>
          <p:nvPr/>
        </p:nvSpPr>
        <p:spPr bwMode="auto">
          <a:xfrm>
            <a:off x="950913" y="4760913"/>
            <a:ext cx="684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(2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1)</a:t>
            </a:r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2762250" y="4429125"/>
            <a:ext cx="6842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(2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2)</a:t>
            </a:r>
          </a:p>
        </p:txBody>
      </p:sp>
      <p:sp>
        <p:nvSpPr>
          <p:cNvPr id="11277" name="TextBox 55"/>
          <p:cNvSpPr txBox="1">
            <a:spLocks noChangeArrowheads="1"/>
          </p:cNvSpPr>
          <p:nvPr/>
        </p:nvSpPr>
        <p:spPr bwMode="auto">
          <a:xfrm>
            <a:off x="2332038" y="3571875"/>
            <a:ext cx="684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(3</a:t>
            </a:r>
            <a:r>
              <a:rPr lang="en-US" b="1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ru-RU" b="1">
                <a:solidFill>
                  <a:prstClr val="black"/>
                </a:solidFill>
                <a:latin typeface="Calibri" pitchFamily="34" charset="0"/>
              </a:rPr>
              <a:t>1)</a:t>
            </a:r>
          </a:p>
        </p:txBody>
      </p:sp>
      <p:sp>
        <p:nvSpPr>
          <p:cNvPr id="69" name="Овал 68"/>
          <p:cNvSpPr/>
          <p:nvPr/>
        </p:nvSpPr>
        <p:spPr>
          <a:xfrm>
            <a:off x="2200275" y="3733800"/>
            <a:ext cx="142875" cy="14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3" name="Прямая со стрелкой 72"/>
          <p:cNvCxnSpPr>
            <a:stCxn id="69" idx="6"/>
          </p:cNvCxnSpPr>
          <p:nvPr/>
        </p:nvCxnSpPr>
        <p:spPr>
          <a:xfrm>
            <a:off x="2343150" y="3805238"/>
            <a:ext cx="3308970" cy="9556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0630506"/>
              </p:ext>
            </p:extLst>
          </p:nvPr>
        </p:nvGraphicFramePr>
        <p:xfrm>
          <a:off x="5786438" y="908720"/>
          <a:ext cx="1355725" cy="267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5" name="Equation" r:id="rId5" imgW="927000" imgH="1828800" progId="Equation.DSMT4">
                  <p:embed/>
                </p:oleObj>
              </mc:Choice>
              <mc:Fallback>
                <p:oleObj name="Equation" r:id="rId5" imgW="92700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6438" y="908720"/>
                        <a:ext cx="1355725" cy="2673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323831"/>
              </p:ext>
            </p:extLst>
          </p:nvPr>
        </p:nvGraphicFramePr>
        <p:xfrm>
          <a:off x="5824102" y="4598870"/>
          <a:ext cx="1340186" cy="429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506" name="Equation" r:id="rId7" imgW="711000" imgH="228600" progId="Equation.DSMT4">
                  <p:embed/>
                </p:oleObj>
              </mc:Choice>
              <mc:Fallback>
                <p:oleObj name="Equation" r:id="rId7" imgW="711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102" y="4598870"/>
                        <a:ext cx="1340186" cy="4298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83"/>
          <p:cNvSpPr txBox="1">
            <a:spLocks noChangeArrowheads="1"/>
          </p:cNvSpPr>
          <p:nvPr/>
        </p:nvSpPr>
        <p:spPr bwMode="auto">
          <a:xfrm>
            <a:off x="5129542" y="423773"/>
            <a:ext cx="3330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one 3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rd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-level eigenvector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TextBox 2"/>
          <p:cNvSpPr txBox="1">
            <a:spLocks noChangeArrowheads="1"/>
          </p:cNvSpPr>
          <p:nvPr/>
        </p:nvSpPr>
        <p:spPr bwMode="auto">
          <a:xfrm>
            <a:off x="4860032" y="3892986"/>
            <a:ext cx="30616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one 3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rd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cs typeface="+mn-cs"/>
                <a:sym typeface="Symbol" pitchFamily="18" charset="2"/>
              </a:rPr>
              <a:t> -level 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eigenvalue</a:t>
            </a:r>
            <a:endParaRPr lang="ru-RU" sz="2000" b="1" dirty="0">
              <a:solidFill>
                <a:prstClr val="black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49271" y="116632"/>
            <a:ext cx="11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2" name="Выгнутая вверх стрелка 61"/>
          <p:cNvSpPr/>
          <p:nvPr/>
        </p:nvSpPr>
        <p:spPr>
          <a:xfrm>
            <a:off x="1501774" y="5376069"/>
            <a:ext cx="1536313" cy="357187"/>
          </a:xfrm>
          <a:prstGeom prst="curvedDownArrow">
            <a:avLst>
              <a:gd name="adj1" fmla="val 11326"/>
              <a:gd name="adj2" fmla="val 35224"/>
              <a:gd name="adj3" fmla="val 18042"/>
            </a:avLst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2961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840413" y="428625"/>
          <a:ext cx="1017587" cy="348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0" name="Equation" r:id="rId3" imgW="533160" imgH="1828800" progId="Equation.DSMT4">
                  <p:embed/>
                </p:oleObj>
              </mc:Choice>
              <mc:Fallback>
                <p:oleObj name="Equation" r:id="rId3" imgW="53316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428625"/>
                        <a:ext cx="1017587" cy="348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2"/>
          <p:cNvSpPr txBox="1">
            <a:spLocks noChangeArrowheads="1"/>
          </p:cNvSpPr>
          <p:nvPr/>
        </p:nvSpPr>
        <p:spPr bwMode="auto">
          <a:xfrm>
            <a:off x="571500" y="1928813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prstClr val="black"/>
                </a:solidFill>
                <a:latin typeface="Calibri" pitchFamily="34" charset="0"/>
              </a:rPr>
              <a:t>e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igenvector  of the equilibrium state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293" name="TextBox 3"/>
          <p:cNvSpPr txBox="1">
            <a:spLocks noChangeArrowheads="1"/>
          </p:cNvSpPr>
          <p:nvPr/>
        </p:nvSpPr>
        <p:spPr bwMode="auto">
          <a:xfrm>
            <a:off x="642938" y="4214813"/>
            <a:ext cx="55006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eigenvalue of the equilibrium state 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5997575" y="4217988"/>
          <a:ext cx="890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01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7575" y="4217988"/>
                        <a:ext cx="890588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9271" y="116632"/>
            <a:ext cx="11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=2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036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>
            <a:spLocks noChangeArrowheads="1"/>
          </p:cNvSpPr>
          <p:nvPr/>
        </p:nvSpPr>
        <p:spPr bwMode="auto">
          <a:xfrm>
            <a:off x="1547664" y="3794417"/>
            <a:ext cx="56886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Calibri" pitchFamily="34" charset="0"/>
              </a:rPr>
              <a:t>formula for non-zero eigenvalues: (p=2)</a:t>
            </a:r>
            <a:endParaRPr lang="ru-RU" sz="2400" b="1" dirty="0">
              <a:latin typeface="Calibri" pitchFamily="34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72541"/>
              </p:ext>
            </p:extLst>
          </p:nvPr>
        </p:nvGraphicFramePr>
        <p:xfrm>
          <a:off x="1849438" y="4395788"/>
          <a:ext cx="5375275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1" name="Equation" r:id="rId3" imgW="2438280" imgH="495000" progId="Equation.DSMT4">
                  <p:embed/>
                </p:oleObj>
              </mc:Choice>
              <mc:Fallback>
                <p:oleObj name="Equation" r:id="rId3" imgW="2438280" imgH="49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9438" y="4395788"/>
                        <a:ext cx="5375275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3494087" cy="286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37695" y="1124744"/>
            <a:ext cx="421076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3399"/>
                </a:solidFill>
              </a:rPr>
              <a:t>Simple rule: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e</a:t>
            </a:r>
            <a:r>
              <a:rPr lang="en-US" sz="2400" b="1" dirty="0" smtClean="0">
                <a:solidFill>
                  <a:srgbClr val="C00000"/>
                </a:solidFill>
              </a:rPr>
              <a:t>igenvalue is </a:t>
            </a:r>
            <a:r>
              <a:rPr lang="en-US" sz="2400" b="1" dirty="0" smtClean="0">
                <a:solidFill>
                  <a:srgbClr val="C00000"/>
                </a:solidFill>
              </a:rPr>
              <a:t>the </a:t>
            </a:r>
            <a:r>
              <a:rPr lang="en-US" sz="2400" b="1" dirty="0" smtClean="0">
                <a:solidFill>
                  <a:srgbClr val="C00000"/>
                </a:solidFill>
              </a:rPr>
              <a:t>total rate to exit particular basin  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77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29704" y="119675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/>
              <a:t>p</a:t>
            </a:r>
            <a:r>
              <a:rPr lang="en-US" sz="3600" b="1" dirty="0" smtClean="0"/>
              <a:t>-</a:t>
            </a:r>
            <a:r>
              <a:rPr lang="en-US" sz="3600" b="1" dirty="0" err="1" smtClean="0"/>
              <a:t>Adic</a:t>
            </a:r>
            <a:r>
              <a:rPr lang="en-US" sz="3600" b="1" dirty="0" smtClean="0"/>
              <a:t> description of </a:t>
            </a:r>
            <a:r>
              <a:rPr lang="en-US" sz="3600" b="1" dirty="0" err="1" smtClean="0"/>
              <a:t>ultrametric</a:t>
            </a:r>
            <a:r>
              <a:rPr lang="en-US" sz="3600" b="1" dirty="0" smtClean="0"/>
              <a:t> random walk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2616702"/>
            <a:ext cx="6336704" cy="1825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0099"/>
                </a:solidFill>
              </a:rPr>
              <a:t>The basic idea: </a:t>
            </a:r>
          </a:p>
          <a:p>
            <a:pPr>
              <a:lnSpc>
                <a:spcPct val="114000"/>
              </a:lnSpc>
              <a:spcAft>
                <a:spcPts val="1200"/>
              </a:spcAft>
            </a:pPr>
            <a:r>
              <a:rPr lang="en-US" b="1" dirty="0" smtClean="0">
                <a:solidFill>
                  <a:srgbClr val="000099"/>
                </a:solidFill>
              </a:rPr>
              <a:t>In the basin-to-basin </a:t>
            </a:r>
            <a:r>
              <a:rPr lang="en-US" b="1" dirty="0">
                <a:solidFill>
                  <a:srgbClr val="000099"/>
                </a:solidFill>
              </a:rPr>
              <a:t>approximation, the </a:t>
            </a:r>
            <a:r>
              <a:rPr lang="en-US" b="1" dirty="0" smtClean="0">
                <a:solidFill>
                  <a:srgbClr val="000099"/>
                </a:solidFill>
              </a:rPr>
              <a:t>distances </a:t>
            </a:r>
            <a:r>
              <a:rPr lang="en-US" b="1" dirty="0">
                <a:solidFill>
                  <a:srgbClr val="000099"/>
                </a:solidFill>
              </a:rPr>
              <a:t>between the </a:t>
            </a:r>
            <a:r>
              <a:rPr lang="en-US" b="1" dirty="0" smtClean="0">
                <a:solidFill>
                  <a:srgbClr val="000099"/>
                </a:solidFill>
              </a:rPr>
              <a:t>protein states are ultrametric,  so they can be specified by the </a:t>
            </a:r>
            <a:r>
              <a:rPr lang="en-US" b="1" i="1" dirty="0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-</a:t>
            </a:r>
            <a:r>
              <a:rPr lang="en-US" b="1" dirty="0" err="1" smtClean="0">
                <a:solidFill>
                  <a:srgbClr val="000099"/>
                </a:solidFill>
              </a:rPr>
              <a:t>adic</a:t>
            </a:r>
            <a:r>
              <a:rPr lang="en-US" b="1" dirty="0" smtClean="0">
                <a:solidFill>
                  <a:srgbClr val="000099"/>
                </a:solidFill>
              </a:rPr>
              <a:t> </a:t>
            </a:r>
            <a:r>
              <a:rPr lang="en-US" b="1" dirty="0">
                <a:solidFill>
                  <a:srgbClr val="000099"/>
                </a:solidFill>
              </a:rPr>
              <a:t>numerical </a:t>
            </a:r>
            <a:r>
              <a:rPr lang="en-US" b="1" dirty="0" smtClean="0">
                <a:solidFill>
                  <a:srgbClr val="000099"/>
                </a:solidFill>
              </a:rPr>
              <a:t>norm, and transition rates can be indexed by the p-</a:t>
            </a:r>
            <a:r>
              <a:rPr lang="en-US" b="1" dirty="0" err="1" smtClean="0">
                <a:solidFill>
                  <a:srgbClr val="000099"/>
                </a:solidFill>
              </a:rPr>
              <a:t>adic</a:t>
            </a:r>
            <a:r>
              <a:rPr lang="en-US" b="1" dirty="0" smtClean="0">
                <a:solidFill>
                  <a:srgbClr val="000099"/>
                </a:solidFill>
              </a:rPr>
              <a:t> numbers.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47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8932225"/>
              </p:ext>
            </p:extLst>
          </p:nvPr>
        </p:nvGraphicFramePr>
        <p:xfrm>
          <a:off x="3224944" y="5157192"/>
          <a:ext cx="5161870" cy="1234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7" name="Equation" r:id="rId4" imgW="3822480" imgH="914400" progId="Equation.DSMT4">
                  <p:embed/>
                </p:oleObj>
              </mc:Choice>
              <mc:Fallback>
                <p:oleObj name="Equation" r:id="rId4" imgW="382248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4944" y="5157192"/>
                        <a:ext cx="5161870" cy="123439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890588" y="890588"/>
            <a:ext cx="3924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>
                <a:solidFill>
                  <a:srgbClr val="993300"/>
                </a:solidFill>
                <a:cs typeface="Arial" charset="0"/>
              </a:rPr>
              <a:t>u</a:t>
            </a:r>
            <a:r>
              <a:rPr lang="en-US" sz="2000" b="1" dirty="0" err="1" smtClean="0">
                <a:solidFill>
                  <a:srgbClr val="993300"/>
                </a:solidFill>
                <a:cs typeface="Arial" charset="0"/>
              </a:rPr>
              <a:t>ltrametric</a:t>
            </a:r>
            <a:r>
              <a:rPr lang="en-US" sz="2000" b="1" dirty="0" smtClean="0">
                <a:solidFill>
                  <a:srgbClr val="993300"/>
                </a:solidFill>
                <a:cs typeface="Arial" charset="0"/>
              </a:rPr>
              <a:t> lattice</a:t>
            </a:r>
            <a:endParaRPr lang="ru-RU" sz="2000" b="1" dirty="0">
              <a:solidFill>
                <a:srgbClr val="993300"/>
              </a:solidFill>
              <a:cs typeface="Arial" charset="0"/>
            </a:endParaRPr>
          </a:p>
        </p:txBody>
      </p:sp>
      <p:grpSp>
        <p:nvGrpSpPr>
          <p:cNvPr id="18471" name="Group 11"/>
          <p:cNvGrpSpPr>
            <a:grpSpLocks/>
          </p:cNvGrpSpPr>
          <p:nvPr/>
        </p:nvGrpSpPr>
        <p:grpSpPr bwMode="auto">
          <a:xfrm>
            <a:off x="336104" y="1447803"/>
            <a:ext cx="4191003" cy="990601"/>
            <a:chOff x="192" y="2208"/>
            <a:chExt cx="2640" cy="624"/>
          </a:xfrm>
        </p:grpSpPr>
        <p:grpSp>
          <p:nvGrpSpPr>
            <p:cNvPr id="18474" name="Group 12"/>
            <p:cNvGrpSpPr>
              <a:grpSpLocks/>
            </p:cNvGrpSpPr>
            <p:nvPr/>
          </p:nvGrpSpPr>
          <p:grpSpPr bwMode="auto">
            <a:xfrm>
              <a:off x="288" y="2208"/>
              <a:ext cx="2406" cy="624"/>
              <a:chOff x="288" y="2208"/>
              <a:chExt cx="2406" cy="624"/>
            </a:xfrm>
          </p:grpSpPr>
          <p:sp>
            <p:nvSpPr>
              <p:cNvPr id="18494" name="Oval 13"/>
              <p:cNvSpPr>
                <a:spLocks noChangeArrowheads="1"/>
              </p:cNvSpPr>
              <p:nvPr/>
            </p:nvSpPr>
            <p:spPr bwMode="auto">
              <a:xfrm>
                <a:off x="1494" y="2215"/>
                <a:ext cx="1200" cy="60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95" name="Oval 14"/>
              <p:cNvSpPr>
                <a:spLocks noChangeArrowheads="1"/>
              </p:cNvSpPr>
              <p:nvPr/>
            </p:nvSpPr>
            <p:spPr bwMode="auto">
              <a:xfrm>
                <a:off x="288" y="2208"/>
                <a:ext cx="1200" cy="624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EAEAEA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8475" name="Group 15"/>
            <p:cNvGrpSpPr>
              <a:grpSpLocks/>
            </p:cNvGrpSpPr>
            <p:nvPr/>
          </p:nvGrpSpPr>
          <p:grpSpPr bwMode="auto">
            <a:xfrm>
              <a:off x="336" y="2418"/>
              <a:ext cx="2270" cy="194"/>
              <a:chOff x="336" y="2418"/>
              <a:chExt cx="2270" cy="194"/>
            </a:xfrm>
          </p:grpSpPr>
          <p:sp>
            <p:nvSpPr>
              <p:cNvPr id="18490" name="Oval 16"/>
              <p:cNvSpPr>
                <a:spLocks noChangeArrowheads="1"/>
              </p:cNvSpPr>
              <p:nvPr/>
            </p:nvSpPr>
            <p:spPr bwMode="auto">
              <a:xfrm>
                <a:off x="2126" y="2418"/>
                <a:ext cx="480" cy="192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91" name="Oval 17"/>
              <p:cNvSpPr>
                <a:spLocks noChangeArrowheads="1"/>
              </p:cNvSpPr>
              <p:nvPr/>
            </p:nvSpPr>
            <p:spPr bwMode="auto">
              <a:xfrm>
                <a:off x="1536" y="2420"/>
                <a:ext cx="480" cy="192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92" name="Oval 18"/>
              <p:cNvSpPr>
                <a:spLocks noChangeArrowheads="1"/>
              </p:cNvSpPr>
              <p:nvPr/>
            </p:nvSpPr>
            <p:spPr bwMode="auto">
              <a:xfrm>
                <a:off x="939" y="2420"/>
                <a:ext cx="480" cy="192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93" name="Oval 19"/>
              <p:cNvSpPr>
                <a:spLocks noChangeArrowheads="1"/>
              </p:cNvSpPr>
              <p:nvPr/>
            </p:nvSpPr>
            <p:spPr bwMode="auto">
              <a:xfrm>
                <a:off x="336" y="2420"/>
                <a:ext cx="480" cy="192"/>
              </a:xfrm>
              <a:prstGeom prst="ellipse">
                <a:avLst/>
              </a:prstGeom>
              <a:solidFill>
                <a:srgbClr val="3333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8476" name="Group 20"/>
            <p:cNvGrpSpPr>
              <a:grpSpLocks/>
            </p:cNvGrpSpPr>
            <p:nvPr/>
          </p:nvGrpSpPr>
          <p:grpSpPr bwMode="auto">
            <a:xfrm>
              <a:off x="227" y="2470"/>
              <a:ext cx="2501" cy="96"/>
              <a:chOff x="480" y="1008"/>
              <a:chExt cx="3456" cy="96"/>
            </a:xfrm>
          </p:grpSpPr>
          <p:grpSp>
            <p:nvGrpSpPr>
              <p:cNvPr id="18480" name="Group 21"/>
              <p:cNvGrpSpPr>
                <a:grpSpLocks/>
              </p:cNvGrpSpPr>
              <p:nvPr/>
            </p:nvGrpSpPr>
            <p:grpSpPr bwMode="auto">
              <a:xfrm>
                <a:off x="666" y="1008"/>
                <a:ext cx="3084" cy="96"/>
                <a:chOff x="672" y="1008"/>
                <a:chExt cx="3084" cy="96"/>
              </a:xfrm>
            </p:grpSpPr>
            <p:sp>
              <p:nvSpPr>
                <p:cNvPr id="18482" name="Oval 22"/>
                <p:cNvSpPr>
                  <a:spLocks noChangeArrowheads="1"/>
                </p:cNvSpPr>
                <p:nvPr/>
              </p:nvSpPr>
              <p:spPr bwMode="auto">
                <a:xfrm>
                  <a:off x="1911" y="1008"/>
                  <a:ext cx="192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8483" name="Oval 23"/>
                <p:cNvSpPr>
                  <a:spLocks noChangeArrowheads="1"/>
                </p:cNvSpPr>
                <p:nvPr/>
              </p:nvSpPr>
              <p:spPr bwMode="auto">
                <a:xfrm>
                  <a:off x="2324" y="1008"/>
                  <a:ext cx="192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8484" name="Oval 24"/>
                <p:cNvSpPr>
                  <a:spLocks noChangeArrowheads="1"/>
                </p:cNvSpPr>
                <p:nvPr/>
              </p:nvSpPr>
              <p:spPr bwMode="auto">
                <a:xfrm>
                  <a:off x="2737" y="1008"/>
                  <a:ext cx="192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8485" name="Oval 25"/>
                <p:cNvSpPr>
                  <a:spLocks noChangeArrowheads="1"/>
                </p:cNvSpPr>
                <p:nvPr/>
              </p:nvSpPr>
              <p:spPr bwMode="auto">
                <a:xfrm>
                  <a:off x="3150" y="1008"/>
                  <a:ext cx="192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8486" name="Oval 26"/>
                <p:cNvSpPr>
                  <a:spLocks noChangeArrowheads="1"/>
                </p:cNvSpPr>
                <p:nvPr/>
              </p:nvSpPr>
              <p:spPr bwMode="auto">
                <a:xfrm>
                  <a:off x="3564" y="1008"/>
                  <a:ext cx="192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8487" name="Oval 27"/>
                <p:cNvSpPr>
                  <a:spLocks noChangeArrowheads="1"/>
                </p:cNvSpPr>
                <p:nvPr/>
              </p:nvSpPr>
              <p:spPr bwMode="auto">
                <a:xfrm>
                  <a:off x="672" y="1008"/>
                  <a:ext cx="192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8488" name="Oval 28"/>
                <p:cNvSpPr>
                  <a:spLocks noChangeArrowheads="1"/>
                </p:cNvSpPr>
                <p:nvPr/>
              </p:nvSpPr>
              <p:spPr bwMode="auto">
                <a:xfrm>
                  <a:off x="1085" y="1008"/>
                  <a:ext cx="192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18489" name="Oval 29"/>
                <p:cNvSpPr>
                  <a:spLocks noChangeArrowheads="1"/>
                </p:cNvSpPr>
                <p:nvPr/>
              </p:nvSpPr>
              <p:spPr bwMode="auto">
                <a:xfrm>
                  <a:off x="1498" y="1008"/>
                  <a:ext cx="192" cy="9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sp>
            <p:nvSpPr>
              <p:cNvPr id="18481" name="Line 30"/>
              <p:cNvSpPr>
                <a:spLocks noChangeShapeType="1"/>
              </p:cNvSpPr>
              <p:nvPr/>
            </p:nvSpPr>
            <p:spPr bwMode="auto">
              <a:xfrm>
                <a:off x="480" y="1056"/>
                <a:ext cx="345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8477" name="Text Box 31"/>
            <p:cNvSpPr txBox="1">
              <a:spLocks noChangeArrowheads="1"/>
            </p:cNvSpPr>
            <p:nvPr/>
          </p:nvSpPr>
          <p:spPr bwMode="auto">
            <a:xfrm>
              <a:off x="192" y="2297"/>
              <a:ext cx="2605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>
                  <a:solidFill>
                    <a:prstClr val="black"/>
                  </a:solidFill>
                </a:rPr>
                <a:t>  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1        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2       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3       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4       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5      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6       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7        </a:t>
              </a:r>
              <a:r>
                <a:rPr lang="ru-RU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  </a:t>
              </a:r>
              <a:r>
                <a:rPr lang="en-US" sz="1200" b="1">
                  <a:solidFill>
                    <a:prstClr val="black"/>
                  </a:solidFill>
                  <a:latin typeface="Calibri" pitchFamily="34" charset="0"/>
                  <a:cs typeface="Times New Roman" pitchFamily="18" charset="0"/>
                </a:rPr>
                <a:t> 8 </a:t>
              </a:r>
              <a:r>
                <a:rPr lang="en-US" sz="1200" b="1">
                  <a:solidFill>
                    <a:prstClr val="black"/>
                  </a:solidFill>
                </a:rPr>
                <a:t>       </a:t>
              </a:r>
              <a:endParaRPr lang="ru-RU" sz="1200" b="1">
                <a:solidFill>
                  <a:prstClr val="black"/>
                </a:solidFill>
              </a:endParaRPr>
            </a:p>
          </p:txBody>
        </p:sp>
        <p:sp>
          <p:nvSpPr>
            <p:cNvPr id="18478" name="Text Box 32"/>
            <p:cNvSpPr txBox="1">
              <a:spLocks noChangeArrowheads="1"/>
            </p:cNvSpPr>
            <p:nvPr/>
          </p:nvSpPr>
          <p:spPr bwMode="auto">
            <a:xfrm>
              <a:off x="192" y="2566"/>
              <a:ext cx="26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en-US" sz="1200" b="1">
                  <a:solidFill>
                    <a:prstClr val="black"/>
                  </a:solidFill>
                  <a:latin typeface="Calibri" pitchFamily="34" charset="0"/>
                </a:rPr>
                <a:t>      </a:t>
              </a:r>
              <a:r>
                <a:rPr lang="en-US" sz="1400" b="1">
                  <a:solidFill>
                    <a:prstClr val="black"/>
                  </a:solidFill>
                  <a:latin typeface="Calibri" pitchFamily="34" charset="0"/>
                </a:rPr>
                <a:t>0       </a:t>
              </a:r>
              <a:r>
                <a:rPr lang="ru-RU" sz="1400" b="1">
                  <a:solidFill>
                    <a:prstClr val="black"/>
                  </a:solidFill>
                  <a:latin typeface="Calibri" pitchFamily="34" charset="0"/>
                </a:rPr>
                <a:t>  </a:t>
              </a:r>
              <a:r>
                <a:rPr lang="en-US" sz="1400" b="1">
                  <a:solidFill>
                    <a:prstClr val="black"/>
                  </a:solidFill>
                  <a:latin typeface="Calibri" pitchFamily="34" charset="0"/>
                </a:rPr>
                <a:t> 1      </a:t>
              </a:r>
              <a:r>
                <a:rPr lang="ru-RU" sz="1400" b="1">
                  <a:solidFill>
                    <a:prstClr val="black"/>
                  </a:solidFill>
                  <a:latin typeface="Calibri" pitchFamily="34" charset="0"/>
                </a:rPr>
                <a:t>   1</a:t>
              </a:r>
              <a:r>
                <a:rPr lang="en-US" sz="1400" b="1">
                  <a:solidFill>
                    <a:prstClr val="black"/>
                  </a:solidFill>
                  <a:latin typeface="Calibri" pitchFamily="34" charset="0"/>
                </a:rPr>
                <a:t>/2    </a:t>
              </a:r>
              <a:r>
                <a:rPr lang="ru-RU" sz="14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prstClr val="black"/>
                  </a:solidFill>
                  <a:latin typeface="Calibri" pitchFamily="34" charset="0"/>
                </a:rPr>
                <a:t> 3/2    </a:t>
              </a:r>
              <a:r>
                <a:rPr lang="ru-RU" sz="14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prstClr val="black"/>
                  </a:solidFill>
                  <a:latin typeface="Calibri" pitchFamily="34" charset="0"/>
                </a:rPr>
                <a:t>1/4    </a:t>
              </a:r>
              <a:r>
                <a:rPr lang="ru-RU" sz="14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prstClr val="black"/>
                  </a:solidFill>
                  <a:latin typeface="Calibri" pitchFamily="34" charset="0"/>
                </a:rPr>
                <a:t> 5/4    </a:t>
              </a:r>
              <a:r>
                <a:rPr lang="ru-RU" sz="14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prstClr val="black"/>
                  </a:solidFill>
                  <a:latin typeface="Calibri" pitchFamily="34" charset="0"/>
                </a:rPr>
                <a:t> 3/4    </a:t>
              </a:r>
              <a:r>
                <a:rPr lang="ru-RU" sz="1400" b="1">
                  <a:solidFill>
                    <a:prstClr val="black"/>
                  </a:solidFill>
                  <a:latin typeface="Calibri" pitchFamily="34" charset="0"/>
                </a:rPr>
                <a:t> </a:t>
              </a:r>
              <a:r>
                <a:rPr lang="en-US" sz="1400" b="1">
                  <a:solidFill>
                    <a:prstClr val="black"/>
                  </a:solidFill>
                  <a:latin typeface="Calibri" pitchFamily="34" charset="0"/>
                </a:rPr>
                <a:t>7/4     </a:t>
              </a:r>
              <a:endParaRPr lang="ru-RU" sz="1400" b="1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8479" name="Text Box 33"/>
            <p:cNvSpPr txBox="1">
              <a:spLocks noChangeArrowheads="1"/>
            </p:cNvSpPr>
            <p:nvPr/>
          </p:nvSpPr>
          <p:spPr bwMode="auto">
            <a:xfrm>
              <a:off x="574" y="2490"/>
              <a:ext cx="225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endParaRPr lang="ru-RU" sz="240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18439" name="Group 0"/>
          <p:cNvGrpSpPr>
            <a:grpSpLocks/>
          </p:cNvGrpSpPr>
          <p:nvPr/>
        </p:nvGrpSpPr>
        <p:grpSpPr bwMode="auto">
          <a:xfrm>
            <a:off x="5408997" y="2213787"/>
            <a:ext cx="3458373" cy="2631965"/>
            <a:chOff x="3061" y="1447"/>
            <a:chExt cx="2544" cy="1416"/>
          </a:xfrm>
        </p:grpSpPr>
        <p:grpSp>
          <p:nvGrpSpPr>
            <p:cNvPr id="18442" name="Group 40"/>
            <p:cNvGrpSpPr>
              <a:grpSpLocks/>
            </p:cNvGrpSpPr>
            <p:nvPr/>
          </p:nvGrpSpPr>
          <p:grpSpPr bwMode="auto">
            <a:xfrm>
              <a:off x="3061" y="1576"/>
              <a:ext cx="2544" cy="1287"/>
              <a:chOff x="912" y="768"/>
              <a:chExt cx="2544" cy="2034"/>
            </a:xfrm>
          </p:grpSpPr>
          <p:sp>
            <p:nvSpPr>
              <p:cNvPr id="18447" name="Line 41"/>
              <p:cNvSpPr>
                <a:spLocks noChangeShapeType="1"/>
              </p:cNvSpPr>
              <p:nvPr/>
            </p:nvSpPr>
            <p:spPr bwMode="auto">
              <a:xfrm flipH="1">
                <a:off x="1565" y="768"/>
                <a:ext cx="550" cy="6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48" name="Line 42"/>
              <p:cNvSpPr>
                <a:spLocks noChangeShapeType="1"/>
              </p:cNvSpPr>
              <p:nvPr/>
            </p:nvSpPr>
            <p:spPr bwMode="auto">
              <a:xfrm>
                <a:off x="2115" y="768"/>
                <a:ext cx="550" cy="61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49" name="Line 43"/>
              <p:cNvSpPr>
                <a:spLocks noChangeShapeType="1"/>
              </p:cNvSpPr>
              <p:nvPr/>
            </p:nvSpPr>
            <p:spPr bwMode="auto">
              <a:xfrm rot="21519195" flipH="1">
                <a:off x="1227" y="1383"/>
                <a:ext cx="344" cy="5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0" name="Line 44"/>
              <p:cNvSpPr>
                <a:spLocks noChangeShapeType="1"/>
              </p:cNvSpPr>
              <p:nvPr/>
            </p:nvSpPr>
            <p:spPr bwMode="auto">
              <a:xfrm rot="143249">
                <a:off x="1568" y="1383"/>
                <a:ext cx="344" cy="5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1" name="Line 45"/>
              <p:cNvSpPr>
                <a:spLocks noChangeShapeType="1"/>
              </p:cNvSpPr>
              <p:nvPr/>
            </p:nvSpPr>
            <p:spPr bwMode="auto">
              <a:xfrm rot="21541927" flipH="1">
                <a:off x="2468" y="1383"/>
                <a:ext cx="206" cy="5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2" name="Line 46"/>
              <p:cNvSpPr>
                <a:spLocks noChangeShapeType="1"/>
              </p:cNvSpPr>
              <p:nvPr/>
            </p:nvSpPr>
            <p:spPr bwMode="auto">
              <a:xfrm rot="184663">
                <a:off x="2654" y="1383"/>
                <a:ext cx="378" cy="5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3" name="Line 47"/>
              <p:cNvSpPr>
                <a:spLocks noChangeShapeType="1"/>
              </p:cNvSpPr>
              <p:nvPr/>
            </p:nvSpPr>
            <p:spPr bwMode="auto">
              <a:xfrm flipH="1">
                <a:off x="1118" y="1969"/>
                <a:ext cx="112" cy="54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4" name="Line 48"/>
              <p:cNvSpPr>
                <a:spLocks noChangeShapeType="1"/>
              </p:cNvSpPr>
              <p:nvPr/>
            </p:nvSpPr>
            <p:spPr bwMode="auto">
              <a:xfrm>
                <a:off x="1230" y="1976"/>
                <a:ext cx="180" cy="5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5" name="Line 49"/>
              <p:cNvSpPr>
                <a:spLocks noChangeShapeType="1"/>
              </p:cNvSpPr>
              <p:nvPr/>
            </p:nvSpPr>
            <p:spPr bwMode="auto">
              <a:xfrm flipH="1">
                <a:off x="1746" y="1972"/>
                <a:ext cx="154" cy="5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6" name="Line 50"/>
              <p:cNvSpPr>
                <a:spLocks noChangeShapeType="1"/>
              </p:cNvSpPr>
              <p:nvPr/>
            </p:nvSpPr>
            <p:spPr bwMode="auto">
              <a:xfrm>
                <a:off x="1900" y="1972"/>
                <a:ext cx="172" cy="5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7" name="Line 51"/>
              <p:cNvSpPr>
                <a:spLocks noChangeShapeType="1"/>
              </p:cNvSpPr>
              <p:nvPr/>
            </p:nvSpPr>
            <p:spPr bwMode="auto">
              <a:xfrm flipH="1">
                <a:off x="2364" y="1969"/>
                <a:ext cx="112" cy="5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8" name="Line 52"/>
              <p:cNvSpPr>
                <a:spLocks noChangeShapeType="1"/>
              </p:cNvSpPr>
              <p:nvPr/>
            </p:nvSpPr>
            <p:spPr bwMode="auto">
              <a:xfrm>
                <a:off x="2476" y="1969"/>
                <a:ext cx="181" cy="56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59" name="Line 53"/>
              <p:cNvSpPr>
                <a:spLocks noChangeShapeType="1"/>
              </p:cNvSpPr>
              <p:nvPr/>
            </p:nvSpPr>
            <p:spPr bwMode="auto">
              <a:xfrm rot="471704" flipH="1">
                <a:off x="2917" y="1976"/>
                <a:ext cx="53" cy="549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0" name="Line 54"/>
              <p:cNvSpPr>
                <a:spLocks noChangeShapeType="1"/>
              </p:cNvSpPr>
              <p:nvPr/>
            </p:nvSpPr>
            <p:spPr bwMode="auto">
              <a:xfrm rot="-201075">
                <a:off x="3031" y="1969"/>
                <a:ext cx="143" cy="55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61" name="Oval 55"/>
              <p:cNvSpPr>
                <a:spLocks noChangeArrowheads="1"/>
              </p:cNvSpPr>
              <p:nvPr/>
            </p:nvSpPr>
            <p:spPr bwMode="auto">
              <a:xfrm>
                <a:off x="2004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62" name="Oval 56"/>
              <p:cNvSpPr>
                <a:spLocks noChangeArrowheads="1"/>
              </p:cNvSpPr>
              <p:nvPr/>
            </p:nvSpPr>
            <p:spPr bwMode="auto">
              <a:xfrm>
                <a:off x="2296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63" name="Oval 57"/>
              <p:cNvSpPr>
                <a:spLocks noChangeArrowheads="1"/>
              </p:cNvSpPr>
              <p:nvPr/>
            </p:nvSpPr>
            <p:spPr bwMode="auto">
              <a:xfrm>
                <a:off x="2588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64" name="Oval 58"/>
              <p:cNvSpPr>
                <a:spLocks noChangeArrowheads="1"/>
              </p:cNvSpPr>
              <p:nvPr/>
            </p:nvSpPr>
            <p:spPr bwMode="auto">
              <a:xfrm>
                <a:off x="2806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65" name="Oval 59"/>
              <p:cNvSpPr>
                <a:spLocks noChangeArrowheads="1"/>
              </p:cNvSpPr>
              <p:nvPr/>
            </p:nvSpPr>
            <p:spPr bwMode="auto">
              <a:xfrm>
                <a:off x="3121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66" name="Oval 60"/>
              <p:cNvSpPr>
                <a:spLocks noChangeArrowheads="1"/>
              </p:cNvSpPr>
              <p:nvPr/>
            </p:nvSpPr>
            <p:spPr bwMode="auto">
              <a:xfrm>
                <a:off x="1050" y="2508"/>
                <a:ext cx="137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67" name="Oval 61"/>
              <p:cNvSpPr>
                <a:spLocks noChangeArrowheads="1"/>
              </p:cNvSpPr>
              <p:nvPr/>
            </p:nvSpPr>
            <p:spPr bwMode="auto">
              <a:xfrm>
                <a:off x="1350" y="2508"/>
                <a:ext cx="13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68" name="Oval 62"/>
              <p:cNvSpPr>
                <a:spLocks noChangeArrowheads="1"/>
              </p:cNvSpPr>
              <p:nvPr/>
            </p:nvSpPr>
            <p:spPr bwMode="auto">
              <a:xfrm>
                <a:off x="1668" y="2508"/>
                <a:ext cx="138" cy="5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18469" name="Line 63"/>
              <p:cNvSpPr>
                <a:spLocks noChangeShapeType="1"/>
              </p:cNvSpPr>
              <p:nvPr/>
            </p:nvSpPr>
            <p:spPr bwMode="auto">
              <a:xfrm>
                <a:off x="912" y="2538"/>
                <a:ext cx="2475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8470" name="Text Box 64"/>
              <p:cNvSpPr txBox="1">
                <a:spLocks noChangeArrowheads="1"/>
              </p:cNvSpPr>
              <p:nvPr/>
            </p:nvSpPr>
            <p:spPr bwMode="auto">
              <a:xfrm>
                <a:off x="981" y="2566"/>
                <a:ext cx="2475" cy="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</a:rPr>
                  <a:t>  </a:t>
                </a:r>
                <a:r>
                  <a:rPr lang="en-US" sz="1200" b="1" dirty="0">
                    <a:solidFill>
                      <a:prstClr val="black"/>
                    </a:solidFill>
                    <a:latin typeface="+mn-lt"/>
                  </a:rPr>
                  <a:t>0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+mn-lt"/>
                  </a:rPr>
                  <a:t>         1        1\2       3\2     1/4     5/4    3/4     7/4</a:t>
                </a:r>
                <a:r>
                  <a:rPr lang="en-US" sz="1200" dirty="0" smtClean="0">
                    <a:solidFill>
                      <a:prstClr val="black"/>
                    </a:solidFill>
                    <a:latin typeface="+mn-lt"/>
                  </a:rPr>
                  <a:t>   </a:t>
                </a:r>
                <a:endParaRPr lang="ru-RU" sz="1200" dirty="0"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8444" name="Text Box 66"/>
            <p:cNvSpPr txBox="1">
              <a:spLocks noChangeArrowheads="1"/>
            </p:cNvSpPr>
            <p:nvPr/>
          </p:nvSpPr>
          <p:spPr bwMode="auto">
            <a:xfrm>
              <a:off x="3157" y="2215"/>
              <a:ext cx="2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</a:rPr>
                <a:t>2</a:t>
              </a:r>
              <a:r>
                <a:rPr lang="ru-RU" sz="1400" b="1" baseline="30000" dirty="0">
                  <a:solidFill>
                    <a:prstClr val="black"/>
                  </a:solidFill>
                </a:rPr>
                <a:t>0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8445" name="Text Box 67"/>
            <p:cNvSpPr txBox="1">
              <a:spLocks noChangeArrowheads="1"/>
            </p:cNvSpPr>
            <p:nvPr/>
          </p:nvSpPr>
          <p:spPr bwMode="auto">
            <a:xfrm>
              <a:off x="3541" y="1831"/>
              <a:ext cx="2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</a:rPr>
                <a:t>2</a:t>
              </a:r>
              <a:r>
                <a:rPr lang="ru-RU" sz="1400" b="1" baseline="30000" dirty="0">
                  <a:solidFill>
                    <a:prstClr val="black"/>
                  </a:solidFill>
                </a:rPr>
                <a:t>1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8446" name="Text Box 68"/>
            <p:cNvSpPr txBox="1">
              <a:spLocks noChangeArrowheads="1"/>
            </p:cNvSpPr>
            <p:nvPr/>
          </p:nvSpPr>
          <p:spPr bwMode="auto">
            <a:xfrm>
              <a:off x="4021" y="1447"/>
              <a:ext cx="258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</a:rPr>
                <a:t>2</a:t>
              </a:r>
              <a:r>
                <a:rPr lang="ru-RU" sz="1400" b="1" baseline="30000" dirty="0">
                  <a:solidFill>
                    <a:prstClr val="black"/>
                  </a:solidFill>
                </a:rPr>
                <a:t>2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441" name="Text Box 3"/>
          <p:cNvSpPr txBox="1">
            <a:spLocks noChangeArrowheads="1"/>
          </p:cNvSpPr>
          <p:nvPr/>
        </p:nvSpPr>
        <p:spPr bwMode="auto">
          <a:xfrm>
            <a:off x="1300387" y="223119"/>
            <a:ext cx="6458278" cy="563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+mn-lt"/>
                <a:cs typeface="Courier New" pitchFamily="49" charset="0"/>
              </a:rPr>
              <a:t>Parameterization of 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cs typeface="Courier New" pitchFamily="49" charset="0"/>
              </a:rPr>
              <a:t>ultrametric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Courier New" pitchFamily="49" charset="0"/>
              </a:rPr>
              <a:t> lattice by p-</a:t>
            </a:r>
            <a:r>
              <a:rPr lang="en-US" sz="2000" b="1" dirty="0" err="1" smtClean="0">
                <a:solidFill>
                  <a:srgbClr val="C00000"/>
                </a:solidFill>
                <a:latin typeface="+mn-lt"/>
                <a:cs typeface="Courier New" pitchFamily="49" charset="0"/>
              </a:rPr>
              <a:t>adic</a:t>
            </a:r>
            <a:r>
              <a:rPr lang="en-US" sz="2000" b="1" dirty="0" smtClean="0">
                <a:solidFill>
                  <a:srgbClr val="C00000"/>
                </a:solidFill>
                <a:latin typeface="+mn-lt"/>
                <a:cs typeface="Courier New" pitchFamily="49" charset="0"/>
              </a:rPr>
              <a:t> numbers </a:t>
            </a:r>
            <a:endParaRPr lang="ru-RU" sz="2000" b="1" dirty="0">
              <a:solidFill>
                <a:srgbClr val="C00000"/>
              </a:solidFill>
              <a:latin typeface="+mn-lt"/>
              <a:cs typeface="Courier New" pitchFamily="49" charset="0"/>
            </a:endParaRP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Bookman Old Style" pitchFamily="18" charset="0"/>
              <a:buNone/>
            </a:pPr>
            <a:r>
              <a:rPr lang="ru-RU" sz="1400" b="1" dirty="0" err="1">
                <a:solidFill>
                  <a:srgbClr val="003399"/>
                </a:solidFill>
                <a:latin typeface="+mn-lt"/>
              </a:rPr>
              <a:t>V.A.Avetisov</a:t>
            </a:r>
            <a:r>
              <a:rPr lang="ru-RU" sz="1400" b="1" dirty="0">
                <a:solidFill>
                  <a:srgbClr val="003399"/>
                </a:solidFill>
                <a:latin typeface="+mn-lt"/>
              </a:rPr>
              <a:t>, A.</a:t>
            </a:r>
            <a:r>
              <a:rPr lang="en-US" sz="1400" b="1" dirty="0" err="1">
                <a:solidFill>
                  <a:srgbClr val="003399"/>
                </a:solidFill>
                <a:latin typeface="+mn-lt"/>
              </a:rPr>
              <a:t>Kh</a:t>
            </a:r>
            <a:r>
              <a:rPr lang="ru-RU" sz="1400" b="1" dirty="0">
                <a:solidFill>
                  <a:srgbClr val="003399"/>
                </a:solidFill>
                <a:latin typeface="+mn-lt"/>
              </a:rPr>
              <a:t>.</a:t>
            </a:r>
            <a:r>
              <a:rPr lang="ru-RU" sz="1400" b="1" dirty="0" err="1">
                <a:solidFill>
                  <a:srgbClr val="003399"/>
                </a:solidFill>
                <a:latin typeface="+mn-lt"/>
              </a:rPr>
              <a:t>Bikulov</a:t>
            </a:r>
            <a:r>
              <a:rPr lang="ru-RU" sz="1400" b="1" dirty="0">
                <a:solidFill>
                  <a:srgbClr val="003399"/>
                </a:solidFill>
                <a:latin typeface="+mn-lt"/>
              </a:rPr>
              <a:t>, </a:t>
            </a:r>
            <a:r>
              <a:rPr lang="ru-RU" sz="1400" b="1" dirty="0" err="1">
                <a:solidFill>
                  <a:srgbClr val="003399"/>
                </a:solidFill>
                <a:latin typeface="+mn-lt"/>
              </a:rPr>
              <a:t>S.V.Kozyrev</a:t>
            </a:r>
            <a:r>
              <a:rPr lang="ru-RU" sz="1400" b="1" dirty="0">
                <a:solidFill>
                  <a:srgbClr val="003399"/>
                </a:solidFill>
                <a:latin typeface="+mn-lt"/>
              </a:rPr>
              <a:t>  </a:t>
            </a:r>
            <a:r>
              <a:rPr lang="ru-RU" sz="1400" b="1" i="1" dirty="0" err="1">
                <a:solidFill>
                  <a:srgbClr val="003399"/>
                </a:solidFill>
                <a:latin typeface="+mn-lt"/>
              </a:rPr>
              <a:t>J.Phys.A:Math.Gen</a:t>
            </a:r>
            <a:r>
              <a:rPr lang="ru-RU" sz="1400" b="1" i="1" dirty="0">
                <a:solidFill>
                  <a:srgbClr val="003399"/>
                </a:solidFill>
                <a:latin typeface="+mn-lt"/>
              </a:rPr>
              <a:t>.</a:t>
            </a:r>
            <a:r>
              <a:rPr lang="ru-RU" sz="1400" b="1" dirty="0">
                <a:solidFill>
                  <a:srgbClr val="003399"/>
                </a:solidFill>
                <a:latin typeface="+mn-lt"/>
              </a:rPr>
              <a:t> 32, 8785 (1999)</a:t>
            </a:r>
            <a:r>
              <a:rPr lang="ru-RU" sz="1400" b="1" dirty="0">
                <a:solidFill>
                  <a:srgbClr val="003399"/>
                </a:solidFill>
                <a:latin typeface="+mn-lt"/>
                <a:cs typeface="Courier New" pitchFamily="49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76056" y="115728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 smtClean="0">
                <a:solidFill>
                  <a:srgbClr val="993300"/>
                </a:solidFill>
              </a:rPr>
              <a:t>Cayley</a:t>
            </a:r>
            <a:r>
              <a:rPr lang="en-US" sz="1600" b="1" dirty="0" smtClean="0">
                <a:solidFill>
                  <a:srgbClr val="993300"/>
                </a:solidFill>
              </a:rPr>
              <a:t> tree is a graph of </a:t>
            </a:r>
            <a:r>
              <a:rPr lang="en-US" sz="1600" b="1" dirty="0" err="1" smtClean="0">
                <a:solidFill>
                  <a:srgbClr val="993300"/>
                </a:solidFill>
              </a:rPr>
              <a:t>ultrametric</a:t>
            </a:r>
            <a:r>
              <a:rPr lang="en-US" sz="1600" b="1" dirty="0" smtClean="0">
                <a:solidFill>
                  <a:srgbClr val="993300"/>
                </a:solidFill>
              </a:rPr>
              <a:t> distances between the sites. At the same time, this tree represents a hierarchy of basins of local minima on the energy landscape.</a:t>
            </a:r>
            <a:endParaRPr lang="ru-RU" sz="1600" b="1" dirty="0">
              <a:solidFill>
                <a:srgbClr val="9933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266586"/>
              </p:ext>
            </p:extLst>
          </p:nvPr>
        </p:nvGraphicFramePr>
        <p:xfrm>
          <a:off x="369888" y="2509838"/>
          <a:ext cx="4456112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68" name="Equation" r:id="rId6" imgW="3962160" imgH="2222280" progId="Equation.DSMT4">
                  <p:embed/>
                </p:oleObj>
              </mc:Choice>
              <mc:Fallback>
                <p:oleObj name="Equation" r:id="rId6" imgW="3962160" imgH="222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888" y="2509838"/>
                        <a:ext cx="4456112" cy="2498725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  <a:prstDash val="dash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9605" y="5428555"/>
            <a:ext cx="213360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solidFill>
                  <a:srgbClr val="993300"/>
                </a:solidFill>
              </a:rPr>
              <a:t>u</a:t>
            </a:r>
            <a:r>
              <a:rPr lang="en-US" sz="1600" b="1" dirty="0" err="1" smtClean="0">
                <a:solidFill>
                  <a:srgbClr val="993300"/>
                </a:solidFill>
              </a:rPr>
              <a:t>ltrametric</a:t>
            </a:r>
            <a:r>
              <a:rPr lang="en-US" sz="1600" b="1" dirty="0" smtClean="0">
                <a:solidFill>
                  <a:srgbClr val="993300"/>
                </a:solidFill>
              </a:rPr>
              <a:t> distances between the sites</a:t>
            </a:r>
            <a:endParaRPr lang="ru-RU" sz="1600" b="1" dirty="0">
              <a:solidFill>
                <a:srgbClr val="99330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03072" y="5584884"/>
            <a:ext cx="584752" cy="292388"/>
          </a:xfrm>
          <a:prstGeom prst="rightArrow">
            <a:avLst/>
          </a:prstGeom>
          <a:noFill/>
          <a:ln w="28575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9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Mb-carca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812" y="836712"/>
            <a:ext cx="2110972" cy="184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27784" y="836712"/>
            <a:ext cx="568863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To </a:t>
            </a:r>
            <a:r>
              <a:rPr lang="en-US" b="1" dirty="0"/>
              <a:t>study </a:t>
            </a:r>
            <a:r>
              <a:rPr lang="en-US" b="1" dirty="0" smtClean="0"/>
              <a:t>protein motions on the subtle scales, say, from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~</a:t>
            </a:r>
            <a:r>
              <a:rPr lang="ru-RU" b="1" dirty="0" smtClean="0"/>
              <a:t>10</a:t>
            </a:r>
            <a:r>
              <a:rPr lang="ru-RU" b="1" baseline="30000" dirty="0" smtClean="0"/>
              <a:t>-</a:t>
            </a:r>
            <a:r>
              <a:rPr lang="en-US" b="1" baseline="30000" dirty="0" smtClean="0"/>
              <a:t>9</a:t>
            </a:r>
            <a:r>
              <a:rPr lang="ru-RU" b="1" baseline="30000" dirty="0" smtClean="0"/>
              <a:t> </a:t>
            </a:r>
            <a:r>
              <a:rPr lang="en-US" b="1" baseline="30000" dirty="0" smtClean="0"/>
              <a:t> </a:t>
            </a:r>
            <a:r>
              <a:rPr lang="en-US" b="1" dirty="0" smtClean="0"/>
              <a:t>sec, it is necessary to use </a:t>
            </a:r>
            <a:r>
              <a:rPr lang="en-US" b="1" dirty="0" smtClean="0"/>
              <a:t>the </a:t>
            </a:r>
            <a:r>
              <a:rPr lang="en-US" b="1" dirty="0" smtClean="0">
                <a:solidFill>
                  <a:srgbClr val="C00000"/>
                </a:solidFill>
              </a:rPr>
              <a:t>atomic representation</a:t>
            </a:r>
            <a:r>
              <a:rPr lang="en-US" b="1" dirty="0" smtClean="0"/>
              <a:t> of a protein molecule. 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400" b="1" dirty="0" smtClean="0">
                <a:solidFill>
                  <a:srgbClr val="000099"/>
                </a:solidFill>
              </a:rPr>
              <a:t>Protein molecule consists of  </a:t>
            </a:r>
            <a:r>
              <a:rPr lang="en-US" sz="24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2400" b="1" dirty="0" smtClean="0">
                <a:solidFill>
                  <a:srgbClr val="000099"/>
                </a:solidFill>
              </a:rPr>
              <a:t>10 </a:t>
            </a:r>
            <a:r>
              <a:rPr lang="en-US" sz="2400" b="1" baseline="30000" dirty="0" smtClean="0">
                <a:solidFill>
                  <a:srgbClr val="000099"/>
                </a:solidFill>
              </a:rPr>
              <a:t>3</a:t>
            </a:r>
            <a:r>
              <a:rPr lang="en-US" sz="2400" b="1" dirty="0" smtClean="0">
                <a:solidFill>
                  <a:srgbClr val="000099"/>
                </a:solidFill>
              </a:rPr>
              <a:t> atoms.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71600" y="3284984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Calibri" pitchFamily="34" charset="0"/>
              </a:rPr>
              <a:t>Protein conformational states:</a:t>
            </a:r>
          </a:p>
          <a:p>
            <a:r>
              <a:rPr lang="en-US" sz="2000" b="1" dirty="0" smtClean="0">
                <a:cs typeface="Times New Roman" pitchFamily="18" charset="0"/>
              </a:rPr>
              <a:t>number of </a:t>
            </a:r>
            <a:r>
              <a:rPr lang="en-US" sz="2000" b="1" dirty="0" smtClean="0"/>
              <a:t>degrees of freedom :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b="1" dirty="0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en-US" sz="2000" b="1" baseline="30000" dirty="0">
                <a:solidFill>
                  <a:srgbClr val="FF0000"/>
                </a:solidFill>
                <a:cs typeface="Times New Roman" pitchFamily="18" charset="0"/>
              </a:rPr>
              <a:t>3</a:t>
            </a:r>
            <a:endParaRPr lang="en-US" sz="2000" b="1" dirty="0">
              <a:solidFill>
                <a:srgbClr val="FF0000"/>
              </a:solidFill>
              <a:cs typeface="Times New Roman" pitchFamily="18" charset="0"/>
            </a:endParaRPr>
          </a:p>
          <a:p>
            <a:pPr lvl="0"/>
            <a:r>
              <a:rPr lang="en-US" sz="2000" b="1" dirty="0" smtClean="0"/>
              <a:t>dimensionality of (Euclidian) space of states :  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0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en-US" sz="2000" b="1" baseline="300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1600" y="4797152"/>
            <a:ext cx="734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In fine-scale presentation, dimensionality of a space of  </a:t>
            </a:r>
            <a:r>
              <a:rPr lang="en-US" sz="2800" b="1" dirty="0">
                <a:solidFill>
                  <a:srgbClr val="C00000"/>
                </a:solidFill>
              </a:rPr>
              <a:t>protein </a:t>
            </a:r>
            <a:r>
              <a:rPr lang="en-US" sz="2800" b="1" dirty="0" smtClean="0">
                <a:solidFill>
                  <a:srgbClr val="C00000"/>
                </a:solidFill>
              </a:rPr>
              <a:t>states </a:t>
            </a:r>
            <a:r>
              <a:rPr lang="en-US" sz="2800" b="1" dirty="0" smtClean="0">
                <a:solidFill>
                  <a:srgbClr val="C00000"/>
                </a:solidFill>
              </a:rPr>
              <a:t>is very </a:t>
            </a:r>
            <a:r>
              <a:rPr lang="en-US" sz="2800" b="1" dirty="0" smtClean="0">
                <a:solidFill>
                  <a:srgbClr val="C00000"/>
                </a:solidFill>
              </a:rPr>
              <a:t>high.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2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146" name="Text Box 26"/>
              <p:cNvSpPr txBox="1">
                <a:spLocks noChangeArrowheads="1"/>
              </p:cNvSpPr>
              <p:nvPr/>
            </p:nvSpPr>
            <p:spPr bwMode="auto">
              <a:xfrm>
                <a:off x="1418756" y="3260702"/>
                <a:ext cx="4377380" cy="1600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285750" indent="-28575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sz="1400" b="1" dirty="0" smtClean="0">
                    <a:solidFill>
                      <a:srgbClr val="000099"/>
                    </a:solidFill>
                    <a:latin typeface="Arial" charset="0"/>
                  </a:rPr>
                  <a:t>parameterization of the lattice states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99"/>
                        </a:solidFill>
                        <a:latin typeface="Cambria Math"/>
                      </a:rPr>
                      <m:t>{</m:t>
                    </m:r>
                    <m:r>
                      <a:rPr lang="en-US" sz="1400" b="1" i="1" smtClean="0">
                        <a:solidFill>
                          <a:srgbClr val="000099"/>
                        </a:solidFill>
                        <a:latin typeface="Cambria Math"/>
                      </a:rPr>
                      <m:t>𝒊</m:t>
                    </m:r>
                    <m:r>
                      <a:rPr lang="en-US" sz="1400" b="1" i="1" smtClean="0">
                        <a:solidFill>
                          <a:srgbClr val="000099"/>
                        </a:solidFill>
                        <a:latin typeface="Cambria Math"/>
                      </a:rPr>
                      <m:t>}</m:t>
                    </m:r>
                  </m:oMath>
                </a14:m>
                <a:r>
                  <a:rPr lang="en-US" sz="1600" b="1" dirty="0" smtClean="0">
                    <a:solidFill>
                      <a:srgbClr val="000099"/>
                    </a:solidFill>
                    <a:latin typeface="Arial" charset="0"/>
                  </a:rPr>
                  <a:t>  </a:t>
                </a:r>
                <a:r>
                  <a:rPr lang="en-US" sz="1400" b="1" dirty="0" smtClean="0">
                    <a:solidFill>
                      <a:srgbClr val="000099"/>
                    </a:solidFill>
                    <a:latin typeface="Arial" charset="0"/>
                  </a:rPr>
                  <a:t>by rational numbers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</a:rPr>
                      <m:t>𝒙</m:t>
                    </m:r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𝑿</m:t>
                    </m:r>
                  </m:oMath>
                </a14:m>
                <a:r>
                  <a:rPr lang="en-US" sz="1400" b="1" dirty="0" smtClean="0">
                    <a:solidFill>
                      <a:srgbClr val="000099"/>
                    </a:solidFill>
                    <a:latin typeface="Arial" charset="0"/>
                  </a:rPr>
                  <a:t>;</a:t>
                </a:r>
              </a:p>
              <a:p>
                <a:pPr marL="285750" indent="-28575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sz="1400" b="1" dirty="0" smtClean="0">
                    <a:solidFill>
                      <a:srgbClr val="000099"/>
                    </a:solidFill>
                    <a:latin typeface="Arial" charset="0"/>
                  </a:rPr>
                  <a:t>specification of the transition rates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𝒘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en-US" sz="1400" b="1" dirty="0" smtClean="0">
                    <a:solidFill>
                      <a:srgbClr val="000099"/>
                    </a:solidFill>
                    <a:latin typeface="Arial" charset="0"/>
                  </a:rPr>
                  <a:t> as a function on </a:t>
                </a:r>
                <a:r>
                  <a:rPr lang="en-US" sz="1400" b="1" dirty="0" err="1" smtClean="0">
                    <a:solidFill>
                      <a:srgbClr val="000099"/>
                    </a:solidFill>
                    <a:latin typeface="Arial" charset="0"/>
                  </a:rPr>
                  <a:t>ultrametric</a:t>
                </a:r>
                <a:r>
                  <a:rPr lang="en-US" sz="1400" b="1" dirty="0" smtClean="0">
                    <a:solidFill>
                      <a:srgbClr val="000099"/>
                    </a:solidFill>
                    <a:latin typeface="Arial" charset="0"/>
                  </a:rPr>
                  <a:t> distance, 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</a:rPr>
                      <m:t>𝒘</m:t>
                    </m:r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|</m:t>
                        </m:r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𝒚</m:t>
                        </m:r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sz="1600" b="1" i="1" smtClean="0">
                            <a:solidFill>
                              <a:srgbClr val="000099"/>
                            </a:solidFill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sz="1600" b="1" i="1" smtClean="0">
                        <a:solidFill>
                          <a:srgbClr val="000099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1600" b="1" dirty="0" smtClean="0">
                  <a:solidFill>
                    <a:srgbClr val="000099"/>
                  </a:solidFill>
                  <a:latin typeface="Arial" charset="0"/>
                </a:endParaRPr>
              </a:p>
              <a:p>
                <a:pPr marL="285750" indent="-285750" fontAlgn="base">
                  <a:spcBef>
                    <a:spcPct val="50000"/>
                  </a:spcBef>
                  <a:spcAft>
                    <a:spcPct val="0"/>
                  </a:spcAft>
                  <a:buFont typeface="Arial" pitchFamily="34" charset="0"/>
                  <a:buChar char="•"/>
                </a:pPr>
                <a:r>
                  <a:rPr lang="en-US" sz="1400" b="1" dirty="0" smtClean="0">
                    <a:solidFill>
                      <a:srgbClr val="000099"/>
                    </a:solidFill>
                    <a:latin typeface="Arial" charset="0"/>
                  </a:rPr>
                  <a:t>continuous limit  </a:t>
                </a:r>
                <a14:m>
                  <m:oMath xmlns:m="http://schemas.openxmlformats.org/officeDocument/2006/math">
                    <m:r>
                      <a:rPr lang="en-US" sz="1400" b="1" i="1" smtClean="0">
                        <a:solidFill>
                          <a:srgbClr val="000099"/>
                        </a:solidFill>
                        <a:latin typeface="Cambria Math"/>
                      </a:rPr>
                      <m:t>𝑿</m:t>
                    </m:r>
                    <m:r>
                      <a:rPr lang="en-US" sz="14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⇒</m:t>
                    </m:r>
                    <m:sSub>
                      <m:sSubPr>
                        <m:ctrlPr>
                          <a:rPr lang="en-US" sz="1400" b="1" i="1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400" b="1" i="1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ℚ</m:t>
                        </m:r>
                      </m:e>
                      <m:sub>
                        <m:r>
                          <a:rPr lang="en-US" sz="1400" b="1" i="1" smtClean="0">
                            <a:solidFill>
                              <a:srgbClr val="000099"/>
                            </a:solidFill>
                            <a:latin typeface="Cambria Math"/>
                            <a:ea typeface="Cambria Math"/>
                          </a:rPr>
                          <m:t>𝒑</m:t>
                        </m:r>
                      </m:sub>
                    </m:sSub>
                  </m:oMath>
                </a14:m>
                <a:endParaRPr lang="ru-RU" sz="1400" b="1" dirty="0">
                  <a:solidFill>
                    <a:srgbClr val="000099"/>
                  </a:solidFill>
                  <a:latin typeface="Arial" charset="0"/>
                </a:endParaRPr>
              </a:p>
            </p:txBody>
          </p:sp>
        </mc:Choice>
        <mc:Fallback xmlns="">
          <p:sp>
            <p:nvSpPr>
              <p:cNvPr id="514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18756" y="3260702"/>
                <a:ext cx="4377380" cy="1600375"/>
              </a:xfrm>
              <a:prstGeom prst="rect">
                <a:avLst/>
              </a:prstGeom>
              <a:blipFill rotWithShape="1">
                <a:blip r:embed="rId3"/>
                <a:stretch>
                  <a:fillRect l="-279" b="-190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01" name="Group 81"/>
          <p:cNvGrpSpPr>
            <a:grpSpLocks/>
          </p:cNvGrpSpPr>
          <p:nvPr/>
        </p:nvGrpSpPr>
        <p:grpSpPr bwMode="auto">
          <a:xfrm>
            <a:off x="6249747" y="2192526"/>
            <a:ext cx="2498717" cy="4476834"/>
            <a:chOff x="523" y="864"/>
            <a:chExt cx="2069" cy="2073"/>
          </a:xfrm>
        </p:grpSpPr>
        <p:sp>
          <p:nvSpPr>
            <p:cNvPr id="5148" name="Rectangle 28"/>
            <p:cNvSpPr>
              <a:spLocks noChangeArrowheads="1"/>
            </p:cNvSpPr>
            <p:nvPr/>
          </p:nvSpPr>
          <p:spPr bwMode="auto">
            <a:xfrm>
              <a:off x="523" y="1653"/>
              <a:ext cx="2069" cy="13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49" name="Freeform 29"/>
            <p:cNvSpPr>
              <a:spLocks/>
            </p:cNvSpPr>
            <p:nvPr/>
          </p:nvSpPr>
          <p:spPr bwMode="auto">
            <a:xfrm>
              <a:off x="1529" y="2052"/>
              <a:ext cx="489" cy="430"/>
            </a:xfrm>
            <a:custGeom>
              <a:avLst/>
              <a:gdLst>
                <a:gd name="T0" fmla="*/ 0 w 804"/>
                <a:gd name="T1" fmla="*/ 588 h 605"/>
                <a:gd name="T2" fmla="*/ 50 w 804"/>
                <a:gd name="T3" fmla="*/ 605 h 605"/>
                <a:gd name="T4" fmla="*/ 804 w 804"/>
                <a:gd name="T5" fmla="*/ 18 h 605"/>
                <a:gd name="T6" fmla="*/ 754 w 804"/>
                <a:gd name="T7" fmla="*/ 0 h 605"/>
                <a:gd name="T8" fmla="*/ 0 w 804"/>
                <a:gd name="T9" fmla="*/ 588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4" h="605">
                  <a:moveTo>
                    <a:pt x="0" y="588"/>
                  </a:moveTo>
                  <a:lnTo>
                    <a:pt x="50" y="605"/>
                  </a:lnTo>
                  <a:lnTo>
                    <a:pt x="804" y="18"/>
                  </a:lnTo>
                  <a:lnTo>
                    <a:pt x="754" y="0"/>
                  </a:lnTo>
                  <a:lnTo>
                    <a:pt x="0" y="588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0" name="Freeform 30"/>
            <p:cNvSpPr>
              <a:spLocks/>
            </p:cNvSpPr>
            <p:nvPr/>
          </p:nvSpPr>
          <p:spPr bwMode="auto">
            <a:xfrm>
              <a:off x="1644" y="1659"/>
              <a:ext cx="157" cy="160"/>
            </a:xfrm>
            <a:custGeom>
              <a:avLst/>
              <a:gdLst>
                <a:gd name="T0" fmla="*/ 53 w 258"/>
                <a:gd name="T1" fmla="*/ 0 h 227"/>
                <a:gd name="T2" fmla="*/ 0 w 258"/>
                <a:gd name="T3" fmla="*/ 14 h 227"/>
                <a:gd name="T4" fmla="*/ 205 w 258"/>
                <a:gd name="T5" fmla="*/ 227 h 227"/>
                <a:gd name="T6" fmla="*/ 258 w 258"/>
                <a:gd name="T7" fmla="*/ 212 h 227"/>
                <a:gd name="T8" fmla="*/ 53 w 258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8" h="227">
                  <a:moveTo>
                    <a:pt x="53" y="0"/>
                  </a:moveTo>
                  <a:lnTo>
                    <a:pt x="0" y="14"/>
                  </a:lnTo>
                  <a:lnTo>
                    <a:pt x="205" y="227"/>
                  </a:lnTo>
                  <a:lnTo>
                    <a:pt x="258" y="21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1" name="Freeform 31"/>
            <p:cNvSpPr>
              <a:spLocks/>
            </p:cNvSpPr>
            <p:nvPr/>
          </p:nvSpPr>
          <p:spPr bwMode="auto">
            <a:xfrm>
              <a:off x="1076" y="1808"/>
              <a:ext cx="250" cy="255"/>
            </a:xfrm>
            <a:custGeom>
              <a:avLst/>
              <a:gdLst>
                <a:gd name="T0" fmla="*/ 0 w 411"/>
                <a:gd name="T1" fmla="*/ 345 h 360"/>
                <a:gd name="T2" fmla="*/ 51 w 411"/>
                <a:gd name="T3" fmla="*/ 360 h 360"/>
                <a:gd name="T4" fmla="*/ 411 w 411"/>
                <a:gd name="T5" fmla="*/ 15 h 360"/>
                <a:gd name="T6" fmla="*/ 360 w 411"/>
                <a:gd name="T7" fmla="*/ 0 h 360"/>
                <a:gd name="T8" fmla="*/ 0 w 411"/>
                <a:gd name="T9" fmla="*/ 345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360">
                  <a:moveTo>
                    <a:pt x="0" y="345"/>
                  </a:moveTo>
                  <a:lnTo>
                    <a:pt x="51" y="360"/>
                  </a:lnTo>
                  <a:lnTo>
                    <a:pt x="411" y="15"/>
                  </a:lnTo>
                  <a:lnTo>
                    <a:pt x="360" y="0"/>
                  </a:lnTo>
                  <a:lnTo>
                    <a:pt x="0" y="345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2" name="Freeform 32"/>
            <p:cNvSpPr>
              <a:spLocks/>
            </p:cNvSpPr>
            <p:nvPr/>
          </p:nvSpPr>
          <p:spPr bwMode="auto">
            <a:xfrm>
              <a:off x="652" y="1659"/>
              <a:ext cx="1023" cy="928"/>
            </a:xfrm>
            <a:custGeom>
              <a:avLst/>
              <a:gdLst>
                <a:gd name="T0" fmla="*/ 48 w 1683"/>
                <a:gd name="T1" fmla="*/ 0 h 1309"/>
                <a:gd name="T2" fmla="*/ 0 w 1683"/>
                <a:gd name="T3" fmla="*/ 16 h 1309"/>
                <a:gd name="T4" fmla="*/ 1634 w 1683"/>
                <a:gd name="T5" fmla="*/ 1309 h 1309"/>
                <a:gd name="T6" fmla="*/ 1683 w 1683"/>
                <a:gd name="T7" fmla="*/ 1293 h 1309"/>
                <a:gd name="T8" fmla="*/ 48 w 1683"/>
                <a:gd name="T9" fmla="*/ 0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3" h="1309">
                  <a:moveTo>
                    <a:pt x="48" y="0"/>
                  </a:moveTo>
                  <a:lnTo>
                    <a:pt x="0" y="16"/>
                  </a:lnTo>
                  <a:lnTo>
                    <a:pt x="1634" y="1309"/>
                  </a:lnTo>
                  <a:lnTo>
                    <a:pt x="1683" y="1293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3" name="Freeform 33"/>
            <p:cNvSpPr>
              <a:spLocks/>
            </p:cNvSpPr>
            <p:nvPr/>
          </p:nvSpPr>
          <p:spPr bwMode="auto">
            <a:xfrm>
              <a:off x="1159" y="1659"/>
              <a:ext cx="167" cy="160"/>
            </a:xfrm>
            <a:custGeom>
              <a:avLst/>
              <a:gdLst>
                <a:gd name="T0" fmla="*/ 51 w 275"/>
                <a:gd name="T1" fmla="*/ 0 h 227"/>
                <a:gd name="T2" fmla="*/ 0 w 275"/>
                <a:gd name="T3" fmla="*/ 14 h 227"/>
                <a:gd name="T4" fmla="*/ 224 w 275"/>
                <a:gd name="T5" fmla="*/ 227 h 227"/>
                <a:gd name="T6" fmla="*/ 275 w 275"/>
                <a:gd name="T7" fmla="*/ 212 h 227"/>
                <a:gd name="T8" fmla="*/ 51 w 275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" h="227">
                  <a:moveTo>
                    <a:pt x="51" y="0"/>
                  </a:moveTo>
                  <a:lnTo>
                    <a:pt x="0" y="14"/>
                  </a:lnTo>
                  <a:lnTo>
                    <a:pt x="224" y="227"/>
                  </a:lnTo>
                  <a:lnTo>
                    <a:pt x="275" y="21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4" name="Freeform 34"/>
            <p:cNvSpPr>
              <a:spLocks/>
            </p:cNvSpPr>
            <p:nvPr/>
          </p:nvSpPr>
          <p:spPr bwMode="auto">
            <a:xfrm>
              <a:off x="1295" y="1659"/>
              <a:ext cx="165" cy="160"/>
            </a:xfrm>
            <a:custGeom>
              <a:avLst/>
              <a:gdLst>
                <a:gd name="T0" fmla="*/ 0 w 272"/>
                <a:gd name="T1" fmla="*/ 212 h 227"/>
                <a:gd name="T2" fmla="*/ 51 w 272"/>
                <a:gd name="T3" fmla="*/ 227 h 227"/>
                <a:gd name="T4" fmla="*/ 272 w 272"/>
                <a:gd name="T5" fmla="*/ 14 h 227"/>
                <a:gd name="T6" fmla="*/ 221 w 272"/>
                <a:gd name="T7" fmla="*/ 0 h 227"/>
                <a:gd name="T8" fmla="*/ 0 w 272"/>
                <a:gd name="T9" fmla="*/ 21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227">
                  <a:moveTo>
                    <a:pt x="0" y="212"/>
                  </a:moveTo>
                  <a:lnTo>
                    <a:pt x="51" y="227"/>
                  </a:lnTo>
                  <a:lnTo>
                    <a:pt x="272" y="14"/>
                  </a:lnTo>
                  <a:lnTo>
                    <a:pt x="221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5" name="Freeform 35"/>
            <p:cNvSpPr>
              <a:spLocks/>
            </p:cNvSpPr>
            <p:nvPr/>
          </p:nvSpPr>
          <p:spPr bwMode="auto">
            <a:xfrm>
              <a:off x="1768" y="1808"/>
              <a:ext cx="250" cy="255"/>
            </a:xfrm>
            <a:custGeom>
              <a:avLst/>
              <a:gdLst>
                <a:gd name="T0" fmla="*/ 51 w 410"/>
                <a:gd name="T1" fmla="*/ 0 h 360"/>
                <a:gd name="T2" fmla="*/ 0 w 410"/>
                <a:gd name="T3" fmla="*/ 15 h 360"/>
                <a:gd name="T4" fmla="*/ 359 w 410"/>
                <a:gd name="T5" fmla="*/ 360 h 360"/>
                <a:gd name="T6" fmla="*/ 410 w 410"/>
                <a:gd name="T7" fmla="*/ 345 h 360"/>
                <a:gd name="T8" fmla="*/ 51 w 410"/>
                <a:gd name="T9" fmla="*/ 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0" h="360">
                  <a:moveTo>
                    <a:pt x="51" y="0"/>
                  </a:moveTo>
                  <a:lnTo>
                    <a:pt x="0" y="15"/>
                  </a:lnTo>
                  <a:lnTo>
                    <a:pt x="359" y="360"/>
                  </a:lnTo>
                  <a:lnTo>
                    <a:pt x="410" y="345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6" name="Freeform 36"/>
            <p:cNvSpPr>
              <a:spLocks/>
            </p:cNvSpPr>
            <p:nvPr/>
          </p:nvSpPr>
          <p:spPr bwMode="auto">
            <a:xfrm>
              <a:off x="1770" y="1657"/>
              <a:ext cx="175" cy="162"/>
            </a:xfrm>
            <a:custGeom>
              <a:avLst/>
              <a:gdLst>
                <a:gd name="T0" fmla="*/ 0 w 288"/>
                <a:gd name="T1" fmla="*/ 214 h 229"/>
                <a:gd name="T2" fmla="*/ 49 w 288"/>
                <a:gd name="T3" fmla="*/ 229 h 229"/>
                <a:gd name="T4" fmla="*/ 288 w 288"/>
                <a:gd name="T5" fmla="*/ 15 h 229"/>
                <a:gd name="T6" fmla="*/ 237 w 288"/>
                <a:gd name="T7" fmla="*/ 0 h 229"/>
                <a:gd name="T8" fmla="*/ 0 w 288"/>
                <a:gd name="T9" fmla="*/ 214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8" h="229">
                  <a:moveTo>
                    <a:pt x="0" y="214"/>
                  </a:moveTo>
                  <a:lnTo>
                    <a:pt x="49" y="229"/>
                  </a:lnTo>
                  <a:lnTo>
                    <a:pt x="288" y="15"/>
                  </a:lnTo>
                  <a:lnTo>
                    <a:pt x="237" y="0"/>
                  </a:lnTo>
                  <a:lnTo>
                    <a:pt x="0" y="214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7" name="Freeform 37"/>
            <p:cNvSpPr>
              <a:spLocks/>
            </p:cNvSpPr>
            <p:nvPr/>
          </p:nvSpPr>
          <p:spPr bwMode="auto">
            <a:xfrm>
              <a:off x="2137" y="1659"/>
              <a:ext cx="155" cy="160"/>
            </a:xfrm>
            <a:custGeom>
              <a:avLst/>
              <a:gdLst>
                <a:gd name="T0" fmla="*/ 53 w 256"/>
                <a:gd name="T1" fmla="*/ 0 h 227"/>
                <a:gd name="T2" fmla="*/ 0 w 256"/>
                <a:gd name="T3" fmla="*/ 14 h 227"/>
                <a:gd name="T4" fmla="*/ 205 w 256"/>
                <a:gd name="T5" fmla="*/ 227 h 227"/>
                <a:gd name="T6" fmla="*/ 256 w 256"/>
                <a:gd name="T7" fmla="*/ 212 h 227"/>
                <a:gd name="T8" fmla="*/ 53 w 256"/>
                <a:gd name="T9" fmla="*/ 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6" h="227">
                  <a:moveTo>
                    <a:pt x="53" y="0"/>
                  </a:moveTo>
                  <a:lnTo>
                    <a:pt x="0" y="14"/>
                  </a:lnTo>
                  <a:lnTo>
                    <a:pt x="205" y="227"/>
                  </a:lnTo>
                  <a:lnTo>
                    <a:pt x="256" y="212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8" name="Freeform 38"/>
            <p:cNvSpPr>
              <a:spLocks/>
            </p:cNvSpPr>
            <p:nvPr/>
          </p:nvSpPr>
          <p:spPr bwMode="auto">
            <a:xfrm>
              <a:off x="1987" y="1657"/>
              <a:ext cx="468" cy="408"/>
            </a:xfrm>
            <a:custGeom>
              <a:avLst/>
              <a:gdLst>
                <a:gd name="T0" fmla="*/ 0 w 769"/>
                <a:gd name="T1" fmla="*/ 558 h 576"/>
                <a:gd name="T2" fmla="*/ 50 w 769"/>
                <a:gd name="T3" fmla="*/ 576 h 576"/>
                <a:gd name="T4" fmla="*/ 769 w 769"/>
                <a:gd name="T5" fmla="*/ 18 h 576"/>
                <a:gd name="T6" fmla="*/ 719 w 769"/>
                <a:gd name="T7" fmla="*/ 0 h 576"/>
                <a:gd name="T8" fmla="*/ 0 w 769"/>
                <a:gd name="T9" fmla="*/ 558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9" h="576">
                  <a:moveTo>
                    <a:pt x="0" y="558"/>
                  </a:moveTo>
                  <a:lnTo>
                    <a:pt x="50" y="576"/>
                  </a:lnTo>
                  <a:lnTo>
                    <a:pt x="769" y="18"/>
                  </a:lnTo>
                  <a:lnTo>
                    <a:pt x="719" y="0"/>
                  </a:lnTo>
                  <a:lnTo>
                    <a:pt x="0" y="558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59" name="Freeform 39"/>
            <p:cNvSpPr>
              <a:spLocks/>
            </p:cNvSpPr>
            <p:nvPr/>
          </p:nvSpPr>
          <p:spPr bwMode="auto">
            <a:xfrm>
              <a:off x="1645" y="2576"/>
              <a:ext cx="128" cy="102"/>
            </a:xfrm>
            <a:custGeom>
              <a:avLst/>
              <a:gdLst>
                <a:gd name="T0" fmla="*/ 49 w 210"/>
                <a:gd name="T1" fmla="*/ 0 h 144"/>
                <a:gd name="T2" fmla="*/ 0 w 210"/>
                <a:gd name="T3" fmla="*/ 16 h 144"/>
                <a:gd name="T4" fmla="*/ 161 w 210"/>
                <a:gd name="T5" fmla="*/ 144 h 144"/>
                <a:gd name="T6" fmla="*/ 210 w 210"/>
                <a:gd name="T7" fmla="*/ 128 h 144"/>
                <a:gd name="T8" fmla="*/ 49 w 210"/>
                <a:gd name="T9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144">
                  <a:moveTo>
                    <a:pt x="49" y="0"/>
                  </a:moveTo>
                  <a:lnTo>
                    <a:pt x="0" y="16"/>
                  </a:lnTo>
                  <a:lnTo>
                    <a:pt x="161" y="144"/>
                  </a:lnTo>
                  <a:lnTo>
                    <a:pt x="210" y="128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0" name="Freeform 40"/>
            <p:cNvSpPr>
              <a:spLocks noEditPoints="1"/>
            </p:cNvSpPr>
            <p:nvPr/>
          </p:nvSpPr>
          <p:spPr bwMode="auto">
            <a:xfrm>
              <a:off x="1637" y="2592"/>
              <a:ext cx="142" cy="101"/>
            </a:xfrm>
            <a:custGeom>
              <a:avLst/>
              <a:gdLst>
                <a:gd name="T0" fmla="*/ 30 w 235"/>
                <a:gd name="T1" fmla="*/ 44 h 142"/>
                <a:gd name="T2" fmla="*/ 214 w 235"/>
                <a:gd name="T3" fmla="*/ 100 h 142"/>
                <a:gd name="T4" fmla="*/ 184 w 235"/>
                <a:gd name="T5" fmla="*/ 126 h 142"/>
                <a:gd name="T6" fmla="*/ 0 w 235"/>
                <a:gd name="T7" fmla="*/ 70 h 142"/>
                <a:gd name="T8" fmla="*/ 30 w 235"/>
                <a:gd name="T9" fmla="*/ 44 h 142"/>
                <a:gd name="T10" fmla="*/ 228 w 235"/>
                <a:gd name="T11" fmla="*/ 111 h 142"/>
                <a:gd name="T12" fmla="*/ 235 w 235"/>
                <a:gd name="T13" fmla="*/ 142 h 142"/>
                <a:gd name="T14" fmla="*/ 184 w 235"/>
                <a:gd name="T15" fmla="*/ 126 h 142"/>
                <a:gd name="T16" fmla="*/ 199 w 235"/>
                <a:gd name="T17" fmla="*/ 113 h 142"/>
                <a:gd name="T18" fmla="*/ 228 w 235"/>
                <a:gd name="T19" fmla="*/ 111 h 142"/>
                <a:gd name="T20" fmla="*/ 169 w 235"/>
                <a:gd name="T21" fmla="*/ 114 h 142"/>
                <a:gd name="T22" fmla="*/ 146 w 235"/>
                <a:gd name="T23" fmla="*/ 3 h 142"/>
                <a:gd name="T24" fmla="*/ 205 w 235"/>
                <a:gd name="T25" fmla="*/ 0 h 142"/>
                <a:gd name="T26" fmla="*/ 228 w 235"/>
                <a:gd name="T27" fmla="*/ 111 h 142"/>
                <a:gd name="T28" fmla="*/ 169 w 235"/>
                <a:gd name="T29" fmla="*/ 11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5" h="142">
                  <a:moveTo>
                    <a:pt x="30" y="44"/>
                  </a:moveTo>
                  <a:lnTo>
                    <a:pt x="214" y="100"/>
                  </a:lnTo>
                  <a:lnTo>
                    <a:pt x="184" y="126"/>
                  </a:lnTo>
                  <a:lnTo>
                    <a:pt x="0" y="70"/>
                  </a:lnTo>
                  <a:lnTo>
                    <a:pt x="30" y="44"/>
                  </a:lnTo>
                  <a:close/>
                  <a:moveTo>
                    <a:pt x="228" y="111"/>
                  </a:moveTo>
                  <a:lnTo>
                    <a:pt x="235" y="142"/>
                  </a:lnTo>
                  <a:lnTo>
                    <a:pt x="184" y="126"/>
                  </a:lnTo>
                  <a:lnTo>
                    <a:pt x="199" y="113"/>
                  </a:lnTo>
                  <a:lnTo>
                    <a:pt x="228" y="111"/>
                  </a:lnTo>
                  <a:close/>
                  <a:moveTo>
                    <a:pt x="169" y="114"/>
                  </a:moveTo>
                  <a:lnTo>
                    <a:pt x="146" y="3"/>
                  </a:lnTo>
                  <a:lnTo>
                    <a:pt x="205" y="0"/>
                  </a:lnTo>
                  <a:lnTo>
                    <a:pt x="228" y="111"/>
                  </a:lnTo>
                  <a:lnTo>
                    <a:pt x="169" y="114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1" name="Freeform 41"/>
            <p:cNvSpPr>
              <a:spLocks/>
            </p:cNvSpPr>
            <p:nvPr/>
          </p:nvSpPr>
          <p:spPr bwMode="auto">
            <a:xfrm>
              <a:off x="818" y="1660"/>
              <a:ext cx="124" cy="159"/>
            </a:xfrm>
            <a:custGeom>
              <a:avLst/>
              <a:gdLst>
                <a:gd name="T0" fmla="*/ 0 w 203"/>
                <a:gd name="T1" fmla="*/ 212 h 224"/>
                <a:gd name="T2" fmla="*/ 55 w 203"/>
                <a:gd name="T3" fmla="*/ 224 h 224"/>
                <a:gd name="T4" fmla="*/ 203 w 203"/>
                <a:gd name="T5" fmla="*/ 11 h 224"/>
                <a:gd name="T6" fmla="*/ 148 w 203"/>
                <a:gd name="T7" fmla="*/ 0 h 224"/>
                <a:gd name="T8" fmla="*/ 0 w 203"/>
                <a:gd name="T9" fmla="*/ 21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224">
                  <a:moveTo>
                    <a:pt x="0" y="212"/>
                  </a:moveTo>
                  <a:lnTo>
                    <a:pt x="55" y="224"/>
                  </a:lnTo>
                  <a:lnTo>
                    <a:pt x="203" y="11"/>
                  </a:lnTo>
                  <a:lnTo>
                    <a:pt x="148" y="0"/>
                  </a:lnTo>
                  <a:lnTo>
                    <a:pt x="0" y="212"/>
                  </a:lnTo>
                  <a:close/>
                </a:path>
              </a:pathLst>
            </a:custGeom>
            <a:solidFill>
              <a:srgbClr val="D366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2" name="Freeform 42"/>
            <p:cNvSpPr>
              <a:spLocks/>
            </p:cNvSpPr>
            <p:nvPr/>
          </p:nvSpPr>
          <p:spPr bwMode="auto">
            <a:xfrm>
              <a:off x="1512" y="924"/>
              <a:ext cx="55" cy="736"/>
            </a:xfrm>
            <a:custGeom>
              <a:avLst/>
              <a:gdLst>
                <a:gd name="T0" fmla="*/ 2 w 90"/>
                <a:gd name="T1" fmla="*/ 1037 h 1037"/>
                <a:gd name="T2" fmla="*/ 90 w 90"/>
                <a:gd name="T3" fmla="*/ 1037 h 1037"/>
                <a:gd name="T4" fmla="*/ 88 w 90"/>
                <a:gd name="T5" fmla="*/ 0 h 1037"/>
                <a:gd name="T6" fmla="*/ 0 w 90"/>
                <a:gd name="T7" fmla="*/ 0 h 1037"/>
                <a:gd name="T8" fmla="*/ 2 w 90"/>
                <a:gd name="T9" fmla="*/ 1037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037">
                  <a:moveTo>
                    <a:pt x="2" y="1037"/>
                  </a:moveTo>
                  <a:lnTo>
                    <a:pt x="90" y="1037"/>
                  </a:lnTo>
                  <a:lnTo>
                    <a:pt x="88" y="0"/>
                  </a:lnTo>
                  <a:lnTo>
                    <a:pt x="0" y="0"/>
                  </a:lnTo>
                  <a:lnTo>
                    <a:pt x="2" y="1037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3" name="Rectangle 43"/>
            <p:cNvSpPr>
              <a:spLocks noChangeArrowheads="1"/>
            </p:cNvSpPr>
            <p:nvPr/>
          </p:nvSpPr>
          <p:spPr bwMode="auto">
            <a:xfrm>
              <a:off x="1006" y="1231"/>
              <a:ext cx="54" cy="429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1767" y="1436"/>
              <a:ext cx="53" cy="22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1260" y="1436"/>
              <a:ext cx="53" cy="22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6" name="Rectangle 46"/>
            <p:cNvSpPr>
              <a:spLocks noChangeArrowheads="1"/>
            </p:cNvSpPr>
            <p:nvPr/>
          </p:nvSpPr>
          <p:spPr bwMode="auto">
            <a:xfrm>
              <a:off x="2273" y="1436"/>
              <a:ext cx="53" cy="22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752" y="1436"/>
              <a:ext cx="55" cy="224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2019" y="1231"/>
              <a:ext cx="55" cy="429"/>
            </a:xfrm>
            <a:prstGeom prst="rect">
              <a:avLst/>
            </a:pr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69" name="Freeform 49"/>
            <p:cNvSpPr>
              <a:spLocks/>
            </p:cNvSpPr>
            <p:nvPr/>
          </p:nvSpPr>
          <p:spPr bwMode="auto">
            <a:xfrm>
              <a:off x="628" y="1637"/>
              <a:ext cx="96" cy="55"/>
            </a:xfrm>
            <a:custGeom>
              <a:avLst/>
              <a:gdLst>
                <a:gd name="T0" fmla="*/ 158 w 158"/>
                <a:gd name="T1" fmla="*/ 38 h 77"/>
                <a:gd name="T2" fmla="*/ 158 w 158"/>
                <a:gd name="T3" fmla="*/ 46 h 77"/>
                <a:gd name="T4" fmla="*/ 152 w 158"/>
                <a:gd name="T5" fmla="*/ 52 h 77"/>
                <a:gd name="T6" fmla="*/ 145 w 158"/>
                <a:gd name="T7" fmla="*/ 59 h 77"/>
                <a:gd name="T8" fmla="*/ 135 w 158"/>
                <a:gd name="T9" fmla="*/ 66 h 77"/>
                <a:gd name="T10" fmla="*/ 124 w 158"/>
                <a:gd name="T11" fmla="*/ 70 h 77"/>
                <a:gd name="T12" fmla="*/ 110 w 158"/>
                <a:gd name="T13" fmla="*/ 74 h 77"/>
                <a:gd name="T14" fmla="*/ 96 w 158"/>
                <a:gd name="T15" fmla="*/ 75 h 77"/>
                <a:gd name="T16" fmla="*/ 80 w 158"/>
                <a:gd name="T17" fmla="*/ 77 h 77"/>
                <a:gd name="T18" fmla="*/ 64 w 158"/>
                <a:gd name="T19" fmla="*/ 75 h 77"/>
                <a:gd name="T20" fmla="*/ 50 w 158"/>
                <a:gd name="T21" fmla="*/ 74 h 77"/>
                <a:gd name="T22" fmla="*/ 36 w 158"/>
                <a:gd name="T23" fmla="*/ 70 h 77"/>
                <a:gd name="T24" fmla="*/ 23 w 158"/>
                <a:gd name="T25" fmla="*/ 66 h 77"/>
                <a:gd name="T26" fmla="*/ 14 w 158"/>
                <a:gd name="T27" fmla="*/ 59 h 77"/>
                <a:gd name="T28" fmla="*/ 7 w 158"/>
                <a:gd name="T29" fmla="*/ 52 h 77"/>
                <a:gd name="T30" fmla="*/ 2 w 158"/>
                <a:gd name="T31" fmla="*/ 46 h 77"/>
                <a:gd name="T32" fmla="*/ 0 w 158"/>
                <a:gd name="T33" fmla="*/ 38 h 77"/>
                <a:gd name="T34" fmla="*/ 2 w 158"/>
                <a:gd name="T35" fmla="*/ 31 h 77"/>
                <a:gd name="T36" fmla="*/ 7 w 158"/>
                <a:gd name="T37" fmla="*/ 23 h 77"/>
                <a:gd name="T38" fmla="*/ 14 w 158"/>
                <a:gd name="T39" fmla="*/ 16 h 77"/>
                <a:gd name="T40" fmla="*/ 23 w 158"/>
                <a:gd name="T41" fmla="*/ 12 h 77"/>
                <a:gd name="T42" fmla="*/ 36 w 158"/>
                <a:gd name="T43" fmla="*/ 7 h 77"/>
                <a:gd name="T44" fmla="*/ 50 w 158"/>
                <a:gd name="T45" fmla="*/ 3 h 77"/>
                <a:gd name="T46" fmla="*/ 64 w 158"/>
                <a:gd name="T47" fmla="*/ 2 h 77"/>
                <a:gd name="T48" fmla="*/ 80 w 158"/>
                <a:gd name="T49" fmla="*/ 0 h 77"/>
                <a:gd name="T50" fmla="*/ 96 w 158"/>
                <a:gd name="T51" fmla="*/ 2 h 77"/>
                <a:gd name="T52" fmla="*/ 110 w 158"/>
                <a:gd name="T53" fmla="*/ 3 h 77"/>
                <a:gd name="T54" fmla="*/ 124 w 158"/>
                <a:gd name="T55" fmla="*/ 7 h 77"/>
                <a:gd name="T56" fmla="*/ 135 w 158"/>
                <a:gd name="T57" fmla="*/ 12 h 77"/>
                <a:gd name="T58" fmla="*/ 145 w 158"/>
                <a:gd name="T59" fmla="*/ 16 h 77"/>
                <a:gd name="T60" fmla="*/ 152 w 158"/>
                <a:gd name="T61" fmla="*/ 23 h 77"/>
                <a:gd name="T62" fmla="*/ 158 w 158"/>
                <a:gd name="T63" fmla="*/ 31 h 77"/>
                <a:gd name="T64" fmla="*/ 158 w 158"/>
                <a:gd name="T6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8" h="77">
                  <a:moveTo>
                    <a:pt x="158" y="38"/>
                  </a:moveTo>
                  <a:lnTo>
                    <a:pt x="158" y="46"/>
                  </a:lnTo>
                  <a:lnTo>
                    <a:pt x="152" y="52"/>
                  </a:lnTo>
                  <a:lnTo>
                    <a:pt x="145" y="59"/>
                  </a:lnTo>
                  <a:lnTo>
                    <a:pt x="135" y="66"/>
                  </a:lnTo>
                  <a:lnTo>
                    <a:pt x="124" y="70"/>
                  </a:lnTo>
                  <a:lnTo>
                    <a:pt x="110" y="74"/>
                  </a:lnTo>
                  <a:lnTo>
                    <a:pt x="96" y="75"/>
                  </a:lnTo>
                  <a:lnTo>
                    <a:pt x="80" y="77"/>
                  </a:lnTo>
                  <a:lnTo>
                    <a:pt x="64" y="75"/>
                  </a:lnTo>
                  <a:lnTo>
                    <a:pt x="50" y="74"/>
                  </a:lnTo>
                  <a:lnTo>
                    <a:pt x="36" y="70"/>
                  </a:lnTo>
                  <a:lnTo>
                    <a:pt x="23" y="66"/>
                  </a:lnTo>
                  <a:lnTo>
                    <a:pt x="14" y="59"/>
                  </a:lnTo>
                  <a:lnTo>
                    <a:pt x="7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7" y="23"/>
                  </a:lnTo>
                  <a:lnTo>
                    <a:pt x="14" y="16"/>
                  </a:lnTo>
                  <a:lnTo>
                    <a:pt x="23" y="12"/>
                  </a:lnTo>
                  <a:lnTo>
                    <a:pt x="36" y="7"/>
                  </a:lnTo>
                  <a:lnTo>
                    <a:pt x="50" y="3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0" y="3"/>
                  </a:lnTo>
                  <a:lnTo>
                    <a:pt x="124" y="7"/>
                  </a:lnTo>
                  <a:lnTo>
                    <a:pt x="135" y="12"/>
                  </a:lnTo>
                  <a:lnTo>
                    <a:pt x="145" y="16"/>
                  </a:lnTo>
                  <a:lnTo>
                    <a:pt x="152" y="23"/>
                  </a:lnTo>
                  <a:lnTo>
                    <a:pt x="158" y="31"/>
                  </a:lnTo>
                  <a:lnTo>
                    <a:pt x="158" y="38"/>
                  </a:lnTo>
                  <a:close/>
                </a:path>
              </a:pathLst>
            </a:custGeom>
            <a:solidFill>
              <a:srgbClr val="A4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0" name="Freeform 50"/>
            <p:cNvSpPr>
              <a:spLocks noEditPoints="1"/>
            </p:cNvSpPr>
            <p:nvPr/>
          </p:nvSpPr>
          <p:spPr bwMode="auto">
            <a:xfrm>
              <a:off x="625" y="1634"/>
              <a:ext cx="103" cy="59"/>
            </a:xfrm>
            <a:custGeom>
              <a:avLst/>
              <a:gdLst>
                <a:gd name="T0" fmla="*/ 168 w 170"/>
                <a:gd name="T1" fmla="*/ 49 h 82"/>
                <a:gd name="T2" fmla="*/ 154 w 170"/>
                <a:gd name="T3" fmla="*/ 64 h 82"/>
                <a:gd name="T4" fmla="*/ 136 w 170"/>
                <a:gd name="T5" fmla="*/ 65 h 82"/>
                <a:gd name="T6" fmla="*/ 152 w 170"/>
                <a:gd name="T7" fmla="*/ 55 h 82"/>
                <a:gd name="T8" fmla="*/ 157 w 170"/>
                <a:gd name="T9" fmla="*/ 41 h 82"/>
                <a:gd name="T10" fmla="*/ 145 w 170"/>
                <a:gd name="T11" fmla="*/ 70 h 82"/>
                <a:gd name="T12" fmla="*/ 118 w 170"/>
                <a:gd name="T13" fmla="*/ 78 h 82"/>
                <a:gd name="T14" fmla="*/ 85 w 170"/>
                <a:gd name="T15" fmla="*/ 82 h 82"/>
                <a:gd name="T16" fmla="*/ 99 w 170"/>
                <a:gd name="T17" fmla="*/ 75 h 82"/>
                <a:gd name="T18" fmla="*/ 125 w 170"/>
                <a:gd name="T19" fmla="*/ 70 h 82"/>
                <a:gd name="T20" fmla="*/ 145 w 170"/>
                <a:gd name="T21" fmla="*/ 70 h 82"/>
                <a:gd name="T22" fmla="*/ 67 w 170"/>
                <a:gd name="T23" fmla="*/ 82 h 82"/>
                <a:gd name="T24" fmla="*/ 37 w 170"/>
                <a:gd name="T25" fmla="*/ 75 h 82"/>
                <a:gd name="T26" fmla="*/ 32 w 170"/>
                <a:gd name="T27" fmla="*/ 65 h 82"/>
                <a:gd name="T28" fmla="*/ 57 w 170"/>
                <a:gd name="T29" fmla="*/ 73 h 82"/>
                <a:gd name="T30" fmla="*/ 85 w 170"/>
                <a:gd name="T31" fmla="*/ 77 h 82"/>
                <a:gd name="T32" fmla="*/ 25 w 170"/>
                <a:gd name="T33" fmla="*/ 70 h 82"/>
                <a:gd name="T34" fmla="*/ 7 w 170"/>
                <a:gd name="T35" fmla="*/ 57 h 82"/>
                <a:gd name="T36" fmla="*/ 0 w 170"/>
                <a:gd name="T37" fmla="*/ 41 h 82"/>
                <a:gd name="T38" fmla="*/ 12 w 170"/>
                <a:gd name="T39" fmla="*/ 49 h 82"/>
                <a:gd name="T40" fmla="*/ 23 w 170"/>
                <a:gd name="T41" fmla="*/ 60 h 82"/>
                <a:gd name="T42" fmla="*/ 25 w 170"/>
                <a:gd name="T43" fmla="*/ 70 h 82"/>
                <a:gd name="T44" fmla="*/ 2 w 170"/>
                <a:gd name="T45" fmla="*/ 33 h 82"/>
                <a:gd name="T46" fmla="*/ 14 w 170"/>
                <a:gd name="T47" fmla="*/ 18 h 82"/>
                <a:gd name="T48" fmla="*/ 32 w 170"/>
                <a:gd name="T49" fmla="*/ 16 h 82"/>
                <a:gd name="T50" fmla="*/ 18 w 170"/>
                <a:gd name="T51" fmla="*/ 28 h 82"/>
                <a:gd name="T52" fmla="*/ 11 w 170"/>
                <a:gd name="T53" fmla="*/ 41 h 82"/>
                <a:gd name="T54" fmla="*/ 25 w 170"/>
                <a:gd name="T55" fmla="*/ 13 h 82"/>
                <a:gd name="T56" fmla="*/ 51 w 170"/>
                <a:gd name="T57" fmla="*/ 3 h 82"/>
                <a:gd name="T58" fmla="*/ 85 w 170"/>
                <a:gd name="T59" fmla="*/ 0 h 82"/>
                <a:gd name="T60" fmla="*/ 71 w 170"/>
                <a:gd name="T61" fmla="*/ 6 h 82"/>
                <a:gd name="T62" fmla="*/ 44 w 170"/>
                <a:gd name="T63" fmla="*/ 13 h 82"/>
                <a:gd name="T64" fmla="*/ 25 w 170"/>
                <a:gd name="T65" fmla="*/ 13 h 82"/>
                <a:gd name="T66" fmla="*/ 103 w 170"/>
                <a:gd name="T67" fmla="*/ 1 h 82"/>
                <a:gd name="T68" fmla="*/ 133 w 170"/>
                <a:gd name="T69" fmla="*/ 8 h 82"/>
                <a:gd name="T70" fmla="*/ 136 w 170"/>
                <a:gd name="T71" fmla="*/ 16 h 82"/>
                <a:gd name="T72" fmla="*/ 113 w 170"/>
                <a:gd name="T73" fmla="*/ 10 h 82"/>
                <a:gd name="T74" fmla="*/ 85 w 170"/>
                <a:gd name="T75" fmla="*/ 6 h 82"/>
                <a:gd name="T76" fmla="*/ 145 w 170"/>
                <a:gd name="T77" fmla="*/ 13 h 82"/>
                <a:gd name="T78" fmla="*/ 163 w 170"/>
                <a:gd name="T79" fmla="*/ 26 h 82"/>
                <a:gd name="T80" fmla="*/ 170 w 170"/>
                <a:gd name="T81" fmla="*/ 41 h 82"/>
                <a:gd name="T82" fmla="*/ 155 w 170"/>
                <a:gd name="T83" fmla="*/ 34 h 82"/>
                <a:gd name="T84" fmla="*/ 145 w 170"/>
                <a:gd name="T85" fmla="*/ 21 h 82"/>
                <a:gd name="T86" fmla="*/ 145 w 170"/>
                <a:gd name="T87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70" h="82">
                  <a:moveTo>
                    <a:pt x="170" y="41"/>
                  </a:moveTo>
                  <a:lnTo>
                    <a:pt x="168" y="49"/>
                  </a:lnTo>
                  <a:lnTo>
                    <a:pt x="163" y="57"/>
                  </a:lnTo>
                  <a:lnTo>
                    <a:pt x="154" y="64"/>
                  </a:lnTo>
                  <a:lnTo>
                    <a:pt x="145" y="70"/>
                  </a:lnTo>
                  <a:lnTo>
                    <a:pt x="136" y="65"/>
                  </a:lnTo>
                  <a:lnTo>
                    <a:pt x="145" y="60"/>
                  </a:lnTo>
                  <a:lnTo>
                    <a:pt x="152" y="55"/>
                  </a:lnTo>
                  <a:lnTo>
                    <a:pt x="155" y="49"/>
                  </a:lnTo>
                  <a:lnTo>
                    <a:pt x="157" y="41"/>
                  </a:lnTo>
                  <a:lnTo>
                    <a:pt x="170" y="41"/>
                  </a:lnTo>
                  <a:close/>
                  <a:moveTo>
                    <a:pt x="145" y="70"/>
                  </a:moveTo>
                  <a:lnTo>
                    <a:pt x="133" y="75"/>
                  </a:lnTo>
                  <a:lnTo>
                    <a:pt x="118" y="78"/>
                  </a:lnTo>
                  <a:lnTo>
                    <a:pt x="103" y="82"/>
                  </a:lnTo>
                  <a:lnTo>
                    <a:pt x="85" y="82"/>
                  </a:lnTo>
                  <a:lnTo>
                    <a:pt x="85" y="77"/>
                  </a:lnTo>
                  <a:lnTo>
                    <a:pt x="99" y="75"/>
                  </a:lnTo>
                  <a:lnTo>
                    <a:pt x="113" y="73"/>
                  </a:lnTo>
                  <a:lnTo>
                    <a:pt x="125" y="70"/>
                  </a:lnTo>
                  <a:lnTo>
                    <a:pt x="136" y="65"/>
                  </a:lnTo>
                  <a:lnTo>
                    <a:pt x="145" y="70"/>
                  </a:lnTo>
                  <a:close/>
                  <a:moveTo>
                    <a:pt x="85" y="82"/>
                  </a:moveTo>
                  <a:lnTo>
                    <a:pt x="67" y="82"/>
                  </a:lnTo>
                  <a:lnTo>
                    <a:pt x="51" y="78"/>
                  </a:lnTo>
                  <a:lnTo>
                    <a:pt x="37" y="75"/>
                  </a:lnTo>
                  <a:lnTo>
                    <a:pt x="25" y="70"/>
                  </a:lnTo>
                  <a:lnTo>
                    <a:pt x="32" y="65"/>
                  </a:lnTo>
                  <a:lnTo>
                    <a:pt x="44" y="70"/>
                  </a:lnTo>
                  <a:lnTo>
                    <a:pt x="57" y="73"/>
                  </a:lnTo>
                  <a:lnTo>
                    <a:pt x="71" y="75"/>
                  </a:lnTo>
                  <a:lnTo>
                    <a:pt x="85" y="77"/>
                  </a:lnTo>
                  <a:lnTo>
                    <a:pt x="85" y="82"/>
                  </a:lnTo>
                  <a:close/>
                  <a:moveTo>
                    <a:pt x="25" y="70"/>
                  </a:moveTo>
                  <a:lnTo>
                    <a:pt x="14" y="64"/>
                  </a:lnTo>
                  <a:lnTo>
                    <a:pt x="7" y="57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12" y="49"/>
                  </a:lnTo>
                  <a:lnTo>
                    <a:pt x="18" y="55"/>
                  </a:lnTo>
                  <a:lnTo>
                    <a:pt x="23" y="60"/>
                  </a:lnTo>
                  <a:lnTo>
                    <a:pt x="32" y="65"/>
                  </a:lnTo>
                  <a:lnTo>
                    <a:pt x="25" y="70"/>
                  </a:lnTo>
                  <a:close/>
                  <a:moveTo>
                    <a:pt x="0" y="41"/>
                  </a:moveTo>
                  <a:lnTo>
                    <a:pt x="2" y="33"/>
                  </a:lnTo>
                  <a:lnTo>
                    <a:pt x="7" y="26"/>
                  </a:lnTo>
                  <a:lnTo>
                    <a:pt x="14" y="18"/>
                  </a:lnTo>
                  <a:lnTo>
                    <a:pt x="25" y="13"/>
                  </a:lnTo>
                  <a:lnTo>
                    <a:pt x="32" y="16"/>
                  </a:lnTo>
                  <a:lnTo>
                    <a:pt x="23" y="21"/>
                  </a:lnTo>
                  <a:lnTo>
                    <a:pt x="18" y="28"/>
                  </a:lnTo>
                  <a:lnTo>
                    <a:pt x="12" y="34"/>
                  </a:lnTo>
                  <a:lnTo>
                    <a:pt x="11" y="41"/>
                  </a:lnTo>
                  <a:lnTo>
                    <a:pt x="0" y="41"/>
                  </a:lnTo>
                  <a:close/>
                  <a:moveTo>
                    <a:pt x="25" y="13"/>
                  </a:moveTo>
                  <a:lnTo>
                    <a:pt x="37" y="8"/>
                  </a:lnTo>
                  <a:lnTo>
                    <a:pt x="51" y="3"/>
                  </a:lnTo>
                  <a:lnTo>
                    <a:pt x="67" y="1"/>
                  </a:lnTo>
                  <a:lnTo>
                    <a:pt x="85" y="0"/>
                  </a:lnTo>
                  <a:lnTo>
                    <a:pt x="85" y="6"/>
                  </a:lnTo>
                  <a:lnTo>
                    <a:pt x="71" y="6"/>
                  </a:lnTo>
                  <a:lnTo>
                    <a:pt x="57" y="10"/>
                  </a:lnTo>
                  <a:lnTo>
                    <a:pt x="44" y="13"/>
                  </a:lnTo>
                  <a:lnTo>
                    <a:pt x="32" y="16"/>
                  </a:lnTo>
                  <a:lnTo>
                    <a:pt x="25" y="13"/>
                  </a:lnTo>
                  <a:close/>
                  <a:moveTo>
                    <a:pt x="85" y="0"/>
                  </a:moveTo>
                  <a:lnTo>
                    <a:pt x="103" y="1"/>
                  </a:lnTo>
                  <a:lnTo>
                    <a:pt x="118" y="3"/>
                  </a:lnTo>
                  <a:lnTo>
                    <a:pt x="133" y="8"/>
                  </a:lnTo>
                  <a:lnTo>
                    <a:pt x="145" y="13"/>
                  </a:lnTo>
                  <a:lnTo>
                    <a:pt x="136" y="16"/>
                  </a:lnTo>
                  <a:lnTo>
                    <a:pt x="125" y="13"/>
                  </a:lnTo>
                  <a:lnTo>
                    <a:pt x="113" y="10"/>
                  </a:lnTo>
                  <a:lnTo>
                    <a:pt x="99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145" y="13"/>
                  </a:moveTo>
                  <a:lnTo>
                    <a:pt x="154" y="18"/>
                  </a:lnTo>
                  <a:lnTo>
                    <a:pt x="163" y="26"/>
                  </a:lnTo>
                  <a:lnTo>
                    <a:pt x="168" y="33"/>
                  </a:lnTo>
                  <a:lnTo>
                    <a:pt x="170" y="41"/>
                  </a:lnTo>
                  <a:lnTo>
                    <a:pt x="157" y="41"/>
                  </a:lnTo>
                  <a:lnTo>
                    <a:pt x="155" y="34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6" y="16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1" name="Freeform 51"/>
            <p:cNvSpPr>
              <a:spLocks/>
            </p:cNvSpPr>
            <p:nvPr/>
          </p:nvSpPr>
          <p:spPr bwMode="auto">
            <a:xfrm>
              <a:off x="879" y="1637"/>
              <a:ext cx="95" cy="55"/>
            </a:xfrm>
            <a:custGeom>
              <a:avLst/>
              <a:gdLst>
                <a:gd name="T0" fmla="*/ 157 w 157"/>
                <a:gd name="T1" fmla="*/ 38 h 77"/>
                <a:gd name="T2" fmla="*/ 155 w 157"/>
                <a:gd name="T3" fmla="*/ 46 h 77"/>
                <a:gd name="T4" fmla="*/ 150 w 157"/>
                <a:gd name="T5" fmla="*/ 52 h 77"/>
                <a:gd name="T6" fmla="*/ 143 w 157"/>
                <a:gd name="T7" fmla="*/ 59 h 77"/>
                <a:gd name="T8" fmla="*/ 134 w 157"/>
                <a:gd name="T9" fmla="*/ 66 h 77"/>
                <a:gd name="T10" fmla="*/ 122 w 157"/>
                <a:gd name="T11" fmla="*/ 70 h 77"/>
                <a:gd name="T12" fmla="*/ 109 w 157"/>
                <a:gd name="T13" fmla="*/ 74 h 77"/>
                <a:gd name="T14" fmla="*/ 95 w 157"/>
                <a:gd name="T15" fmla="*/ 75 h 77"/>
                <a:gd name="T16" fmla="*/ 79 w 157"/>
                <a:gd name="T17" fmla="*/ 77 h 77"/>
                <a:gd name="T18" fmla="*/ 62 w 157"/>
                <a:gd name="T19" fmla="*/ 75 h 77"/>
                <a:gd name="T20" fmla="*/ 48 w 157"/>
                <a:gd name="T21" fmla="*/ 74 h 77"/>
                <a:gd name="T22" fmla="*/ 33 w 157"/>
                <a:gd name="T23" fmla="*/ 70 h 77"/>
                <a:gd name="T24" fmla="*/ 23 w 157"/>
                <a:gd name="T25" fmla="*/ 66 h 77"/>
                <a:gd name="T26" fmla="*/ 12 w 157"/>
                <a:gd name="T27" fmla="*/ 59 h 77"/>
                <a:gd name="T28" fmla="*/ 5 w 157"/>
                <a:gd name="T29" fmla="*/ 52 h 77"/>
                <a:gd name="T30" fmla="*/ 2 w 157"/>
                <a:gd name="T31" fmla="*/ 46 h 77"/>
                <a:gd name="T32" fmla="*/ 0 w 157"/>
                <a:gd name="T33" fmla="*/ 38 h 77"/>
                <a:gd name="T34" fmla="*/ 2 w 157"/>
                <a:gd name="T35" fmla="*/ 31 h 77"/>
                <a:gd name="T36" fmla="*/ 5 w 157"/>
                <a:gd name="T37" fmla="*/ 23 h 77"/>
                <a:gd name="T38" fmla="*/ 12 w 157"/>
                <a:gd name="T39" fmla="*/ 16 h 77"/>
                <a:gd name="T40" fmla="*/ 23 w 157"/>
                <a:gd name="T41" fmla="*/ 12 h 77"/>
                <a:gd name="T42" fmla="*/ 33 w 157"/>
                <a:gd name="T43" fmla="*/ 7 h 77"/>
                <a:gd name="T44" fmla="*/ 48 w 157"/>
                <a:gd name="T45" fmla="*/ 3 h 77"/>
                <a:gd name="T46" fmla="*/ 62 w 157"/>
                <a:gd name="T47" fmla="*/ 2 h 77"/>
                <a:gd name="T48" fmla="*/ 79 w 157"/>
                <a:gd name="T49" fmla="*/ 0 h 77"/>
                <a:gd name="T50" fmla="*/ 95 w 157"/>
                <a:gd name="T51" fmla="*/ 2 h 77"/>
                <a:gd name="T52" fmla="*/ 109 w 157"/>
                <a:gd name="T53" fmla="*/ 3 h 77"/>
                <a:gd name="T54" fmla="*/ 122 w 157"/>
                <a:gd name="T55" fmla="*/ 7 h 77"/>
                <a:gd name="T56" fmla="*/ 134 w 157"/>
                <a:gd name="T57" fmla="*/ 12 h 77"/>
                <a:gd name="T58" fmla="*/ 143 w 157"/>
                <a:gd name="T59" fmla="*/ 16 h 77"/>
                <a:gd name="T60" fmla="*/ 150 w 157"/>
                <a:gd name="T61" fmla="*/ 23 h 77"/>
                <a:gd name="T62" fmla="*/ 155 w 157"/>
                <a:gd name="T63" fmla="*/ 31 h 77"/>
                <a:gd name="T64" fmla="*/ 157 w 157"/>
                <a:gd name="T6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77">
                  <a:moveTo>
                    <a:pt x="157" y="38"/>
                  </a:moveTo>
                  <a:lnTo>
                    <a:pt x="155" y="46"/>
                  </a:lnTo>
                  <a:lnTo>
                    <a:pt x="150" y="52"/>
                  </a:lnTo>
                  <a:lnTo>
                    <a:pt x="143" y="59"/>
                  </a:lnTo>
                  <a:lnTo>
                    <a:pt x="134" y="66"/>
                  </a:lnTo>
                  <a:lnTo>
                    <a:pt x="122" y="70"/>
                  </a:lnTo>
                  <a:lnTo>
                    <a:pt x="109" y="74"/>
                  </a:lnTo>
                  <a:lnTo>
                    <a:pt x="95" y="75"/>
                  </a:lnTo>
                  <a:lnTo>
                    <a:pt x="79" y="77"/>
                  </a:lnTo>
                  <a:lnTo>
                    <a:pt x="62" y="75"/>
                  </a:lnTo>
                  <a:lnTo>
                    <a:pt x="48" y="74"/>
                  </a:lnTo>
                  <a:lnTo>
                    <a:pt x="33" y="70"/>
                  </a:lnTo>
                  <a:lnTo>
                    <a:pt x="23" y="66"/>
                  </a:lnTo>
                  <a:lnTo>
                    <a:pt x="12" y="59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2" y="16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48" y="3"/>
                  </a:lnTo>
                  <a:lnTo>
                    <a:pt x="62" y="2"/>
                  </a:lnTo>
                  <a:lnTo>
                    <a:pt x="79" y="0"/>
                  </a:lnTo>
                  <a:lnTo>
                    <a:pt x="95" y="2"/>
                  </a:lnTo>
                  <a:lnTo>
                    <a:pt x="109" y="3"/>
                  </a:lnTo>
                  <a:lnTo>
                    <a:pt x="122" y="7"/>
                  </a:lnTo>
                  <a:lnTo>
                    <a:pt x="134" y="12"/>
                  </a:lnTo>
                  <a:lnTo>
                    <a:pt x="143" y="16"/>
                  </a:lnTo>
                  <a:lnTo>
                    <a:pt x="150" y="23"/>
                  </a:lnTo>
                  <a:lnTo>
                    <a:pt x="155" y="31"/>
                  </a:lnTo>
                  <a:lnTo>
                    <a:pt x="157" y="38"/>
                  </a:lnTo>
                  <a:close/>
                </a:path>
              </a:pathLst>
            </a:custGeom>
            <a:solidFill>
              <a:srgbClr val="A4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2" name="Freeform 52"/>
            <p:cNvSpPr>
              <a:spLocks noEditPoints="1"/>
            </p:cNvSpPr>
            <p:nvPr/>
          </p:nvSpPr>
          <p:spPr bwMode="auto">
            <a:xfrm>
              <a:off x="876" y="1634"/>
              <a:ext cx="101" cy="59"/>
            </a:xfrm>
            <a:custGeom>
              <a:avLst/>
              <a:gdLst>
                <a:gd name="T0" fmla="*/ 166 w 167"/>
                <a:gd name="T1" fmla="*/ 49 h 82"/>
                <a:gd name="T2" fmla="*/ 153 w 167"/>
                <a:gd name="T3" fmla="*/ 64 h 82"/>
                <a:gd name="T4" fmla="*/ 136 w 167"/>
                <a:gd name="T5" fmla="*/ 65 h 82"/>
                <a:gd name="T6" fmla="*/ 151 w 167"/>
                <a:gd name="T7" fmla="*/ 55 h 82"/>
                <a:gd name="T8" fmla="*/ 157 w 167"/>
                <a:gd name="T9" fmla="*/ 41 h 82"/>
                <a:gd name="T10" fmla="*/ 143 w 167"/>
                <a:gd name="T11" fmla="*/ 70 h 82"/>
                <a:gd name="T12" fmla="*/ 116 w 167"/>
                <a:gd name="T13" fmla="*/ 78 h 82"/>
                <a:gd name="T14" fmla="*/ 84 w 167"/>
                <a:gd name="T15" fmla="*/ 82 h 82"/>
                <a:gd name="T16" fmla="*/ 99 w 167"/>
                <a:gd name="T17" fmla="*/ 75 h 82"/>
                <a:gd name="T18" fmla="*/ 125 w 167"/>
                <a:gd name="T19" fmla="*/ 70 h 82"/>
                <a:gd name="T20" fmla="*/ 143 w 167"/>
                <a:gd name="T21" fmla="*/ 70 h 82"/>
                <a:gd name="T22" fmla="*/ 67 w 167"/>
                <a:gd name="T23" fmla="*/ 82 h 82"/>
                <a:gd name="T24" fmla="*/ 37 w 167"/>
                <a:gd name="T25" fmla="*/ 75 h 82"/>
                <a:gd name="T26" fmla="*/ 31 w 167"/>
                <a:gd name="T27" fmla="*/ 65 h 82"/>
                <a:gd name="T28" fmla="*/ 54 w 167"/>
                <a:gd name="T29" fmla="*/ 73 h 82"/>
                <a:gd name="T30" fmla="*/ 84 w 167"/>
                <a:gd name="T31" fmla="*/ 77 h 82"/>
                <a:gd name="T32" fmla="*/ 24 w 167"/>
                <a:gd name="T33" fmla="*/ 70 h 82"/>
                <a:gd name="T34" fmla="*/ 5 w 167"/>
                <a:gd name="T35" fmla="*/ 57 h 82"/>
                <a:gd name="T36" fmla="*/ 0 w 167"/>
                <a:gd name="T37" fmla="*/ 41 h 82"/>
                <a:gd name="T38" fmla="*/ 12 w 167"/>
                <a:gd name="T39" fmla="*/ 49 h 82"/>
                <a:gd name="T40" fmla="*/ 23 w 167"/>
                <a:gd name="T41" fmla="*/ 60 h 82"/>
                <a:gd name="T42" fmla="*/ 24 w 167"/>
                <a:gd name="T43" fmla="*/ 70 h 82"/>
                <a:gd name="T44" fmla="*/ 1 w 167"/>
                <a:gd name="T45" fmla="*/ 33 h 82"/>
                <a:gd name="T46" fmla="*/ 14 w 167"/>
                <a:gd name="T47" fmla="*/ 18 h 82"/>
                <a:gd name="T48" fmla="*/ 31 w 167"/>
                <a:gd name="T49" fmla="*/ 16 h 82"/>
                <a:gd name="T50" fmla="*/ 15 w 167"/>
                <a:gd name="T51" fmla="*/ 28 h 82"/>
                <a:gd name="T52" fmla="*/ 10 w 167"/>
                <a:gd name="T53" fmla="*/ 41 h 82"/>
                <a:gd name="T54" fmla="*/ 24 w 167"/>
                <a:gd name="T55" fmla="*/ 13 h 82"/>
                <a:gd name="T56" fmla="*/ 51 w 167"/>
                <a:gd name="T57" fmla="*/ 3 h 82"/>
                <a:gd name="T58" fmla="*/ 84 w 167"/>
                <a:gd name="T59" fmla="*/ 0 h 82"/>
                <a:gd name="T60" fmla="*/ 68 w 167"/>
                <a:gd name="T61" fmla="*/ 6 h 82"/>
                <a:gd name="T62" fmla="*/ 42 w 167"/>
                <a:gd name="T63" fmla="*/ 13 h 82"/>
                <a:gd name="T64" fmla="*/ 24 w 167"/>
                <a:gd name="T65" fmla="*/ 13 h 82"/>
                <a:gd name="T66" fmla="*/ 100 w 167"/>
                <a:gd name="T67" fmla="*/ 1 h 82"/>
                <a:gd name="T68" fmla="*/ 130 w 167"/>
                <a:gd name="T69" fmla="*/ 8 h 82"/>
                <a:gd name="T70" fmla="*/ 136 w 167"/>
                <a:gd name="T71" fmla="*/ 16 h 82"/>
                <a:gd name="T72" fmla="*/ 113 w 167"/>
                <a:gd name="T73" fmla="*/ 10 h 82"/>
                <a:gd name="T74" fmla="*/ 84 w 167"/>
                <a:gd name="T75" fmla="*/ 6 h 82"/>
                <a:gd name="T76" fmla="*/ 143 w 167"/>
                <a:gd name="T77" fmla="*/ 13 h 82"/>
                <a:gd name="T78" fmla="*/ 160 w 167"/>
                <a:gd name="T79" fmla="*/ 26 h 82"/>
                <a:gd name="T80" fmla="*/ 167 w 167"/>
                <a:gd name="T81" fmla="*/ 41 h 82"/>
                <a:gd name="T82" fmla="*/ 155 w 167"/>
                <a:gd name="T83" fmla="*/ 34 h 82"/>
                <a:gd name="T84" fmla="*/ 144 w 167"/>
                <a:gd name="T85" fmla="*/ 21 h 82"/>
                <a:gd name="T86" fmla="*/ 143 w 167"/>
                <a:gd name="T87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82">
                  <a:moveTo>
                    <a:pt x="167" y="41"/>
                  </a:moveTo>
                  <a:lnTo>
                    <a:pt x="166" y="49"/>
                  </a:lnTo>
                  <a:lnTo>
                    <a:pt x="160" y="57"/>
                  </a:lnTo>
                  <a:lnTo>
                    <a:pt x="153" y="64"/>
                  </a:lnTo>
                  <a:lnTo>
                    <a:pt x="143" y="70"/>
                  </a:lnTo>
                  <a:lnTo>
                    <a:pt x="136" y="65"/>
                  </a:lnTo>
                  <a:lnTo>
                    <a:pt x="144" y="60"/>
                  </a:lnTo>
                  <a:lnTo>
                    <a:pt x="151" y="55"/>
                  </a:lnTo>
                  <a:lnTo>
                    <a:pt x="155" y="49"/>
                  </a:lnTo>
                  <a:lnTo>
                    <a:pt x="157" y="41"/>
                  </a:lnTo>
                  <a:lnTo>
                    <a:pt x="167" y="41"/>
                  </a:lnTo>
                  <a:close/>
                  <a:moveTo>
                    <a:pt x="143" y="70"/>
                  </a:moveTo>
                  <a:lnTo>
                    <a:pt x="130" y="75"/>
                  </a:lnTo>
                  <a:lnTo>
                    <a:pt x="116" y="78"/>
                  </a:lnTo>
                  <a:lnTo>
                    <a:pt x="100" y="82"/>
                  </a:lnTo>
                  <a:lnTo>
                    <a:pt x="84" y="82"/>
                  </a:lnTo>
                  <a:lnTo>
                    <a:pt x="84" y="77"/>
                  </a:lnTo>
                  <a:lnTo>
                    <a:pt x="99" y="75"/>
                  </a:lnTo>
                  <a:lnTo>
                    <a:pt x="113" y="73"/>
                  </a:lnTo>
                  <a:lnTo>
                    <a:pt x="125" y="70"/>
                  </a:lnTo>
                  <a:lnTo>
                    <a:pt x="136" y="65"/>
                  </a:lnTo>
                  <a:lnTo>
                    <a:pt x="143" y="70"/>
                  </a:lnTo>
                  <a:close/>
                  <a:moveTo>
                    <a:pt x="84" y="82"/>
                  </a:moveTo>
                  <a:lnTo>
                    <a:pt x="67" y="82"/>
                  </a:lnTo>
                  <a:lnTo>
                    <a:pt x="51" y="78"/>
                  </a:lnTo>
                  <a:lnTo>
                    <a:pt x="37" y="75"/>
                  </a:lnTo>
                  <a:lnTo>
                    <a:pt x="24" y="70"/>
                  </a:lnTo>
                  <a:lnTo>
                    <a:pt x="31" y="65"/>
                  </a:lnTo>
                  <a:lnTo>
                    <a:pt x="42" y="70"/>
                  </a:lnTo>
                  <a:lnTo>
                    <a:pt x="54" y="73"/>
                  </a:lnTo>
                  <a:lnTo>
                    <a:pt x="68" y="75"/>
                  </a:lnTo>
                  <a:lnTo>
                    <a:pt x="84" y="77"/>
                  </a:lnTo>
                  <a:lnTo>
                    <a:pt x="84" y="82"/>
                  </a:lnTo>
                  <a:close/>
                  <a:moveTo>
                    <a:pt x="24" y="70"/>
                  </a:moveTo>
                  <a:lnTo>
                    <a:pt x="14" y="64"/>
                  </a:lnTo>
                  <a:lnTo>
                    <a:pt x="5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49"/>
                  </a:lnTo>
                  <a:lnTo>
                    <a:pt x="15" y="55"/>
                  </a:lnTo>
                  <a:lnTo>
                    <a:pt x="23" y="60"/>
                  </a:lnTo>
                  <a:lnTo>
                    <a:pt x="31" y="65"/>
                  </a:lnTo>
                  <a:lnTo>
                    <a:pt x="24" y="70"/>
                  </a:lnTo>
                  <a:close/>
                  <a:moveTo>
                    <a:pt x="0" y="41"/>
                  </a:moveTo>
                  <a:lnTo>
                    <a:pt x="1" y="33"/>
                  </a:lnTo>
                  <a:lnTo>
                    <a:pt x="5" y="26"/>
                  </a:lnTo>
                  <a:lnTo>
                    <a:pt x="14" y="18"/>
                  </a:lnTo>
                  <a:lnTo>
                    <a:pt x="24" y="13"/>
                  </a:lnTo>
                  <a:lnTo>
                    <a:pt x="31" y="16"/>
                  </a:lnTo>
                  <a:lnTo>
                    <a:pt x="23" y="21"/>
                  </a:lnTo>
                  <a:lnTo>
                    <a:pt x="15" y="28"/>
                  </a:lnTo>
                  <a:lnTo>
                    <a:pt x="12" y="34"/>
                  </a:lnTo>
                  <a:lnTo>
                    <a:pt x="10" y="41"/>
                  </a:lnTo>
                  <a:lnTo>
                    <a:pt x="0" y="41"/>
                  </a:lnTo>
                  <a:close/>
                  <a:moveTo>
                    <a:pt x="24" y="13"/>
                  </a:moveTo>
                  <a:lnTo>
                    <a:pt x="37" y="8"/>
                  </a:lnTo>
                  <a:lnTo>
                    <a:pt x="51" y="3"/>
                  </a:lnTo>
                  <a:lnTo>
                    <a:pt x="67" y="1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68" y="6"/>
                  </a:lnTo>
                  <a:lnTo>
                    <a:pt x="54" y="10"/>
                  </a:lnTo>
                  <a:lnTo>
                    <a:pt x="42" y="13"/>
                  </a:lnTo>
                  <a:lnTo>
                    <a:pt x="31" y="16"/>
                  </a:lnTo>
                  <a:lnTo>
                    <a:pt x="24" y="13"/>
                  </a:lnTo>
                  <a:close/>
                  <a:moveTo>
                    <a:pt x="84" y="0"/>
                  </a:moveTo>
                  <a:lnTo>
                    <a:pt x="100" y="1"/>
                  </a:lnTo>
                  <a:lnTo>
                    <a:pt x="116" y="3"/>
                  </a:lnTo>
                  <a:lnTo>
                    <a:pt x="130" y="8"/>
                  </a:lnTo>
                  <a:lnTo>
                    <a:pt x="143" y="13"/>
                  </a:lnTo>
                  <a:lnTo>
                    <a:pt x="136" y="16"/>
                  </a:lnTo>
                  <a:lnTo>
                    <a:pt x="125" y="13"/>
                  </a:lnTo>
                  <a:lnTo>
                    <a:pt x="113" y="10"/>
                  </a:lnTo>
                  <a:lnTo>
                    <a:pt x="99" y="6"/>
                  </a:lnTo>
                  <a:lnTo>
                    <a:pt x="84" y="6"/>
                  </a:lnTo>
                  <a:lnTo>
                    <a:pt x="84" y="0"/>
                  </a:lnTo>
                  <a:close/>
                  <a:moveTo>
                    <a:pt x="143" y="13"/>
                  </a:moveTo>
                  <a:lnTo>
                    <a:pt x="153" y="18"/>
                  </a:lnTo>
                  <a:lnTo>
                    <a:pt x="160" y="26"/>
                  </a:lnTo>
                  <a:lnTo>
                    <a:pt x="166" y="33"/>
                  </a:lnTo>
                  <a:lnTo>
                    <a:pt x="167" y="41"/>
                  </a:lnTo>
                  <a:lnTo>
                    <a:pt x="157" y="41"/>
                  </a:lnTo>
                  <a:lnTo>
                    <a:pt x="155" y="34"/>
                  </a:lnTo>
                  <a:lnTo>
                    <a:pt x="151" y="28"/>
                  </a:lnTo>
                  <a:lnTo>
                    <a:pt x="144" y="21"/>
                  </a:lnTo>
                  <a:lnTo>
                    <a:pt x="136" y="16"/>
                  </a:lnTo>
                  <a:lnTo>
                    <a:pt x="143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3" name="Freeform 53"/>
            <p:cNvSpPr>
              <a:spLocks/>
            </p:cNvSpPr>
            <p:nvPr/>
          </p:nvSpPr>
          <p:spPr bwMode="auto">
            <a:xfrm>
              <a:off x="1141" y="1637"/>
              <a:ext cx="95" cy="55"/>
            </a:xfrm>
            <a:custGeom>
              <a:avLst/>
              <a:gdLst>
                <a:gd name="T0" fmla="*/ 157 w 157"/>
                <a:gd name="T1" fmla="*/ 38 h 77"/>
                <a:gd name="T2" fmla="*/ 155 w 157"/>
                <a:gd name="T3" fmla="*/ 46 h 77"/>
                <a:gd name="T4" fmla="*/ 150 w 157"/>
                <a:gd name="T5" fmla="*/ 52 h 77"/>
                <a:gd name="T6" fmla="*/ 143 w 157"/>
                <a:gd name="T7" fmla="*/ 59 h 77"/>
                <a:gd name="T8" fmla="*/ 134 w 157"/>
                <a:gd name="T9" fmla="*/ 66 h 77"/>
                <a:gd name="T10" fmla="*/ 122 w 157"/>
                <a:gd name="T11" fmla="*/ 70 h 77"/>
                <a:gd name="T12" fmla="*/ 109 w 157"/>
                <a:gd name="T13" fmla="*/ 74 h 77"/>
                <a:gd name="T14" fmla="*/ 93 w 157"/>
                <a:gd name="T15" fmla="*/ 75 h 77"/>
                <a:gd name="T16" fmla="*/ 79 w 157"/>
                <a:gd name="T17" fmla="*/ 77 h 77"/>
                <a:gd name="T18" fmla="*/ 62 w 157"/>
                <a:gd name="T19" fmla="*/ 75 h 77"/>
                <a:gd name="T20" fmla="*/ 48 w 157"/>
                <a:gd name="T21" fmla="*/ 74 h 77"/>
                <a:gd name="T22" fmla="*/ 33 w 157"/>
                <a:gd name="T23" fmla="*/ 70 h 77"/>
                <a:gd name="T24" fmla="*/ 23 w 157"/>
                <a:gd name="T25" fmla="*/ 66 h 77"/>
                <a:gd name="T26" fmla="*/ 12 w 157"/>
                <a:gd name="T27" fmla="*/ 59 h 77"/>
                <a:gd name="T28" fmla="*/ 5 w 157"/>
                <a:gd name="T29" fmla="*/ 52 h 77"/>
                <a:gd name="T30" fmla="*/ 2 w 157"/>
                <a:gd name="T31" fmla="*/ 46 h 77"/>
                <a:gd name="T32" fmla="*/ 0 w 157"/>
                <a:gd name="T33" fmla="*/ 38 h 77"/>
                <a:gd name="T34" fmla="*/ 2 w 157"/>
                <a:gd name="T35" fmla="*/ 31 h 77"/>
                <a:gd name="T36" fmla="*/ 5 w 157"/>
                <a:gd name="T37" fmla="*/ 23 h 77"/>
                <a:gd name="T38" fmla="*/ 12 w 157"/>
                <a:gd name="T39" fmla="*/ 16 h 77"/>
                <a:gd name="T40" fmla="*/ 23 w 157"/>
                <a:gd name="T41" fmla="*/ 12 h 77"/>
                <a:gd name="T42" fmla="*/ 33 w 157"/>
                <a:gd name="T43" fmla="*/ 7 h 77"/>
                <a:gd name="T44" fmla="*/ 48 w 157"/>
                <a:gd name="T45" fmla="*/ 3 h 77"/>
                <a:gd name="T46" fmla="*/ 62 w 157"/>
                <a:gd name="T47" fmla="*/ 2 h 77"/>
                <a:gd name="T48" fmla="*/ 79 w 157"/>
                <a:gd name="T49" fmla="*/ 0 h 77"/>
                <a:gd name="T50" fmla="*/ 93 w 157"/>
                <a:gd name="T51" fmla="*/ 2 h 77"/>
                <a:gd name="T52" fmla="*/ 109 w 157"/>
                <a:gd name="T53" fmla="*/ 3 h 77"/>
                <a:gd name="T54" fmla="*/ 122 w 157"/>
                <a:gd name="T55" fmla="*/ 7 h 77"/>
                <a:gd name="T56" fmla="*/ 134 w 157"/>
                <a:gd name="T57" fmla="*/ 12 h 77"/>
                <a:gd name="T58" fmla="*/ 143 w 157"/>
                <a:gd name="T59" fmla="*/ 16 h 77"/>
                <a:gd name="T60" fmla="*/ 150 w 157"/>
                <a:gd name="T61" fmla="*/ 23 h 77"/>
                <a:gd name="T62" fmla="*/ 155 w 157"/>
                <a:gd name="T63" fmla="*/ 31 h 77"/>
                <a:gd name="T64" fmla="*/ 157 w 157"/>
                <a:gd name="T6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77">
                  <a:moveTo>
                    <a:pt x="157" y="38"/>
                  </a:moveTo>
                  <a:lnTo>
                    <a:pt x="155" y="46"/>
                  </a:lnTo>
                  <a:lnTo>
                    <a:pt x="150" y="52"/>
                  </a:lnTo>
                  <a:lnTo>
                    <a:pt x="143" y="59"/>
                  </a:lnTo>
                  <a:lnTo>
                    <a:pt x="134" y="66"/>
                  </a:lnTo>
                  <a:lnTo>
                    <a:pt x="122" y="70"/>
                  </a:lnTo>
                  <a:lnTo>
                    <a:pt x="109" y="74"/>
                  </a:lnTo>
                  <a:lnTo>
                    <a:pt x="93" y="75"/>
                  </a:lnTo>
                  <a:lnTo>
                    <a:pt x="79" y="77"/>
                  </a:lnTo>
                  <a:lnTo>
                    <a:pt x="62" y="75"/>
                  </a:lnTo>
                  <a:lnTo>
                    <a:pt x="48" y="74"/>
                  </a:lnTo>
                  <a:lnTo>
                    <a:pt x="33" y="70"/>
                  </a:lnTo>
                  <a:lnTo>
                    <a:pt x="23" y="66"/>
                  </a:lnTo>
                  <a:lnTo>
                    <a:pt x="12" y="59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2" y="16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48" y="3"/>
                  </a:lnTo>
                  <a:lnTo>
                    <a:pt x="62" y="2"/>
                  </a:lnTo>
                  <a:lnTo>
                    <a:pt x="79" y="0"/>
                  </a:lnTo>
                  <a:lnTo>
                    <a:pt x="93" y="2"/>
                  </a:lnTo>
                  <a:lnTo>
                    <a:pt x="109" y="3"/>
                  </a:lnTo>
                  <a:lnTo>
                    <a:pt x="122" y="7"/>
                  </a:lnTo>
                  <a:lnTo>
                    <a:pt x="134" y="12"/>
                  </a:lnTo>
                  <a:lnTo>
                    <a:pt x="143" y="16"/>
                  </a:lnTo>
                  <a:lnTo>
                    <a:pt x="150" y="23"/>
                  </a:lnTo>
                  <a:lnTo>
                    <a:pt x="155" y="31"/>
                  </a:lnTo>
                  <a:lnTo>
                    <a:pt x="157" y="38"/>
                  </a:lnTo>
                  <a:close/>
                </a:path>
              </a:pathLst>
            </a:custGeom>
            <a:solidFill>
              <a:srgbClr val="A4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4" name="Freeform 54"/>
            <p:cNvSpPr>
              <a:spLocks noEditPoints="1"/>
            </p:cNvSpPr>
            <p:nvPr/>
          </p:nvSpPr>
          <p:spPr bwMode="auto">
            <a:xfrm>
              <a:off x="1137" y="1634"/>
              <a:ext cx="102" cy="59"/>
            </a:xfrm>
            <a:custGeom>
              <a:avLst/>
              <a:gdLst>
                <a:gd name="T0" fmla="*/ 166 w 167"/>
                <a:gd name="T1" fmla="*/ 49 h 82"/>
                <a:gd name="T2" fmla="*/ 153 w 167"/>
                <a:gd name="T3" fmla="*/ 64 h 82"/>
                <a:gd name="T4" fmla="*/ 136 w 167"/>
                <a:gd name="T5" fmla="*/ 65 h 82"/>
                <a:gd name="T6" fmla="*/ 151 w 167"/>
                <a:gd name="T7" fmla="*/ 55 h 82"/>
                <a:gd name="T8" fmla="*/ 157 w 167"/>
                <a:gd name="T9" fmla="*/ 41 h 82"/>
                <a:gd name="T10" fmla="*/ 143 w 167"/>
                <a:gd name="T11" fmla="*/ 70 h 82"/>
                <a:gd name="T12" fmla="*/ 116 w 167"/>
                <a:gd name="T13" fmla="*/ 78 h 82"/>
                <a:gd name="T14" fmla="*/ 84 w 167"/>
                <a:gd name="T15" fmla="*/ 82 h 82"/>
                <a:gd name="T16" fmla="*/ 98 w 167"/>
                <a:gd name="T17" fmla="*/ 75 h 82"/>
                <a:gd name="T18" fmla="*/ 125 w 167"/>
                <a:gd name="T19" fmla="*/ 70 h 82"/>
                <a:gd name="T20" fmla="*/ 143 w 167"/>
                <a:gd name="T21" fmla="*/ 70 h 82"/>
                <a:gd name="T22" fmla="*/ 67 w 167"/>
                <a:gd name="T23" fmla="*/ 82 h 82"/>
                <a:gd name="T24" fmla="*/ 37 w 167"/>
                <a:gd name="T25" fmla="*/ 75 h 82"/>
                <a:gd name="T26" fmla="*/ 31 w 167"/>
                <a:gd name="T27" fmla="*/ 65 h 82"/>
                <a:gd name="T28" fmla="*/ 54 w 167"/>
                <a:gd name="T29" fmla="*/ 73 h 82"/>
                <a:gd name="T30" fmla="*/ 84 w 167"/>
                <a:gd name="T31" fmla="*/ 77 h 82"/>
                <a:gd name="T32" fmla="*/ 24 w 167"/>
                <a:gd name="T33" fmla="*/ 70 h 82"/>
                <a:gd name="T34" fmla="*/ 5 w 167"/>
                <a:gd name="T35" fmla="*/ 57 h 82"/>
                <a:gd name="T36" fmla="*/ 0 w 167"/>
                <a:gd name="T37" fmla="*/ 41 h 82"/>
                <a:gd name="T38" fmla="*/ 12 w 167"/>
                <a:gd name="T39" fmla="*/ 49 h 82"/>
                <a:gd name="T40" fmla="*/ 23 w 167"/>
                <a:gd name="T41" fmla="*/ 60 h 82"/>
                <a:gd name="T42" fmla="*/ 24 w 167"/>
                <a:gd name="T43" fmla="*/ 70 h 82"/>
                <a:gd name="T44" fmla="*/ 1 w 167"/>
                <a:gd name="T45" fmla="*/ 33 h 82"/>
                <a:gd name="T46" fmla="*/ 14 w 167"/>
                <a:gd name="T47" fmla="*/ 18 h 82"/>
                <a:gd name="T48" fmla="*/ 31 w 167"/>
                <a:gd name="T49" fmla="*/ 16 h 82"/>
                <a:gd name="T50" fmla="*/ 15 w 167"/>
                <a:gd name="T51" fmla="*/ 28 h 82"/>
                <a:gd name="T52" fmla="*/ 10 w 167"/>
                <a:gd name="T53" fmla="*/ 41 h 82"/>
                <a:gd name="T54" fmla="*/ 24 w 167"/>
                <a:gd name="T55" fmla="*/ 13 h 82"/>
                <a:gd name="T56" fmla="*/ 51 w 167"/>
                <a:gd name="T57" fmla="*/ 3 h 82"/>
                <a:gd name="T58" fmla="*/ 84 w 167"/>
                <a:gd name="T59" fmla="*/ 0 h 82"/>
                <a:gd name="T60" fmla="*/ 68 w 167"/>
                <a:gd name="T61" fmla="*/ 6 h 82"/>
                <a:gd name="T62" fmla="*/ 42 w 167"/>
                <a:gd name="T63" fmla="*/ 13 h 82"/>
                <a:gd name="T64" fmla="*/ 24 w 167"/>
                <a:gd name="T65" fmla="*/ 13 h 82"/>
                <a:gd name="T66" fmla="*/ 100 w 167"/>
                <a:gd name="T67" fmla="*/ 1 h 82"/>
                <a:gd name="T68" fmla="*/ 130 w 167"/>
                <a:gd name="T69" fmla="*/ 8 h 82"/>
                <a:gd name="T70" fmla="*/ 136 w 167"/>
                <a:gd name="T71" fmla="*/ 16 h 82"/>
                <a:gd name="T72" fmla="*/ 113 w 167"/>
                <a:gd name="T73" fmla="*/ 10 h 82"/>
                <a:gd name="T74" fmla="*/ 84 w 167"/>
                <a:gd name="T75" fmla="*/ 6 h 82"/>
                <a:gd name="T76" fmla="*/ 143 w 167"/>
                <a:gd name="T77" fmla="*/ 13 h 82"/>
                <a:gd name="T78" fmla="*/ 160 w 167"/>
                <a:gd name="T79" fmla="*/ 26 h 82"/>
                <a:gd name="T80" fmla="*/ 167 w 167"/>
                <a:gd name="T81" fmla="*/ 41 h 82"/>
                <a:gd name="T82" fmla="*/ 155 w 167"/>
                <a:gd name="T83" fmla="*/ 34 h 82"/>
                <a:gd name="T84" fmla="*/ 144 w 167"/>
                <a:gd name="T85" fmla="*/ 21 h 82"/>
                <a:gd name="T86" fmla="*/ 143 w 167"/>
                <a:gd name="T87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82">
                  <a:moveTo>
                    <a:pt x="167" y="41"/>
                  </a:moveTo>
                  <a:lnTo>
                    <a:pt x="166" y="49"/>
                  </a:lnTo>
                  <a:lnTo>
                    <a:pt x="160" y="57"/>
                  </a:lnTo>
                  <a:lnTo>
                    <a:pt x="153" y="64"/>
                  </a:lnTo>
                  <a:lnTo>
                    <a:pt x="143" y="70"/>
                  </a:lnTo>
                  <a:lnTo>
                    <a:pt x="136" y="65"/>
                  </a:lnTo>
                  <a:lnTo>
                    <a:pt x="144" y="60"/>
                  </a:lnTo>
                  <a:lnTo>
                    <a:pt x="151" y="55"/>
                  </a:lnTo>
                  <a:lnTo>
                    <a:pt x="155" y="49"/>
                  </a:lnTo>
                  <a:lnTo>
                    <a:pt x="157" y="41"/>
                  </a:lnTo>
                  <a:lnTo>
                    <a:pt x="167" y="41"/>
                  </a:lnTo>
                  <a:close/>
                  <a:moveTo>
                    <a:pt x="143" y="70"/>
                  </a:moveTo>
                  <a:lnTo>
                    <a:pt x="130" y="75"/>
                  </a:lnTo>
                  <a:lnTo>
                    <a:pt x="116" y="78"/>
                  </a:lnTo>
                  <a:lnTo>
                    <a:pt x="100" y="82"/>
                  </a:lnTo>
                  <a:lnTo>
                    <a:pt x="84" y="82"/>
                  </a:lnTo>
                  <a:lnTo>
                    <a:pt x="84" y="77"/>
                  </a:lnTo>
                  <a:lnTo>
                    <a:pt x="98" y="75"/>
                  </a:lnTo>
                  <a:lnTo>
                    <a:pt x="113" y="73"/>
                  </a:lnTo>
                  <a:lnTo>
                    <a:pt x="125" y="70"/>
                  </a:lnTo>
                  <a:lnTo>
                    <a:pt x="136" y="65"/>
                  </a:lnTo>
                  <a:lnTo>
                    <a:pt x="143" y="70"/>
                  </a:lnTo>
                  <a:close/>
                  <a:moveTo>
                    <a:pt x="84" y="82"/>
                  </a:moveTo>
                  <a:lnTo>
                    <a:pt x="67" y="82"/>
                  </a:lnTo>
                  <a:lnTo>
                    <a:pt x="51" y="78"/>
                  </a:lnTo>
                  <a:lnTo>
                    <a:pt x="37" y="75"/>
                  </a:lnTo>
                  <a:lnTo>
                    <a:pt x="24" y="70"/>
                  </a:lnTo>
                  <a:lnTo>
                    <a:pt x="31" y="65"/>
                  </a:lnTo>
                  <a:lnTo>
                    <a:pt x="42" y="70"/>
                  </a:lnTo>
                  <a:lnTo>
                    <a:pt x="54" y="73"/>
                  </a:lnTo>
                  <a:lnTo>
                    <a:pt x="68" y="75"/>
                  </a:lnTo>
                  <a:lnTo>
                    <a:pt x="84" y="77"/>
                  </a:lnTo>
                  <a:lnTo>
                    <a:pt x="84" y="82"/>
                  </a:lnTo>
                  <a:close/>
                  <a:moveTo>
                    <a:pt x="24" y="70"/>
                  </a:moveTo>
                  <a:lnTo>
                    <a:pt x="14" y="64"/>
                  </a:lnTo>
                  <a:lnTo>
                    <a:pt x="5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49"/>
                  </a:lnTo>
                  <a:lnTo>
                    <a:pt x="15" y="55"/>
                  </a:lnTo>
                  <a:lnTo>
                    <a:pt x="23" y="60"/>
                  </a:lnTo>
                  <a:lnTo>
                    <a:pt x="31" y="65"/>
                  </a:lnTo>
                  <a:lnTo>
                    <a:pt x="24" y="70"/>
                  </a:lnTo>
                  <a:close/>
                  <a:moveTo>
                    <a:pt x="0" y="41"/>
                  </a:moveTo>
                  <a:lnTo>
                    <a:pt x="1" y="33"/>
                  </a:lnTo>
                  <a:lnTo>
                    <a:pt x="5" y="26"/>
                  </a:lnTo>
                  <a:lnTo>
                    <a:pt x="14" y="18"/>
                  </a:lnTo>
                  <a:lnTo>
                    <a:pt x="24" y="13"/>
                  </a:lnTo>
                  <a:lnTo>
                    <a:pt x="31" y="16"/>
                  </a:lnTo>
                  <a:lnTo>
                    <a:pt x="23" y="21"/>
                  </a:lnTo>
                  <a:lnTo>
                    <a:pt x="15" y="28"/>
                  </a:lnTo>
                  <a:lnTo>
                    <a:pt x="12" y="34"/>
                  </a:lnTo>
                  <a:lnTo>
                    <a:pt x="10" y="41"/>
                  </a:lnTo>
                  <a:lnTo>
                    <a:pt x="0" y="41"/>
                  </a:lnTo>
                  <a:close/>
                  <a:moveTo>
                    <a:pt x="24" y="13"/>
                  </a:moveTo>
                  <a:lnTo>
                    <a:pt x="37" y="8"/>
                  </a:lnTo>
                  <a:lnTo>
                    <a:pt x="51" y="3"/>
                  </a:lnTo>
                  <a:lnTo>
                    <a:pt x="67" y="1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68" y="6"/>
                  </a:lnTo>
                  <a:lnTo>
                    <a:pt x="54" y="10"/>
                  </a:lnTo>
                  <a:lnTo>
                    <a:pt x="42" y="13"/>
                  </a:lnTo>
                  <a:lnTo>
                    <a:pt x="31" y="16"/>
                  </a:lnTo>
                  <a:lnTo>
                    <a:pt x="24" y="13"/>
                  </a:lnTo>
                  <a:close/>
                  <a:moveTo>
                    <a:pt x="84" y="0"/>
                  </a:moveTo>
                  <a:lnTo>
                    <a:pt x="100" y="1"/>
                  </a:lnTo>
                  <a:lnTo>
                    <a:pt x="116" y="3"/>
                  </a:lnTo>
                  <a:lnTo>
                    <a:pt x="130" y="8"/>
                  </a:lnTo>
                  <a:lnTo>
                    <a:pt x="143" y="13"/>
                  </a:lnTo>
                  <a:lnTo>
                    <a:pt x="136" y="16"/>
                  </a:lnTo>
                  <a:lnTo>
                    <a:pt x="125" y="13"/>
                  </a:lnTo>
                  <a:lnTo>
                    <a:pt x="113" y="10"/>
                  </a:lnTo>
                  <a:lnTo>
                    <a:pt x="98" y="6"/>
                  </a:lnTo>
                  <a:lnTo>
                    <a:pt x="84" y="6"/>
                  </a:lnTo>
                  <a:lnTo>
                    <a:pt x="84" y="0"/>
                  </a:lnTo>
                  <a:close/>
                  <a:moveTo>
                    <a:pt x="143" y="13"/>
                  </a:moveTo>
                  <a:lnTo>
                    <a:pt x="153" y="18"/>
                  </a:lnTo>
                  <a:lnTo>
                    <a:pt x="160" y="26"/>
                  </a:lnTo>
                  <a:lnTo>
                    <a:pt x="166" y="33"/>
                  </a:lnTo>
                  <a:lnTo>
                    <a:pt x="167" y="41"/>
                  </a:lnTo>
                  <a:lnTo>
                    <a:pt x="157" y="41"/>
                  </a:lnTo>
                  <a:lnTo>
                    <a:pt x="155" y="34"/>
                  </a:lnTo>
                  <a:lnTo>
                    <a:pt x="151" y="28"/>
                  </a:lnTo>
                  <a:lnTo>
                    <a:pt x="144" y="21"/>
                  </a:lnTo>
                  <a:lnTo>
                    <a:pt x="136" y="16"/>
                  </a:lnTo>
                  <a:lnTo>
                    <a:pt x="143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5" name="Freeform 55"/>
            <p:cNvSpPr>
              <a:spLocks/>
            </p:cNvSpPr>
            <p:nvPr/>
          </p:nvSpPr>
          <p:spPr bwMode="auto">
            <a:xfrm>
              <a:off x="1382" y="1637"/>
              <a:ext cx="95" cy="55"/>
            </a:xfrm>
            <a:custGeom>
              <a:avLst/>
              <a:gdLst>
                <a:gd name="T0" fmla="*/ 157 w 157"/>
                <a:gd name="T1" fmla="*/ 38 h 77"/>
                <a:gd name="T2" fmla="*/ 156 w 157"/>
                <a:gd name="T3" fmla="*/ 46 h 77"/>
                <a:gd name="T4" fmla="*/ 152 w 157"/>
                <a:gd name="T5" fmla="*/ 52 h 77"/>
                <a:gd name="T6" fmla="*/ 143 w 157"/>
                <a:gd name="T7" fmla="*/ 59 h 77"/>
                <a:gd name="T8" fmla="*/ 134 w 157"/>
                <a:gd name="T9" fmla="*/ 66 h 77"/>
                <a:gd name="T10" fmla="*/ 122 w 157"/>
                <a:gd name="T11" fmla="*/ 70 h 77"/>
                <a:gd name="T12" fmla="*/ 110 w 157"/>
                <a:gd name="T13" fmla="*/ 74 h 77"/>
                <a:gd name="T14" fmla="*/ 96 w 157"/>
                <a:gd name="T15" fmla="*/ 75 h 77"/>
                <a:gd name="T16" fmla="*/ 80 w 157"/>
                <a:gd name="T17" fmla="*/ 77 h 77"/>
                <a:gd name="T18" fmla="*/ 64 w 157"/>
                <a:gd name="T19" fmla="*/ 75 h 77"/>
                <a:gd name="T20" fmla="*/ 48 w 157"/>
                <a:gd name="T21" fmla="*/ 74 h 77"/>
                <a:gd name="T22" fmla="*/ 36 w 157"/>
                <a:gd name="T23" fmla="*/ 70 h 77"/>
                <a:gd name="T24" fmla="*/ 23 w 157"/>
                <a:gd name="T25" fmla="*/ 66 h 77"/>
                <a:gd name="T26" fmla="*/ 13 w 157"/>
                <a:gd name="T27" fmla="*/ 59 h 77"/>
                <a:gd name="T28" fmla="*/ 6 w 157"/>
                <a:gd name="T29" fmla="*/ 52 h 77"/>
                <a:gd name="T30" fmla="*/ 2 w 157"/>
                <a:gd name="T31" fmla="*/ 46 h 77"/>
                <a:gd name="T32" fmla="*/ 0 w 157"/>
                <a:gd name="T33" fmla="*/ 38 h 77"/>
                <a:gd name="T34" fmla="*/ 2 w 157"/>
                <a:gd name="T35" fmla="*/ 31 h 77"/>
                <a:gd name="T36" fmla="*/ 6 w 157"/>
                <a:gd name="T37" fmla="*/ 23 h 77"/>
                <a:gd name="T38" fmla="*/ 13 w 157"/>
                <a:gd name="T39" fmla="*/ 16 h 77"/>
                <a:gd name="T40" fmla="*/ 23 w 157"/>
                <a:gd name="T41" fmla="*/ 12 h 77"/>
                <a:gd name="T42" fmla="*/ 36 w 157"/>
                <a:gd name="T43" fmla="*/ 7 h 77"/>
                <a:gd name="T44" fmla="*/ 48 w 157"/>
                <a:gd name="T45" fmla="*/ 3 h 77"/>
                <a:gd name="T46" fmla="*/ 64 w 157"/>
                <a:gd name="T47" fmla="*/ 2 h 77"/>
                <a:gd name="T48" fmla="*/ 80 w 157"/>
                <a:gd name="T49" fmla="*/ 0 h 77"/>
                <a:gd name="T50" fmla="*/ 96 w 157"/>
                <a:gd name="T51" fmla="*/ 2 h 77"/>
                <a:gd name="T52" fmla="*/ 110 w 157"/>
                <a:gd name="T53" fmla="*/ 3 h 77"/>
                <a:gd name="T54" fmla="*/ 122 w 157"/>
                <a:gd name="T55" fmla="*/ 7 h 77"/>
                <a:gd name="T56" fmla="*/ 134 w 157"/>
                <a:gd name="T57" fmla="*/ 12 h 77"/>
                <a:gd name="T58" fmla="*/ 143 w 157"/>
                <a:gd name="T59" fmla="*/ 16 h 77"/>
                <a:gd name="T60" fmla="*/ 152 w 157"/>
                <a:gd name="T61" fmla="*/ 23 h 77"/>
                <a:gd name="T62" fmla="*/ 156 w 157"/>
                <a:gd name="T63" fmla="*/ 31 h 77"/>
                <a:gd name="T64" fmla="*/ 157 w 157"/>
                <a:gd name="T6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77">
                  <a:moveTo>
                    <a:pt x="157" y="38"/>
                  </a:moveTo>
                  <a:lnTo>
                    <a:pt x="156" y="46"/>
                  </a:lnTo>
                  <a:lnTo>
                    <a:pt x="152" y="52"/>
                  </a:lnTo>
                  <a:lnTo>
                    <a:pt x="143" y="59"/>
                  </a:lnTo>
                  <a:lnTo>
                    <a:pt x="134" y="66"/>
                  </a:lnTo>
                  <a:lnTo>
                    <a:pt x="122" y="70"/>
                  </a:lnTo>
                  <a:lnTo>
                    <a:pt x="110" y="74"/>
                  </a:lnTo>
                  <a:lnTo>
                    <a:pt x="96" y="75"/>
                  </a:lnTo>
                  <a:lnTo>
                    <a:pt x="80" y="77"/>
                  </a:lnTo>
                  <a:lnTo>
                    <a:pt x="64" y="75"/>
                  </a:lnTo>
                  <a:lnTo>
                    <a:pt x="48" y="74"/>
                  </a:lnTo>
                  <a:lnTo>
                    <a:pt x="36" y="70"/>
                  </a:lnTo>
                  <a:lnTo>
                    <a:pt x="23" y="66"/>
                  </a:lnTo>
                  <a:lnTo>
                    <a:pt x="13" y="59"/>
                  </a:lnTo>
                  <a:lnTo>
                    <a:pt x="6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6" y="23"/>
                  </a:lnTo>
                  <a:lnTo>
                    <a:pt x="13" y="16"/>
                  </a:lnTo>
                  <a:lnTo>
                    <a:pt x="23" y="12"/>
                  </a:lnTo>
                  <a:lnTo>
                    <a:pt x="36" y="7"/>
                  </a:lnTo>
                  <a:lnTo>
                    <a:pt x="48" y="3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0" y="3"/>
                  </a:lnTo>
                  <a:lnTo>
                    <a:pt x="122" y="7"/>
                  </a:lnTo>
                  <a:lnTo>
                    <a:pt x="134" y="12"/>
                  </a:lnTo>
                  <a:lnTo>
                    <a:pt x="143" y="16"/>
                  </a:lnTo>
                  <a:lnTo>
                    <a:pt x="152" y="23"/>
                  </a:lnTo>
                  <a:lnTo>
                    <a:pt x="156" y="31"/>
                  </a:lnTo>
                  <a:lnTo>
                    <a:pt x="157" y="38"/>
                  </a:lnTo>
                  <a:close/>
                </a:path>
              </a:pathLst>
            </a:custGeom>
            <a:solidFill>
              <a:srgbClr val="A4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6" name="Freeform 56"/>
            <p:cNvSpPr>
              <a:spLocks noEditPoints="1"/>
            </p:cNvSpPr>
            <p:nvPr/>
          </p:nvSpPr>
          <p:spPr bwMode="auto">
            <a:xfrm>
              <a:off x="1379" y="1634"/>
              <a:ext cx="102" cy="59"/>
            </a:xfrm>
            <a:custGeom>
              <a:avLst/>
              <a:gdLst>
                <a:gd name="T0" fmla="*/ 166 w 168"/>
                <a:gd name="T1" fmla="*/ 49 h 82"/>
                <a:gd name="T2" fmla="*/ 154 w 168"/>
                <a:gd name="T3" fmla="*/ 64 h 82"/>
                <a:gd name="T4" fmla="*/ 136 w 168"/>
                <a:gd name="T5" fmla="*/ 65 h 82"/>
                <a:gd name="T6" fmla="*/ 152 w 168"/>
                <a:gd name="T7" fmla="*/ 55 h 82"/>
                <a:gd name="T8" fmla="*/ 157 w 168"/>
                <a:gd name="T9" fmla="*/ 41 h 82"/>
                <a:gd name="T10" fmla="*/ 143 w 168"/>
                <a:gd name="T11" fmla="*/ 70 h 82"/>
                <a:gd name="T12" fmla="*/ 117 w 168"/>
                <a:gd name="T13" fmla="*/ 78 h 82"/>
                <a:gd name="T14" fmla="*/ 85 w 168"/>
                <a:gd name="T15" fmla="*/ 82 h 82"/>
                <a:gd name="T16" fmla="*/ 99 w 168"/>
                <a:gd name="T17" fmla="*/ 75 h 82"/>
                <a:gd name="T18" fmla="*/ 125 w 168"/>
                <a:gd name="T19" fmla="*/ 70 h 82"/>
                <a:gd name="T20" fmla="*/ 143 w 168"/>
                <a:gd name="T21" fmla="*/ 70 h 82"/>
                <a:gd name="T22" fmla="*/ 67 w 168"/>
                <a:gd name="T23" fmla="*/ 82 h 82"/>
                <a:gd name="T24" fmla="*/ 37 w 168"/>
                <a:gd name="T25" fmla="*/ 75 h 82"/>
                <a:gd name="T26" fmla="*/ 32 w 168"/>
                <a:gd name="T27" fmla="*/ 65 h 82"/>
                <a:gd name="T28" fmla="*/ 55 w 168"/>
                <a:gd name="T29" fmla="*/ 73 h 82"/>
                <a:gd name="T30" fmla="*/ 85 w 168"/>
                <a:gd name="T31" fmla="*/ 77 h 82"/>
                <a:gd name="T32" fmla="*/ 25 w 168"/>
                <a:gd name="T33" fmla="*/ 70 h 82"/>
                <a:gd name="T34" fmla="*/ 5 w 168"/>
                <a:gd name="T35" fmla="*/ 57 h 82"/>
                <a:gd name="T36" fmla="*/ 0 w 168"/>
                <a:gd name="T37" fmla="*/ 41 h 82"/>
                <a:gd name="T38" fmla="*/ 12 w 168"/>
                <a:gd name="T39" fmla="*/ 49 h 82"/>
                <a:gd name="T40" fmla="*/ 23 w 168"/>
                <a:gd name="T41" fmla="*/ 60 h 82"/>
                <a:gd name="T42" fmla="*/ 25 w 168"/>
                <a:gd name="T43" fmla="*/ 70 h 82"/>
                <a:gd name="T44" fmla="*/ 2 w 168"/>
                <a:gd name="T45" fmla="*/ 33 h 82"/>
                <a:gd name="T46" fmla="*/ 14 w 168"/>
                <a:gd name="T47" fmla="*/ 18 h 82"/>
                <a:gd name="T48" fmla="*/ 32 w 168"/>
                <a:gd name="T49" fmla="*/ 16 h 82"/>
                <a:gd name="T50" fmla="*/ 16 w 168"/>
                <a:gd name="T51" fmla="*/ 28 h 82"/>
                <a:gd name="T52" fmla="*/ 11 w 168"/>
                <a:gd name="T53" fmla="*/ 41 h 82"/>
                <a:gd name="T54" fmla="*/ 25 w 168"/>
                <a:gd name="T55" fmla="*/ 13 h 82"/>
                <a:gd name="T56" fmla="*/ 51 w 168"/>
                <a:gd name="T57" fmla="*/ 3 h 82"/>
                <a:gd name="T58" fmla="*/ 85 w 168"/>
                <a:gd name="T59" fmla="*/ 0 h 82"/>
                <a:gd name="T60" fmla="*/ 69 w 168"/>
                <a:gd name="T61" fmla="*/ 6 h 82"/>
                <a:gd name="T62" fmla="*/ 42 w 168"/>
                <a:gd name="T63" fmla="*/ 13 h 82"/>
                <a:gd name="T64" fmla="*/ 25 w 168"/>
                <a:gd name="T65" fmla="*/ 13 h 82"/>
                <a:gd name="T66" fmla="*/ 101 w 168"/>
                <a:gd name="T67" fmla="*/ 1 h 82"/>
                <a:gd name="T68" fmla="*/ 131 w 168"/>
                <a:gd name="T69" fmla="*/ 8 h 82"/>
                <a:gd name="T70" fmla="*/ 136 w 168"/>
                <a:gd name="T71" fmla="*/ 16 h 82"/>
                <a:gd name="T72" fmla="*/ 113 w 168"/>
                <a:gd name="T73" fmla="*/ 10 h 82"/>
                <a:gd name="T74" fmla="*/ 85 w 168"/>
                <a:gd name="T75" fmla="*/ 6 h 82"/>
                <a:gd name="T76" fmla="*/ 143 w 168"/>
                <a:gd name="T77" fmla="*/ 13 h 82"/>
                <a:gd name="T78" fmla="*/ 161 w 168"/>
                <a:gd name="T79" fmla="*/ 26 h 82"/>
                <a:gd name="T80" fmla="*/ 168 w 168"/>
                <a:gd name="T81" fmla="*/ 41 h 82"/>
                <a:gd name="T82" fmla="*/ 155 w 168"/>
                <a:gd name="T83" fmla="*/ 34 h 82"/>
                <a:gd name="T84" fmla="*/ 145 w 168"/>
                <a:gd name="T85" fmla="*/ 21 h 82"/>
                <a:gd name="T86" fmla="*/ 143 w 168"/>
                <a:gd name="T87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82">
                  <a:moveTo>
                    <a:pt x="168" y="41"/>
                  </a:moveTo>
                  <a:lnTo>
                    <a:pt x="166" y="49"/>
                  </a:lnTo>
                  <a:lnTo>
                    <a:pt x="161" y="57"/>
                  </a:lnTo>
                  <a:lnTo>
                    <a:pt x="154" y="64"/>
                  </a:lnTo>
                  <a:lnTo>
                    <a:pt x="143" y="70"/>
                  </a:lnTo>
                  <a:lnTo>
                    <a:pt x="136" y="65"/>
                  </a:lnTo>
                  <a:lnTo>
                    <a:pt x="145" y="60"/>
                  </a:lnTo>
                  <a:lnTo>
                    <a:pt x="152" y="55"/>
                  </a:lnTo>
                  <a:lnTo>
                    <a:pt x="155" y="49"/>
                  </a:lnTo>
                  <a:lnTo>
                    <a:pt x="157" y="41"/>
                  </a:lnTo>
                  <a:lnTo>
                    <a:pt x="168" y="41"/>
                  </a:lnTo>
                  <a:close/>
                  <a:moveTo>
                    <a:pt x="143" y="70"/>
                  </a:moveTo>
                  <a:lnTo>
                    <a:pt x="131" y="75"/>
                  </a:lnTo>
                  <a:lnTo>
                    <a:pt x="117" y="78"/>
                  </a:lnTo>
                  <a:lnTo>
                    <a:pt x="101" y="82"/>
                  </a:lnTo>
                  <a:lnTo>
                    <a:pt x="85" y="82"/>
                  </a:lnTo>
                  <a:lnTo>
                    <a:pt x="85" y="77"/>
                  </a:lnTo>
                  <a:lnTo>
                    <a:pt x="99" y="75"/>
                  </a:lnTo>
                  <a:lnTo>
                    <a:pt x="113" y="73"/>
                  </a:lnTo>
                  <a:lnTo>
                    <a:pt x="125" y="70"/>
                  </a:lnTo>
                  <a:lnTo>
                    <a:pt x="136" y="65"/>
                  </a:lnTo>
                  <a:lnTo>
                    <a:pt x="143" y="70"/>
                  </a:lnTo>
                  <a:close/>
                  <a:moveTo>
                    <a:pt x="85" y="82"/>
                  </a:moveTo>
                  <a:lnTo>
                    <a:pt x="67" y="82"/>
                  </a:lnTo>
                  <a:lnTo>
                    <a:pt x="51" y="78"/>
                  </a:lnTo>
                  <a:lnTo>
                    <a:pt x="37" y="75"/>
                  </a:lnTo>
                  <a:lnTo>
                    <a:pt x="25" y="70"/>
                  </a:lnTo>
                  <a:lnTo>
                    <a:pt x="32" y="65"/>
                  </a:lnTo>
                  <a:lnTo>
                    <a:pt x="42" y="70"/>
                  </a:lnTo>
                  <a:lnTo>
                    <a:pt x="55" y="73"/>
                  </a:lnTo>
                  <a:lnTo>
                    <a:pt x="69" y="75"/>
                  </a:lnTo>
                  <a:lnTo>
                    <a:pt x="85" y="77"/>
                  </a:lnTo>
                  <a:lnTo>
                    <a:pt x="85" y="82"/>
                  </a:lnTo>
                  <a:close/>
                  <a:moveTo>
                    <a:pt x="25" y="70"/>
                  </a:moveTo>
                  <a:lnTo>
                    <a:pt x="14" y="64"/>
                  </a:lnTo>
                  <a:lnTo>
                    <a:pt x="5" y="57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12" y="49"/>
                  </a:lnTo>
                  <a:lnTo>
                    <a:pt x="16" y="55"/>
                  </a:lnTo>
                  <a:lnTo>
                    <a:pt x="23" y="60"/>
                  </a:lnTo>
                  <a:lnTo>
                    <a:pt x="32" y="65"/>
                  </a:lnTo>
                  <a:lnTo>
                    <a:pt x="25" y="70"/>
                  </a:lnTo>
                  <a:close/>
                  <a:moveTo>
                    <a:pt x="0" y="41"/>
                  </a:moveTo>
                  <a:lnTo>
                    <a:pt x="2" y="33"/>
                  </a:lnTo>
                  <a:lnTo>
                    <a:pt x="5" y="26"/>
                  </a:lnTo>
                  <a:lnTo>
                    <a:pt x="14" y="18"/>
                  </a:lnTo>
                  <a:lnTo>
                    <a:pt x="25" y="13"/>
                  </a:lnTo>
                  <a:lnTo>
                    <a:pt x="32" y="16"/>
                  </a:lnTo>
                  <a:lnTo>
                    <a:pt x="23" y="21"/>
                  </a:lnTo>
                  <a:lnTo>
                    <a:pt x="16" y="28"/>
                  </a:lnTo>
                  <a:lnTo>
                    <a:pt x="12" y="34"/>
                  </a:lnTo>
                  <a:lnTo>
                    <a:pt x="11" y="41"/>
                  </a:lnTo>
                  <a:lnTo>
                    <a:pt x="0" y="41"/>
                  </a:lnTo>
                  <a:close/>
                  <a:moveTo>
                    <a:pt x="25" y="13"/>
                  </a:moveTo>
                  <a:lnTo>
                    <a:pt x="37" y="8"/>
                  </a:lnTo>
                  <a:lnTo>
                    <a:pt x="51" y="3"/>
                  </a:lnTo>
                  <a:lnTo>
                    <a:pt x="67" y="1"/>
                  </a:lnTo>
                  <a:lnTo>
                    <a:pt x="85" y="0"/>
                  </a:lnTo>
                  <a:lnTo>
                    <a:pt x="85" y="6"/>
                  </a:lnTo>
                  <a:lnTo>
                    <a:pt x="69" y="6"/>
                  </a:lnTo>
                  <a:lnTo>
                    <a:pt x="55" y="10"/>
                  </a:lnTo>
                  <a:lnTo>
                    <a:pt x="42" y="13"/>
                  </a:lnTo>
                  <a:lnTo>
                    <a:pt x="32" y="16"/>
                  </a:lnTo>
                  <a:lnTo>
                    <a:pt x="25" y="13"/>
                  </a:lnTo>
                  <a:close/>
                  <a:moveTo>
                    <a:pt x="85" y="0"/>
                  </a:moveTo>
                  <a:lnTo>
                    <a:pt x="101" y="1"/>
                  </a:lnTo>
                  <a:lnTo>
                    <a:pt x="117" y="3"/>
                  </a:lnTo>
                  <a:lnTo>
                    <a:pt x="131" y="8"/>
                  </a:lnTo>
                  <a:lnTo>
                    <a:pt x="143" y="13"/>
                  </a:lnTo>
                  <a:lnTo>
                    <a:pt x="136" y="16"/>
                  </a:lnTo>
                  <a:lnTo>
                    <a:pt x="125" y="13"/>
                  </a:lnTo>
                  <a:lnTo>
                    <a:pt x="113" y="10"/>
                  </a:lnTo>
                  <a:lnTo>
                    <a:pt x="99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143" y="13"/>
                  </a:moveTo>
                  <a:lnTo>
                    <a:pt x="154" y="18"/>
                  </a:lnTo>
                  <a:lnTo>
                    <a:pt x="161" y="26"/>
                  </a:lnTo>
                  <a:lnTo>
                    <a:pt x="166" y="33"/>
                  </a:lnTo>
                  <a:lnTo>
                    <a:pt x="168" y="41"/>
                  </a:lnTo>
                  <a:lnTo>
                    <a:pt x="157" y="41"/>
                  </a:lnTo>
                  <a:lnTo>
                    <a:pt x="155" y="34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6" y="16"/>
                  </a:lnTo>
                  <a:lnTo>
                    <a:pt x="143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7" name="Freeform 57"/>
            <p:cNvSpPr>
              <a:spLocks/>
            </p:cNvSpPr>
            <p:nvPr/>
          </p:nvSpPr>
          <p:spPr bwMode="auto">
            <a:xfrm>
              <a:off x="1624" y="1637"/>
              <a:ext cx="95" cy="55"/>
            </a:xfrm>
            <a:custGeom>
              <a:avLst/>
              <a:gdLst>
                <a:gd name="T0" fmla="*/ 157 w 157"/>
                <a:gd name="T1" fmla="*/ 38 h 77"/>
                <a:gd name="T2" fmla="*/ 155 w 157"/>
                <a:gd name="T3" fmla="*/ 46 h 77"/>
                <a:gd name="T4" fmla="*/ 152 w 157"/>
                <a:gd name="T5" fmla="*/ 52 h 77"/>
                <a:gd name="T6" fmla="*/ 144 w 157"/>
                <a:gd name="T7" fmla="*/ 59 h 77"/>
                <a:gd name="T8" fmla="*/ 134 w 157"/>
                <a:gd name="T9" fmla="*/ 66 h 77"/>
                <a:gd name="T10" fmla="*/ 123 w 157"/>
                <a:gd name="T11" fmla="*/ 70 h 77"/>
                <a:gd name="T12" fmla="*/ 109 w 157"/>
                <a:gd name="T13" fmla="*/ 74 h 77"/>
                <a:gd name="T14" fmla="*/ 95 w 157"/>
                <a:gd name="T15" fmla="*/ 75 h 77"/>
                <a:gd name="T16" fmla="*/ 79 w 157"/>
                <a:gd name="T17" fmla="*/ 77 h 77"/>
                <a:gd name="T18" fmla="*/ 63 w 157"/>
                <a:gd name="T19" fmla="*/ 75 h 77"/>
                <a:gd name="T20" fmla="*/ 47 w 157"/>
                <a:gd name="T21" fmla="*/ 74 h 77"/>
                <a:gd name="T22" fmla="*/ 35 w 157"/>
                <a:gd name="T23" fmla="*/ 70 h 77"/>
                <a:gd name="T24" fmla="*/ 23 w 157"/>
                <a:gd name="T25" fmla="*/ 66 h 77"/>
                <a:gd name="T26" fmla="*/ 14 w 157"/>
                <a:gd name="T27" fmla="*/ 59 h 77"/>
                <a:gd name="T28" fmla="*/ 7 w 157"/>
                <a:gd name="T29" fmla="*/ 52 h 77"/>
                <a:gd name="T30" fmla="*/ 1 w 157"/>
                <a:gd name="T31" fmla="*/ 46 h 77"/>
                <a:gd name="T32" fmla="*/ 0 w 157"/>
                <a:gd name="T33" fmla="*/ 38 h 77"/>
                <a:gd name="T34" fmla="*/ 1 w 157"/>
                <a:gd name="T35" fmla="*/ 31 h 77"/>
                <a:gd name="T36" fmla="*/ 7 w 157"/>
                <a:gd name="T37" fmla="*/ 23 h 77"/>
                <a:gd name="T38" fmla="*/ 14 w 157"/>
                <a:gd name="T39" fmla="*/ 16 h 77"/>
                <a:gd name="T40" fmla="*/ 23 w 157"/>
                <a:gd name="T41" fmla="*/ 12 h 77"/>
                <a:gd name="T42" fmla="*/ 35 w 157"/>
                <a:gd name="T43" fmla="*/ 7 h 77"/>
                <a:gd name="T44" fmla="*/ 47 w 157"/>
                <a:gd name="T45" fmla="*/ 3 h 77"/>
                <a:gd name="T46" fmla="*/ 63 w 157"/>
                <a:gd name="T47" fmla="*/ 2 h 77"/>
                <a:gd name="T48" fmla="*/ 79 w 157"/>
                <a:gd name="T49" fmla="*/ 0 h 77"/>
                <a:gd name="T50" fmla="*/ 95 w 157"/>
                <a:gd name="T51" fmla="*/ 2 h 77"/>
                <a:gd name="T52" fmla="*/ 109 w 157"/>
                <a:gd name="T53" fmla="*/ 3 h 77"/>
                <a:gd name="T54" fmla="*/ 123 w 157"/>
                <a:gd name="T55" fmla="*/ 7 h 77"/>
                <a:gd name="T56" fmla="*/ 134 w 157"/>
                <a:gd name="T57" fmla="*/ 12 h 77"/>
                <a:gd name="T58" fmla="*/ 144 w 157"/>
                <a:gd name="T59" fmla="*/ 16 h 77"/>
                <a:gd name="T60" fmla="*/ 152 w 157"/>
                <a:gd name="T61" fmla="*/ 23 h 77"/>
                <a:gd name="T62" fmla="*/ 155 w 157"/>
                <a:gd name="T63" fmla="*/ 31 h 77"/>
                <a:gd name="T64" fmla="*/ 157 w 157"/>
                <a:gd name="T6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77">
                  <a:moveTo>
                    <a:pt x="157" y="38"/>
                  </a:moveTo>
                  <a:lnTo>
                    <a:pt x="155" y="46"/>
                  </a:lnTo>
                  <a:lnTo>
                    <a:pt x="152" y="52"/>
                  </a:lnTo>
                  <a:lnTo>
                    <a:pt x="144" y="59"/>
                  </a:lnTo>
                  <a:lnTo>
                    <a:pt x="134" y="66"/>
                  </a:lnTo>
                  <a:lnTo>
                    <a:pt x="123" y="70"/>
                  </a:lnTo>
                  <a:lnTo>
                    <a:pt x="109" y="74"/>
                  </a:lnTo>
                  <a:lnTo>
                    <a:pt x="95" y="75"/>
                  </a:lnTo>
                  <a:lnTo>
                    <a:pt x="79" y="77"/>
                  </a:lnTo>
                  <a:lnTo>
                    <a:pt x="63" y="75"/>
                  </a:lnTo>
                  <a:lnTo>
                    <a:pt x="47" y="74"/>
                  </a:lnTo>
                  <a:lnTo>
                    <a:pt x="35" y="70"/>
                  </a:lnTo>
                  <a:lnTo>
                    <a:pt x="23" y="66"/>
                  </a:lnTo>
                  <a:lnTo>
                    <a:pt x="14" y="59"/>
                  </a:lnTo>
                  <a:lnTo>
                    <a:pt x="7" y="52"/>
                  </a:lnTo>
                  <a:lnTo>
                    <a:pt x="1" y="46"/>
                  </a:lnTo>
                  <a:lnTo>
                    <a:pt x="0" y="38"/>
                  </a:lnTo>
                  <a:lnTo>
                    <a:pt x="1" y="31"/>
                  </a:lnTo>
                  <a:lnTo>
                    <a:pt x="7" y="23"/>
                  </a:lnTo>
                  <a:lnTo>
                    <a:pt x="14" y="16"/>
                  </a:lnTo>
                  <a:lnTo>
                    <a:pt x="23" y="12"/>
                  </a:lnTo>
                  <a:lnTo>
                    <a:pt x="35" y="7"/>
                  </a:lnTo>
                  <a:lnTo>
                    <a:pt x="47" y="3"/>
                  </a:lnTo>
                  <a:lnTo>
                    <a:pt x="63" y="2"/>
                  </a:lnTo>
                  <a:lnTo>
                    <a:pt x="79" y="0"/>
                  </a:lnTo>
                  <a:lnTo>
                    <a:pt x="95" y="2"/>
                  </a:lnTo>
                  <a:lnTo>
                    <a:pt x="109" y="3"/>
                  </a:lnTo>
                  <a:lnTo>
                    <a:pt x="123" y="7"/>
                  </a:lnTo>
                  <a:lnTo>
                    <a:pt x="134" y="12"/>
                  </a:lnTo>
                  <a:lnTo>
                    <a:pt x="144" y="16"/>
                  </a:lnTo>
                  <a:lnTo>
                    <a:pt x="152" y="23"/>
                  </a:lnTo>
                  <a:lnTo>
                    <a:pt x="155" y="31"/>
                  </a:lnTo>
                  <a:lnTo>
                    <a:pt x="157" y="38"/>
                  </a:lnTo>
                  <a:close/>
                </a:path>
              </a:pathLst>
            </a:custGeom>
            <a:solidFill>
              <a:srgbClr val="A4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8" name="Freeform 58"/>
            <p:cNvSpPr>
              <a:spLocks noEditPoints="1"/>
            </p:cNvSpPr>
            <p:nvPr/>
          </p:nvSpPr>
          <p:spPr bwMode="auto">
            <a:xfrm>
              <a:off x="1620" y="1634"/>
              <a:ext cx="102" cy="59"/>
            </a:xfrm>
            <a:custGeom>
              <a:avLst/>
              <a:gdLst>
                <a:gd name="T0" fmla="*/ 166 w 168"/>
                <a:gd name="T1" fmla="*/ 49 h 82"/>
                <a:gd name="T2" fmla="*/ 154 w 168"/>
                <a:gd name="T3" fmla="*/ 64 h 82"/>
                <a:gd name="T4" fmla="*/ 136 w 168"/>
                <a:gd name="T5" fmla="*/ 65 h 82"/>
                <a:gd name="T6" fmla="*/ 152 w 168"/>
                <a:gd name="T7" fmla="*/ 55 h 82"/>
                <a:gd name="T8" fmla="*/ 158 w 168"/>
                <a:gd name="T9" fmla="*/ 41 h 82"/>
                <a:gd name="T10" fmla="*/ 143 w 168"/>
                <a:gd name="T11" fmla="*/ 70 h 82"/>
                <a:gd name="T12" fmla="*/ 117 w 168"/>
                <a:gd name="T13" fmla="*/ 78 h 82"/>
                <a:gd name="T14" fmla="*/ 85 w 168"/>
                <a:gd name="T15" fmla="*/ 82 h 82"/>
                <a:gd name="T16" fmla="*/ 99 w 168"/>
                <a:gd name="T17" fmla="*/ 75 h 82"/>
                <a:gd name="T18" fmla="*/ 126 w 168"/>
                <a:gd name="T19" fmla="*/ 70 h 82"/>
                <a:gd name="T20" fmla="*/ 143 w 168"/>
                <a:gd name="T21" fmla="*/ 70 h 82"/>
                <a:gd name="T22" fmla="*/ 67 w 168"/>
                <a:gd name="T23" fmla="*/ 82 h 82"/>
                <a:gd name="T24" fmla="*/ 37 w 168"/>
                <a:gd name="T25" fmla="*/ 75 h 82"/>
                <a:gd name="T26" fmla="*/ 32 w 168"/>
                <a:gd name="T27" fmla="*/ 65 h 82"/>
                <a:gd name="T28" fmla="*/ 55 w 168"/>
                <a:gd name="T29" fmla="*/ 73 h 82"/>
                <a:gd name="T30" fmla="*/ 85 w 168"/>
                <a:gd name="T31" fmla="*/ 77 h 82"/>
                <a:gd name="T32" fmla="*/ 25 w 168"/>
                <a:gd name="T33" fmla="*/ 70 h 82"/>
                <a:gd name="T34" fmla="*/ 7 w 168"/>
                <a:gd name="T35" fmla="*/ 57 h 82"/>
                <a:gd name="T36" fmla="*/ 0 w 168"/>
                <a:gd name="T37" fmla="*/ 41 h 82"/>
                <a:gd name="T38" fmla="*/ 13 w 168"/>
                <a:gd name="T39" fmla="*/ 49 h 82"/>
                <a:gd name="T40" fmla="*/ 23 w 168"/>
                <a:gd name="T41" fmla="*/ 60 h 82"/>
                <a:gd name="T42" fmla="*/ 25 w 168"/>
                <a:gd name="T43" fmla="*/ 70 h 82"/>
                <a:gd name="T44" fmla="*/ 2 w 168"/>
                <a:gd name="T45" fmla="*/ 33 h 82"/>
                <a:gd name="T46" fmla="*/ 14 w 168"/>
                <a:gd name="T47" fmla="*/ 18 h 82"/>
                <a:gd name="T48" fmla="*/ 32 w 168"/>
                <a:gd name="T49" fmla="*/ 16 h 82"/>
                <a:gd name="T50" fmla="*/ 16 w 168"/>
                <a:gd name="T51" fmla="*/ 28 h 82"/>
                <a:gd name="T52" fmla="*/ 11 w 168"/>
                <a:gd name="T53" fmla="*/ 41 h 82"/>
                <a:gd name="T54" fmla="*/ 25 w 168"/>
                <a:gd name="T55" fmla="*/ 13 h 82"/>
                <a:gd name="T56" fmla="*/ 52 w 168"/>
                <a:gd name="T57" fmla="*/ 3 h 82"/>
                <a:gd name="T58" fmla="*/ 85 w 168"/>
                <a:gd name="T59" fmla="*/ 0 h 82"/>
                <a:gd name="T60" fmla="*/ 69 w 168"/>
                <a:gd name="T61" fmla="*/ 6 h 82"/>
                <a:gd name="T62" fmla="*/ 43 w 168"/>
                <a:gd name="T63" fmla="*/ 13 h 82"/>
                <a:gd name="T64" fmla="*/ 25 w 168"/>
                <a:gd name="T65" fmla="*/ 13 h 82"/>
                <a:gd name="T66" fmla="*/ 101 w 168"/>
                <a:gd name="T67" fmla="*/ 1 h 82"/>
                <a:gd name="T68" fmla="*/ 131 w 168"/>
                <a:gd name="T69" fmla="*/ 8 h 82"/>
                <a:gd name="T70" fmla="*/ 136 w 168"/>
                <a:gd name="T71" fmla="*/ 16 h 82"/>
                <a:gd name="T72" fmla="*/ 113 w 168"/>
                <a:gd name="T73" fmla="*/ 10 h 82"/>
                <a:gd name="T74" fmla="*/ 85 w 168"/>
                <a:gd name="T75" fmla="*/ 6 h 82"/>
                <a:gd name="T76" fmla="*/ 143 w 168"/>
                <a:gd name="T77" fmla="*/ 13 h 82"/>
                <a:gd name="T78" fmla="*/ 163 w 168"/>
                <a:gd name="T79" fmla="*/ 26 h 82"/>
                <a:gd name="T80" fmla="*/ 168 w 168"/>
                <a:gd name="T81" fmla="*/ 41 h 82"/>
                <a:gd name="T82" fmla="*/ 156 w 168"/>
                <a:gd name="T83" fmla="*/ 34 h 82"/>
                <a:gd name="T84" fmla="*/ 145 w 168"/>
                <a:gd name="T85" fmla="*/ 21 h 82"/>
                <a:gd name="T86" fmla="*/ 143 w 168"/>
                <a:gd name="T87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82">
                  <a:moveTo>
                    <a:pt x="168" y="41"/>
                  </a:moveTo>
                  <a:lnTo>
                    <a:pt x="166" y="49"/>
                  </a:lnTo>
                  <a:lnTo>
                    <a:pt x="163" y="57"/>
                  </a:lnTo>
                  <a:lnTo>
                    <a:pt x="154" y="64"/>
                  </a:lnTo>
                  <a:lnTo>
                    <a:pt x="143" y="70"/>
                  </a:lnTo>
                  <a:lnTo>
                    <a:pt x="136" y="65"/>
                  </a:lnTo>
                  <a:lnTo>
                    <a:pt x="145" y="60"/>
                  </a:lnTo>
                  <a:lnTo>
                    <a:pt x="152" y="55"/>
                  </a:lnTo>
                  <a:lnTo>
                    <a:pt x="156" y="49"/>
                  </a:lnTo>
                  <a:lnTo>
                    <a:pt x="158" y="41"/>
                  </a:lnTo>
                  <a:lnTo>
                    <a:pt x="168" y="41"/>
                  </a:lnTo>
                  <a:close/>
                  <a:moveTo>
                    <a:pt x="143" y="70"/>
                  </a:moveTo>
                  <a:lnTo>
                    <a:pt x="131" y="75"/>
                  </a:lnTo>
                  <a:lnTo>
                    <a:pt x="117" y="78"/>
                  </a:lnTo>
                  <a:lnTo>
                    <a:pt x="101" y="82"/>
                  </a:lnTo>
                  <a:lnTo>
                    <a:pt x="85" y="82"/>
                  </a:lnTo>
                  <a:lnTo>
                    <a:pt x="85" y="77"/>
                  </a:lnTo>
                  <a:lnTo>
                    <a:pt x="99" y="75"/>
                  </a:lnTo>
                  <a:lnTo>
                    <a:pt x="113" y="73"/>
                  </a:lnTo>
                  <a:lnTo>
                    <a:pt x="126" y="70"/>
                  </a:lnTo>
                  <a:lnTo>
                    <a:pt x="136" y="65"/>
                  </a:lnTo>
                  <a:lnTo>
                    <a:pt x="143" y="70"/>
                  </a:lnTo>
                  <a:close/>
                  <a:moveTo>
                    <a:pt x="85" y="82"/>
                  </a:moveTo>
                  <a:lnTo>
                    <a:pt x="67" y="82"/>
                  </a:lnTo>
                  <a:lnTo>
                    <a:pt x="52" y="78"/>
                  </a:lnTo>
                  <a:lnTo>
                    <a:pt x="37" y="75"/>
                  </a:lnTo>
                  <a:lnTo>
                    <a:pt x="25" y="70"/>
                  </a:lnTo>
                  <a:lnTo>
                    <a:pt x="32" y="65"/>
                  </a:lnTo>
                  <a:lnTo>
                    <a:pt x="43" y="70"/>
                  </a:lnTo>
                  <a:lnTo>
                    <a:pt x="55" y="73"/>
                  </a:lnTo>
                  <a:lnTo>
                    <a:pt x="69" y="75"/>
                  </a:lnTo>
                  <a:lnTo>
                    <a:pt x="85" y="77"/>
                  </a:lnTo>
                  <a:lnTo>
                    <a:pt x="85" y="82"/>
                  </a:lnTo>
                  <a:close/>
                  <a:moveTo>
                    <a:pt x="25" y="70"/>
                  </a:moveTo>
                  <a:lnTo>
                    <a:pt x="14" y="64"/>
                  </a:lnTo>
                  <a:lnTo>
                    <a:pt x="7" y="57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11" y="41"/>
                  </a:lnTo>
                  <a:lnTo>
                    <a:pt x="13" y="49"/>
                  </a:lnTo>
                  <a:lnTo>
                    <a:pt x="16" y="55"/>
                  </a:lnTo>
                  <a:lnTo>
                    <a:pt x="23" y="60"/>
                  </a:lnTo>
                  <a:lnTo>
                    <a:pt x="32" y="65"/>
                  </a:lnTo>
                  <a:lnTo>
                    <a:pt x="25" y="70"/>
                  </a:lnTo>
                  <a:close/>
                  <a:moveTo>
                    <a:pt x="0" y="41"/>
                  </a:moveTo>
                  <a:lnTo>
                    <a:pt x="2" y="33"/>
                  </a:lnTo>
                  <a:lnTo>
                    <a:pt x="7" y="26"/>
                  </a:lnTo>
                  <a:lnTo>
                    <a:pt x="14" y="18"/>
                  </a:lnTo>
                  <a:lnTo>
                    <a:pt x="25" y="13"/>
                  </a:lnTo>
                  <a:lnTo>
                    <a:pt x="32" y="16"/>
                  </a:lnTo>
                  <a:lnTo>
                    <a:pt x="23" y="21"/>
                  </a:lnTo>
                  <a:lnTo>
                    <a:pt x="16" y="28"/>
                  </a:lnTo>
                  <a:lnTo>
                    <a:pt x="13" y="34"/>
                  </a:lnTo>
                  <a:lnTo>
                    <a:pt x="11" y="41"/>
                  </a:lnTo>
                  <a:lnTo>
                    <a:pt x="0" y="41"/>
                  </a:lnTo>
                  <a:close/>
                  <a:moveTo>
                    <a:pt x="25" y="13"/>
                  </a:moveTo>
                  <a:lnTo>
                    <a:pt x="37" y="8"/>
                  </a:lnTo>
                  <a:lnTo>
                    <a:pt x="52" y="3"/>
                  </a:lnTo>
                  <a:lnTo>
                    <a:pt x="67" y="1"/>
                  </a:lnTo>
                  <a:lnTo>
                    <a:pt x="85" y="0"/>
                  </a:lnTo>
                  <a:lnTo>
                    <a:pt x="85" y="6"/>
                  </a:lnTo>
                  <a:lnTo>
                    <a:pt x="69" y="6"/>
                  </a:lnTo>
                  <a:lnTo>
                    <a:pt x="55" y="10"/>
                  </a:lnTo>
                  <a:lnTo>
                    <a:pt x="43" y="13"/>
                  </a:lnTo>
                  <a:lnTo>
                    <a:pt x="32" y="16"/>
                  </a:lnTo>
                  <a:lnTo>
                    <a:pt x="25" y="13"/>
                  </a:lnTo>
                  <a:close/>
                  <a:moveTo>
                    <a:pt x="85" y="0"/>
                  </a:moveTo>
                  <a:lnTo>
                    <a:pt x="101" y="1"/>
                  </a:lnTo>
                  <a:lnTo>
                    <a:pt x="117" y="3"/>
                  </a:lnTo>
                  <a:lnTo>
                    <a:pt x="131" y="8"/>
                  </a:lnTo>
                  <a:lnTo>
                    <a:pt x="143" y="13"/>
                  </a:lnTo>
                  <a:lnTo>
                    <a:pt x="136" y="16"/>
                  </a:lnTo>
                  <a:lnTo>
                    <a:pt x="126" y="13"/>
                  </a:lnTo>
                  <a:lnTo>
                    <a:pt x="113" y="10"/>
                  </a:lnTo>
                  <a:lnTo>
                    <a:pt x="99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143" y="13"/>
                  </a:moveTo>
                  <a:lnTo>
                    <a:pt x="154" y="18"/>
                  </a:lnTo>
                  <a:lnTo>
                    <a:pt x="163" y="26"/>
                  </a:lnTo>
                  <a:lnTo>
                    <a:pt x="166" y="33"/>
                  </a:lnTo>
                  <a:lnTo>
                    <a:pt x="168" y="41"/>
                  </a:lnTo>
                  <a:lnTo>
                    <a:pt x="158" y="41"/>
                  </a:lnTo>
                  <a:lnTo>
                    <a:pt x="156" y="34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6" y="16"/>
                  </a:lnTo>
                  <a:lnTo>
                    <a:pt x="143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79" name="Freeform 59"/>
            <p:cNvSpPr>
              <a:spLocks/>
            </p:cNvSpPr>
            <p:nvPr/>
          </p:nvSpPr>
          <p:spPr bwMode="auto">
            <a:xfrm>
              <a:off x="1865" y="1637"/>
              <a:ext cx="95" cy="55"/>
            </a:xfrm>
            <a:custGeom>
              <a:avLst/>
              <a:gdLst>
                <a:gd name="T0" fmla="*/ 157 w 157"/>
                <a:gd name="T1" fmla="*/ 38 h 77"/>
                <a:gd name="T2" fmla="*/ 155 w 157"/>
                <a:gd name="T3" fmla="*/ 46 h 77"/>
                <a:gd name="T4" fmla="*/ 152 w 157"/>
                <a:gd name="T5" fmla="*/ 52 h 77"/>
                <a:gd name="T6" fmla="*/ 145 w 157"/>
                <a:gd name="T7" fmla="*/ 59 h 77"/>
                <a:gd name="T8" fmla="*/ 134 w 157"/>
                <a:gd name="T9" fmla="*/ 66 h 77"/>
                <a:gd name="T10" fmla="*/ 124 w 157"/>
                <a:gd name="T11" fmla="*/ 70 h 77"/>
                <a:gd name="T12" fmla="*/ 110 w 157"/>
                <a:gd name="T13" fmla="*/ 74 h 77"/>
                <a:gd name="T14" fmla="*/ 95 w 157"/>
                <a:gd name="T15" fmla="*/ 75 h 77"/>
                <a:gd name="T16" fmla="*/ 80 w 157"/>
                <a:gd name="T17" fmla="*/ 77 h 77"/>
                <a:gd name="T18" fmla="*/ 64 w 157"/>
                <a:gd name="T19" fmla="*/ 75 h 77"/>
                <a:gd name="T20" fmla="*/ 48 w 157"/>
                <a:gd name="T21" fmla="*/ 74 h 77"/>
                <a:gd name="T22" fmla="*/ 35 w 157"/>
                <a:gd name="T23" fmla="*/ 70 h 77"/>
                <a:gd name="T24" fmla="*/ 23 w 157"/>
                <a:gd name="T25" fmla="*/ 66 h 77"/>
                <a:gd name="T26" fmla="*/ 14 w 157"/>
                <a:gd name="T27" fmla="*/ 59 h 77"/>
                <a:gd name="T28" fmla="*/ 7 w 157"/>
                <a:gd name="T29" fmla="*/ 52 h 77"/>
                <a:gd name="T30" fmla="*/ 2 w 157"/>
                <a:gd name="T31" fmla="*/ 46 h 77"/>
                <a:gd name="T32" fmla="*/ 0 w 157"/>
                <a:gd name="T33" fmla="*/ 38 h 77"/>
                <a:gd name="T34" fmla="*/ 2 w 157"/>
                <a:gd name="T35" fmla="*/ 31 h 77"/>
                <a:gd name="T36" fmla="*/ 7 w 157"/>
                <a:gd name="T37" fmla="*/ 23 h 77"/>
                <a:gd name="T38" fmla="*/ 14 w 157"/>
                <a:gd name="T39" fmla="*/ 16 h 77"/>
                <a:gd name="T40" fmla="*/ 23 w 157"/>
                <a:gd name="T41" fmla="*/ 12 h 77"/>
                <a:gd name="T42" fmla="*/ 35 w 157"/>
                <a:gd name="T43" fmla="*/ 7 h 77"/>
                <a:gd name="T44" fmla="*/ 48 w 157"/>
                <a:gd name="T45" fmla="*/ 3 h 77"/>
                <a:gd name="T46" fmla="*/ 64 w 157"/>
                <a:gd name="T47" fmla="*/ 2 h 77"/>
                <a:gd name="T48" fmla="*/ 80 w 157"/>
                <a:gd name="T49" fmla="*/ 0 h 77"/>
                <a:gd name="T50" fmla="*/ 95 w 157"/>
                <a:gd name="T51" fmla="*/ 2 h 77"/>
                <a:gd name="T52" fmla="*/ 110 w 157"/>
                <a:gd name="T53" fmla="*/ 3 h 77"/>
                <a:gd name="T54" fmla="*/ 124 w 157"/>
                <a:gd name="T55" fmla="*/ 7 h 77"/>
                <a:gd name="T56" fmla="*/ 134 w 157"/>
                <a:gd name="T57" fmla="*/ 12 h 77"/>
                <a:gd name="T58" fmla="*/ 145 w 157"/>
                <a:gd name="T59" fmla="*/ 16 h 77"/>
                <a:gd name="T60" fmla="*/ 152 w 157"/>
                <a:gd name="T61" fmla="*/ 23 h 77"/>
                <a:gd name="T62" fmla="*/ 155 w 157"/>
                <a:gd name="T63" fmla="*/ 31 h 77"/>
                <a:gd name="T64" fmla="*/ 157 w 157"/>
                <a:gd name="T6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77">
                  <a:moveTo>
                    <a:pt x="157" y="38"/>
                  </a:moveTo>
                  <a:lnTo>
                    <a:pt x="155" y="46"/>
                  </a:lnTo>
                  <a:lnTo>
                    <a:pt x="152" y="52"/>
                  </a:lnTo>
                  <a:lnTo>
                    <a:pt x="145" y="59"/>
                  </a:lnTo>
                  <a:lnTo>
                    <a:pt x="134" y="66"/>
                  </a:lnTo>
                  <a:lnTo>
                    <a:pt x="124" y="70"/>
                  </a:lnTo>
                  <a:lnTo>
                    <a:pt x="110" y="74"/>
                  </a:lnTo>
                  <a:lnTo>
                    <a:pt x="95" y="75"/>
                  </a:lnTo>
                  <a:lnTo>
                    <a:pt x="80" y="77"/>
                  </a:lnTo>
                  <a:lnTo>
                    <a:pt x="64" y="75"/>
                  </a:lnTo>
                  <a:lnTo>
                    <a:pt x="48" y="74"/>
                  </a:lnTo>
                  <a:lnTo>
                    <a:pt x="35" y="70"/>
                  </a:lnTo>
                  <a:lnTo>
                    <a:pt x="23" y="66"/>
                  </a:lnTo>
                  <a:lnTo>
                    <a:pt x="14" y="59"/>
                  </a:lnTo>
                  <a:lnTo>
                    <a:pt x="7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7" y="23"/>
                  </a:lnTo>
                  <a:lnTo>
                    <a:pt x="14" y="16"/>
                  </a:lnTo>
                  <a:lnTo>
                    <a:pt x="23" y="12"/>
                  </a:lnTo>
                  <a:lnTo>
                    <a:pt x="35" y="7"/>
                  </a:lnTo>
                  <a:lnTo>
                    <a:pt x="48" y="3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5" y="2"/>
                  </a:lnTo>
                  <a:lnTo>
                    <a:pt x="110" y="3"/>
                  </a:lnTo>
                  <a:lnTo>
                    <a:pt x="124" y="7"/>
                  </a:lnTo>
                  <a:lnTo>
                    <a:pt x="134" y="12"/>
                  </a:lnTo>
                  <a:lnTo>
                    <a:pt x="145" y="16"/>
                  </a:lnTo>
                  <a:lnTo>
                    <a:pt x="152" y="23"/>
                  </a:lnTo>
                  <a:lnTo>
                    <a:pt x="155" y="31"/>
                  </a:lnTo>
                  <a:lnTo>
                    <a:pt x="157" y="38"/>
                  </a:lnTo>
                  <a:close/>
                </a:path>
              </a:pathLst>
            </a:custGeom>
            <a:solidFill>
              <a:srgbClr val="A4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80" name="Freeform 60"/>
            <p:cNvSpPr>
              <a:spLocks noEditPoints="1"/>
            </p:cNvSpPr>
            <p:nvPr/>
          </p:nvSpPr>
          <p:spPr bwMode="auto">
            <a:xfrm>
              <a:off x="1862" y="1634"/>
              <a:ext cx="102" cy="59"/>
            </a:xfrm>
            <a:custGeom>
              <a:avLst/>
              <a:gdLst>
                <a:gd name="T0" fmla="*/ 166 w 168"/>
                <a:gd name="T1" fmla="*/ 49 h 82"/>
                <a:gd name="T2" fmla="*/ 153 w 168"/>
                <a:gd name="T3" fmla="*/ 64 h 82"/>
                <a:gd name="T4" fmla="*/ 136 w 168"/>
                <a:gd name="T5" fmla="*/ 65 h 82"/>
                <a:gd name="T6" fmla="*/ 152 w 168"/>
                <a:gd name="T7" fmla="*/ 55 h 82"/>
                <a:gd name="T8" fmla="*/ 157 w 168"/>
                <a:gd name="T9" fmla="*/ 41 h 82"/>
                <a:gd name="T10" fmla="*/ 145 w 168"/>
                <a:gd name="T11" fmla="*/ 70 h 82"/>
                <a:gd name="T12" fmla="*/ 116 w 168"/>
                <a:gd name="T13" fmla="*/ 78 h 82"/>
                <a:gd name="T14" fmla="*/ 85 w 168"/>
                <a:gd name="T15" fmla="*/ 82 h 82"/>
                <a:gd name="T16" fmla="*/ 99 w 168"/>
                <a:gd name="T17" fmla="*/ 75 h 82"/>
                <a:gd name="T18" fmla="*/ 125 w 168"/>
                <a:gd name="T19" fmla="*/ 70 h 82"/>
                <a:gd name="T20" fmla="*/ 145 w 168"/>
                <a:gd name="T21" fmla="*/ 70 h 82"/>
                <a:gd name="T22" fmla="*/ 67 w 168"/>
                <a:gd name="T23" fmla="*/ 82 h 82"/>
                <a:gd name="T24" fmla="*/ 37 w 168"/>
                <a:gd name="T25" fmla="*/ 75 h 82"/>
                <a:gd name="T26" fmla="*/ 32 w 168"/>
                <a:gd name="T27" fmla="*/ 65 h 82"/>
                <a:gd name="T28" fmla="*/ 56 w 168"/>
                <a:gd name="T29" fmla="*/ 73 h 82"/>
                <a:gd name="T30" fmla="*/ 85 w 168"/>
                <a:gd name="T31" fmla="*/ 77 h 82"/>
                <a:gd name="T32" fmla="*/ 24 w 168"/>
                <a:gd name="T33" fmla="*/ 70 h 82"/>
                <a:gd name="T34" fmla="*/ 7 w 168"/>
                <a:gd name="T35" fmla="*/ 57 h 82"/>
                <a:gd name="T36" fmla="*/ 0 w 168"/>
                <a:gd name="T37" fmla="*/ 41 h 82"/>
                <a:gd name="T38" fmla="*/ 12 w 168"/>
                <a:gd name="T39" fmla="*/ 49 h 82"/>
                <a:gd name="T40" fmla="*/ 23 w 168"/>
                <a:gd name="T41" fmla="*/ 60 h 82"/>
                <a:gd name="T42" fmla="*/ 24 w 168"/>
                <a:gd name="T43" fmla="*/ 70 h 82"/>
                <a:gd name="T44" fmla="*/ 1 w 168"/>
                <a:gd name="T45" fmla="*/ 33 h 82"/>
                <a:gd name="T46" fmla="*/ 14 w 168"/>
                <a:gd name="T47" fmla="*/ 18 h 82"/>
                <a:gd name="T48" fmla="*/ 32 w 168"/>
                <a:gd name="T49" fmla="*/ 16 h 82"/>
                <a:gd name="T50" fmla="*/ 17 w 168"/>
                <a:gd name="T51" fmla="*/ 28 h 82"/>
                <a:gd name="T52" fmla="*/ 10 w 168"/>
                <a:gd name="T53" fmla="*/ 41 h 82"/>
                <a:gd name="T54" fmla="*/ 24 w 168"/>
                <a:gd name="T55" fmla="*/ 13 h 82"/>
                <a:gd name="T56" fmla="*/ 51 w 168"/>
                <a:gd name="T57" fmla="*/ 3 h 82"/>
                <a:gd name="T58" fmla="*/ 85 w 168"/>
                <a:gd name="T59" fmla="*/ 0 h 82"/>
                <a:gd name="T60" fmla="*/ 70 w 168"/>
                <a:gd name="T61" fmla="*/ 6 h 82"/>
                <a:gd name="T62" fmla="*/ 44 w 168"/>
                <a:gd name="T63" fmla="*/ 13 h 82"/>
                <a:gd name="T64" fmla="*/ 24 w 168"/>
                <a:gd name="T65" fmla="*/ 13 h 82"/>
                <a:gd name="T66" fmla="*/ 102 w 168"/>
                <a:gd name="T67" fmla="*/ 1 h 82"/>
                <a:gd name="T68" fmla="*/ 132 w 168"/>
                <a:gd name="T69" fmla="*/ 8 h 82"/>
                <a:gd name="T70" fmla="*/ 136 w 168"/>
                <a:gd name="T71" fmla="*/ 16 h 82"/>
                <a:gd name="T72" fmla="*/ 113 w 168"/>
                <a:gd name="T73" fmla="*/ 10 h 82"/>
                <a:gd name="T74" fmla="*/ 85 w 168"/>
                <a:gd name="T75" fmla="*/ 6 h 82"/>
                <a:gd name="T76" fmla="*/ 145 w 168"/>
                <a:gd name="T77" fmla="*/ 13 h 82"/>
                <a:gd name="T78" fmla="*/ 162 w 168"/>
                <a:gd name="T79" fmla="*/ 26 h 82"/>
                <a:gd name="T80" fmla="*/ 168 w 168"/>
                <a:gd name="T81" fmla="*/ 41 h 82"/>
                <a:gd name="T82" fmla="*/ 155 w 168"/>
                <a:gd name="T83" fmla="*/ 34 h 82"/>
                <a:gd name="T84" fmla="*/ 145 w 168"/>
                <a:gd name="T85" fmla="*/ 21 h 82"/>
                <a:gd name="T86" fmla="*/ 145 w 168"/>
                <a:gd name="T87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8" h="82">
                  <a:moveTo>
                    <a:pt x="168" y="41"/>
                  </a:moveTo>
                  <a:lnTo>
                    <a:pt x="166" y="49"/>
                  </a:lnTo>
                  <a:lnTo>
                    <a:pt x="162" y="57"/>
                  </a:lnTo>
                  <a:lnTo>
                    <a:pt x="153" y="64"/>
                  </a:lnTo>
                  <a:lnTo>
                    <a:pt x="145" y="70"/>
                  </a:lnTo>
                  <a:lnTo>
                    <a:pt x="136" y="65"/>
                  </a:lnTo>
                  <a:lnTo>
                    <a:pt x="145" y="60"/>
                  </a:lnTo>
                  <a:lnTo>
                    <a:pt x="152" y="55"/>
                  </a:lnTo>
                  <a:lnTo>
                    <a:pt x="155" y="49"/>
                  </a:lnTo>
                  <a:lnTo>
                    <a:pt x="157" y="41"/>
                  </a:lnTo>
                  <a:lnTo>
                    <a:pt x="168" y="41"/>
                  </a:lnTo>
                  <a:close/>
                  <a:moveTo>
                    <a:pt x="145" y="70"/>
                  </a:moveTo>
                  <a:lnTo>
                    <a:pt x="132" y="75"/>
                  </a:lnTo>
                  <a:lnTo>
                    <a:pt x="116" y="78"/>
                  </a:lnTo>
                  <a:lnTo>
                    <a:pt x="102" y="82"/>
                  </a:lnTo>
                  <a:lnTo>
                    <a:pt x="85" y="82"/>
                  </a:lnTo>
                  <a:lnTo>
                    <a:pt x="85" y="77"/>
                  </a:lnTo>
                  <a:lnTo>
                    <a:pt x="99" y="75"/>
                  </a:lnTo>
                  <a:lnTo>
                    <a:pt x="113" y="73"/>
                  </a:lnTo>
                  <a:lnTo>
                    <a:pt x="125" y="70"/>
                  </a:lnTo>
                  <a:lnTo>
                    <a:pt x="136" y="65"/>
                  </a:lnTo>
                  <a:lnTo>
                    <a:pt x="145" y="70"/>
                  </a:lnTo>
                  <a:close/>
                  <a:moveTo>
                    <a:pt x="85" y="82"/>
                  </a:moveTo>
                  <a:lnTo>
                    <a:pt x="67" y="82"/>
                  </a:lnTo>
                  <a:lnTo>
                    <a:pt x="51" y="78"/>
                  </a:lnTo>
                  <a:lnTo>
                    <a:pt x="37" y="75"/>
                  </a:lnTo>
                  <a:lnTo>
                    <a:pt x="24" y="70"/>
                  </a:lnTo>
                  <a:lnTo>
                    <a:pt x="32" y="65"/>
                  </a:lnTo>
                  <a:lnTo>
                    <a:pt x="44" y="70"/>
                  </a:lnTo>
                  <a:lnTo>
                    <a:pt x="56" y="73"/>
                  </a:lnTo>
                  <a:lnTo>
                    <a:pt x="70" y="75"/>
                  </a:lnTo>
                  <a:lnTo>
                    <a:pt x="85" y="77"/>
                  </a:lnTo>
                  <a:lnTo>
                    <a:pt x="85" y="82"/>
                  </a:lnTo>
                  <a:close/>
                  <a:moveTo>
                    <a:pt x="24" y="70"/>
                  </a:moveTo>
                  <a:lnTo>
                    <a:pt x="14" y="64"/>
                  </a:lnTo>
                  <a:lnTo>
                    <a:pt x="7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49"/>
                  </a:lnTo>
                  <a:lnTo>
                    <a:pt x="17" y="55"/>
                  </a:lnTo>
                  <a:lnTo>
                    <a:pt x="23" y="60"/>
                  </a:lnTo>
                  <a:lnTo>
                    <a:pt x="32" y="65"/>
                  </a:lnTo>
                  <a:lnTo>
                    <a:pt x="24" y="70"/>
                  </a:lnTo>
                  <a:close/>
                  <a:moveTo>
                    <a:pt x="0" y="41"/>
                  </a:moveTo>
                  <a:lnTo>
                    <a:pt x="1" y="33"/>
                  </a:lnTo>
                  <a:lnTo>
                    <a:pt x="7" y="26"/>
                  </a:lnTo>
                  <a:lnTo>
                    <a:pt x="14" y="18"/>
                  </a:lnTo>
                  <a:lnTo>
                    <a:pt x="24" y="13"/>
                  </a:lnTo>
                  <a:lnTo>
                    <a:pt x="32" y="16"/>
                  </a:lnTo>
                  <a:lnTo>
                    <a:pt x="23" y="21"/>
                  </a:lnTo>
                  <a:lnTo>
                    <a:pt x="17" y="28"/>
                  </a:lnTo>
                  <a:lnTo>
                    <a:pt x="12" y="34"/>
                  </a:lnTo>
                  <a:lnTo>
                    <a:pt x="10" y="41"/>
                  </a:lnTo>
                  <a:lnTo>
                    <a:pt x="0" y="41"/>
                  </a:lnTo>
                  <a:close/>
                  <a:moveTo>
                    <a:pt x="24" y="13"/>
                  </a:moveTo>
                  <a:lnTo>
                    <a:pt x="37" y="8"/>
                  </a:lnTo>
                  <a:lnTo>
                    <a:pt x="51" y="3"/>
                  </a:lnTo>
                  <a:lnTo>
                    <a:pt x="67" y="1"/>
                  </a:lnTo>
                  <a:lnTo>
                    <a:pt x="85" y="0"/>
                  </a:lnTo>
                  <a:lnTo>
                    <a:pt x="85" y="6"/>
                  </a:lnTo>
                  <a:lnTo>
                    <a:pt x="70" y="6"/>
                  </a:lnTo>
                  <a:lnTo>
                    <a:pt x="56" y="10"/>
                  </a:lnTo>
                  <a:lnTo>
                    <a:pt x="44" y="13"/>
                  </a:lnTo>
                  <a:lnTo>
                    <a:pt x="32" y="16"/>
                  </a:lnTo>
                  <a:lnTo>
                    <a:pt x="24" y="13"/>
                  </a:lnTo>
                  <a:close/>
                  <a:moveTo>
                    <a:pt x="85" y="0"/>
                  </a:moveTo>
                  <a:lnTo>
                    <a:pt x="102" y="1"/>
                  </a:lnTo>
                  <a:lnTo>
                    <a:pt x="116" y="3"/>
                  </a:lnTo>
                  <a:lnTo>
                    <a:pt x="132" y="8"/>
                  </a:lnTo>
                  <a:lnTo>
                    <a:pt x="145" y="13"/>
                  </a:lnTo>
                  <a:lnTo>
                    <a:pt x="136" y="16"/>
                  </a:lnTo>
                  <a:lnTo>
                    <a:pt x="125" y="13"/>
                  </a:lnTo>
                  <a:lnTo>
                    <a:pt x="113" y="10"/>
                  </a:lnTo>
                  <a:lnTo>
                    <a:pt x="99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145" y="13"/>
                  </a:moveTo>
                  <a:lnTo>
                    <a:pt x="153" y="18"/>
                  </a:lnTo>
                  <a:lnTo>
                    <a:pt x="162" y="26"/>
                  </a:lnTo>
                  <a:lnTo>
                    <a:pt x="166" y="33"/>
                  </a:lnTo>
                  <a:lnTo>
                    <a:pt x="168" y="41"/>
                  </a:lnTo>
                  <a:lnTo>
                    <a:pt x="157" y="41"/>
                  </a:lnTo>
                  <a:lnTo>
                    <a:pt x="155" y="34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6" y="16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81" name="Freeform 61"/>
            <p:cNvSpPr>
              <a:spLocks/>
            </p:cNvSpPr>
            <p:nvPr/>
          </p:nvSpPr>
          <p:spPr bwMode="auto">
            <a:xfrm>
              <a:off x="2108" y="1637"/>
              <a:ext cx="96" cy="55"/>
            </a:xfrm>
            <a:custGeom>
              <a:avLst/>
              <a:gdLst>
                <a:gd name="T0" fmla="*/ 159 w 159"/>
                <a:gd name="T1" fmla="*/ 38 h 77"/>
                <a:gd name="T2" fmla="*/ 157 w 159"/>
                <a:gd name="T3" fmla="*/ 46 h 77"/>
                <a:gd name="T4" fmla="*/ 152 w 159"/>
                <a:gd name="T5" fmla="*/ 52 h 77"/>
                <a:gd name="T6" fmla="*/ 145 w 159"/>
                <a:gd name="T7" fmla="*/ 59 h 77"/>
                <a:gd name="T8" fmla="*/ 136 w 159"/>
                <a:gd name="T9" fmla="*/ 66 h 77"/>
                <a:gd name="T10" fmla="*/ 124 w 159"/>
                <a:gd name="T11" fmla="*/ 70 h 77"/>
                <a:gd name="T12" fmla="*/ 110 w 159"/>
                <a:gd name="T13" fmla="*/ 74 h 77"/>
                <a:gd name="T14" fmla="*/ 96 w 159"/>
                <a:gd name="T15" fmla="*/ 75 h 77"/>
                <a:gd name="T16" fmla="*/ 80 w 159"/>
                <a:gd name="T17" fmla="*/ 77 h 77"/>
                <a:gd name="T18" fmla="*/ 64 w 159"/>
                <a:gd name="T19" fmla="*/ 75 h 77"/>
                <a:gd name="T20" fmla="*/ 50 w 159"/>
                <a:gd name="T21" fmla="*/ 74 h 77"/>
                <a:gd name="T22" fmla="*/ 36 w 159"/>
                <a:gd name="T23" fmla="*/ 70 h 77"/>
                <a:gd name="T24" fmla="*/ 23 w 159"/>
                <a:gd name="T25" fmla="*/ 66 h 77"/>
                <a:gd name="T26" fmla="*/ 14 w 159"/>
                <a:gd name="T27" fmla="*/ 59 h 77"/>
                <a:gd name="T28" fmla="*/ 7 w 159"/>
                <a:gd name="T29" fmla="*/ 52 h 77"/>
                <a:gd name="T30" fmla="*/ 2 w 159"/>
                <a:gd name="T31" fmla="*/ 46 h 77"/>
                <a:gd name="T32" fmla="*/ 0 w 159"/>
                <a:gd name="T33" fmla="*/ 38 h 77"/>
                <a:gd name="T34" fmla="*/ 2 w 159"/>
                <a:gd name="T35" fmla="*/ 31 h 77"/>
                <a:gd name="T36" fmla="*/ 7 w 159"/>
                <a:gd name="T37" fmla="*/ 23 h 77"/>
                <a:gd name="T38" fmla="*/ 14 w 159"/>
                <a:gd name="T39" fmla="*/ 16 h 77"/>
                <a:gd name="T40" fmla="*/ 23 w 159"/>
                <a:gd name="T41" fmla="*/ 12 h 77"/>
                <a:gd name="T42" fmla="*/ 36 w 159"/>
                <a:gd name="T43" fmla="*/ 7 h 77"/>
                <a:gd name="T44" fmla="*/ 50 w 159"/>
                <a:gd name="T45" fmla="*/ 3 h 77"/>
                <a:gd name="T46" fmla="*/ 64 w 159"/>
                <a:gd name="T47" fmla="*/ 2 h 77"/>
                <a:gd name="T48" fmla="*/ 80 w 159"/>
                <a:gd name="T49" fmla="*/ 0 h 77"/>
                <a:gd name="T50" fmla="*/ 96 w 159"/>
                <a:gd name="T51" fmla="*/ 2 h 77"/>
                <a:gd name="T52" fmla="*/ 110 w 159"/>
                <a:gd name="T53" fmla="*/ 3 h 77"/>
                <a:gd name="T54" fmla="*/ 124 w 159"/>
                <a:gd name="T55" fmla="*/ 7 h 77"/>
                <a:gd name="T56" fmla="*/ 136 w 159"/>
                <a:gd name="T57" fmla="*/ 12 h 77"/>
                <a:gd name="T58" fmla="*/ 145 w 159"/>
                <a:gd name="T59" fmla="*/ 16 h 77"/>
                <a:gd name="T60" fmla="*/ 152 w 159"/>
                <a:gd name="T61" fmla="*/ 23 h 77"/>
                <a:gd name="T62" fmla="*/ 157 w 159"/>
                <a:gd name="T63" fmla="*/ 31 h 77"/>
                <a:gd name="T64" fmla="*/ 159 w 159"/>
                <a:gd name="T6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9" h="77">
                  <a:moveTo>
                    <a:pt x="159" y="38"/>
                  </a:moveTo>
                  <a:lnTo>
                    <a:pt x="157" y="46"/>
                  </a:lnTo>
                  <a:lnTo>
                    <a:pt x="152" y="52"/>
                  </a:lnTo>
                  <a:lnTo>
                    <a:pt x="145" y="59"/>
                  </a:lnTo>
                  <a:lnTo>
                    <a:pt x="136" y="66"/>
                  </a:lnTo>
                  <a:lnTo>
                    <a:pt x="124" y="70"/>
                  </a:lnTo>
                  <a:lnTo>
                    <a:pt x="110" y="74"/>
                  </a:lnTo>
                  <a:lnTo>
                    <a:pt x="96" y="75"/>
                  </a:lnTo>
                  <a:lnTo>
                    <a:pt x="80" y="77"/>
                  </a:lnTo>
                  <a:lnTo>
                    <a:pt x="64" y="75"/>
                  </a:lnTo>
                  <a:lnTo>
                    <a:pt x="50" y="74"/>
                  </a:lnTo>
                  <a:lnTo>
                    <a:pt x="36" y="70"/>
                  </a:lnTo>
                  <a:lnTo>
                    <a:pt x="23" y="66"/>
                  </a:lnTo>
                  <a:lnTo>
                    <a:pt x="14" y="59"/>
                  </a:lnTo>
                  <a:lnTo>
                    <a:pt x="7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7" y="23"/>
                  </a:lnTo>
                  <a:lnTo>
                    <a:pt x="14" y="16"/>
                  </a:lnTo>
                  <a:lnTo>
                    <a:pt x="23" y="12"/>
                  </a:lnTo>
                  <a:lnTo>
                    <a:pt x="36" y="7"/>
                  </a:lnTo>
                  <a:lnTo>
                    <a:pt x="50" y="3"/>
                  </a:lnTo>
                  <a:lnTo>
                    <a:pt x="64" y="2"/>
                  </a:lnTo>
                  <a:lnTo>
                    <a:pt x="80" y="0"/>
                  </a:lnTo>
                  <a:lnTo>
                    <a:pt x="96" y="2"/>
                  </a:lnTo>
                  <a:lnTo>
                    <a:pt x="110" y="3"/>
                  </a:lnTo>
                  <a:lnTo>
                    <a:pt x="124" y="7"/>
                  </a:lnTo>
                  <a:lnTo>
                    <a:pt x="136" y="12"/>
                  </a:lnTo>
                  <a:lnTo>
                    <a:pt x="145" y="16"/>
                  </a:lnTo>
                  <a:lnTo>
                    <a:pt x="152" y="23"/>
                  </a:lnTo>
                  <a:lnTo>
                    <a:pt x="157" y="31"/>
                  </a:lnTo>
                  <a:lnTo>
                    <a:pt x="159" y="38"/>
                  </a:lnTo>
                  <a:close/>
                </a:path>
              </a:pathLst>
            </a:custGeom>
            <a:solidFill>
              <a:srgbClr val="A4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82" name="Freeform 62"/>
            <p:cNvSpPr>
              <a:spLocks noEditPoints="1"/>
            </p:cNvSpPr>
            <p:nvPr/>
          </p:nvSpPr>
          <p:spPr bwMode="auto">
            <a:xfrm>
              <a:off x="2105" y="1634"/>
              <a:ext cx="102" cy="59"/>
            </a:xfrm>
            <a:custGeom>
              <a:avLst/>
              <a:gdLst>
                <a:gd name="T0" fmla="*/ 168 w 169"/>
                <a:gd name="T1" fmla="*/ 49 h 82"/>
                <a:gd name="T2" fmla="*/ 155 w 169"/>
                <a:gd name="T3" fmla="*/ 64 h 82"/>
                <a:gd name="T4" fmla="*/ 136 w 169"/>
                <a:gd name="T5" fmla="*/ 65 h 82"/>
                <a:gd name="T6" fmla="*/ 152 w 169"/>
                <a:gd name="T7" fmla="*/ 55 h 82"/>
                <a:gd name="T8" fmla="*/ 157 w 169"/>
                <a:gd name="T9" fmla="*/ 41 h 82"/>
                <a:gd name="T10" fmla="*/ 145 w 169"/>
                <a:gd name="T11" fmla="*/ 70 h 82"/>
                <a:gd name="T12" fmla="*/ 118 w 169"/>
                <a:gd name="T13" fmla="*/ 78 h 82"/>
                <a:gd name="T14" fmla="*/ 85 w 169"/>
                <a:gd name="T15" fmla="*/ 82 h 82"/>
                <a:gd name="T16" fmla="*/ 101 w 169"/>
                <a:gd name="T17" fmla="*/ 75 h 82"/>
                <a:gd name="T18" fmla="*/ 125 w 169"/>
                <a:gd name="T19" fmla="*/ 70 h 82"/>
                <a:gd name="T20" fmla="*/ 145 w 169"/>
                <a:gd name="T21" fmla="*/ 70 h 82"/>
                <a:gd name="T22" fmla="*/ 69 w 169"/>
                <a:gd name="T23" fmla="*/ 82 h 82"/>
                <a:gd name="T24" fmla="*/ 37 w 169"/>
                <a:gd name="T25" fmla="*/ 75 h 82"/>
                <a:gd name="T26" fmla="*/ 33 w 169"/>
                <a:gd name="T27" fmla="*/ 65 h 82"/>
                <a:gd name="T28" fmla="*/ 56 w 169"/>
                <a:gd name="T29" fmla="*/ 73 h 82"/>
                <a:gd name="T30" fmla="*/ 85 w 169"/>
                <a:gd name="T31" fmla="*/ 77 h 82"/>
                <a:gd name="T32" fmla="*/ 25 w 169"/>
                <a:gd name="T33" fmla="*/ 70 h 82"/>
                <a:gd name="T34" fmla="*/ 7 w 169"/>
                <a:gd name="T35" fmla="*/ 57 h 82"/>
                <a:gd name="T36" fmla="*/ 0 w 169"/>
                <a:gd name="T37" fmla="*/ 41 h 82"/>
                <a:gd name="T38" fmla="*/ 12 w 169"/>
                <a:gd name="T39" fmla="*/ 49 h 82"/>
                <a:gd name="T40" fmla="*/ 25 w 169"/>
                <a:gd name="T41" fmla="*/ 60 h 82"/>
                <a:gd name="T42" fmla="*/ 25 w 169"/>
                <a:gd name="T43" fmla="*/ 70 h 82"/>
                <a:gd name="T44" fmla="*/ 2 w 169"/>
                <a:gd name="T45" fmla="*/ 33 h 82"/>
                <a:gd name="T46" fmla="*/ 14 w 169"/>
                <a:gd name="T47" fmla="*/ 18 h 82"/>
                <a:gd name="T48" fmla="*/ 33 w 169"/>
                <a:gd name="T49" fmla="*/ 16 h 82"/>
                <a:gd name="T50" fmla="*/ 18 w 169"/>
                <a:gd name="T51" fmla="*/ 28 h 82"/>
                <a:gd name="T52" fmla="*/ 12 w 169"/>
                <a:gd name="T53" fmla="*/ 41 h 82"/>
                <a:gd name="T54" fmla="*/ 25 w 169"/>
                <a:gd name="T55" fmla="*/ 13 h 82"/>
                <a:gd name="T56" fmla="*/ 53 w 169"/>
                <a:gd name="T57" fmla="*/ 3 h 82"/>
                <a:gd name="T58" fmla="*/ 85 w 169"/>
                <a:gd name="T59" fmla="*/ 0 h 82"/>
                <a:gd name="T60" fmla="*/ 71 w 169"/>
                <a:gd name="T61" fmla="*/ 6 h 82"/>
                <a:gd name="T62" fmla="*/ 44 w 169"/>
                <a:gd name="T63" fmla="*/ 13 h 82"/>
                <a:gd name="T64" fmla="*/ 25 w 169"/>
                <a:gd name="T65" fmla="*/ 13 h 82"/>
                <a:gd name="T66" fmla="*/ 102 w 169"/>
                <a:gd name="T67" fmla="*/ 1 h 82"/>
                <a:gd name="T68" fmla="*/ 132 w 169"/>
                <a:gd name="T69" fmla="*/ 8 h 82"/>
                <a:gd name="T70" fmla="*/ 136 w 169"/>
                <a:gd name="T71" fmla="*/ 16 h 82"/>
                <a:gd name="T72" fmla="*/ 113 w 169"/>
                <a:gd name="T73" fmla="*/ 10 h 82"/>
                <a:gd name="T74" fmla="*/ 85 w 169"/>
                <a:gd name="T75" fmla="*/ 6 h 82"/>
                <a:gd name="T76" fmla="*/ 145 w 169"/>
                <a:gd name="T77" fmla="*/ 13 h 82"/>
                <a:gd name="T78" fmla="*/ 162 w 169"/>
                <a:gd name="T79" fmla="*/ 26 h 82"/>
                <a:gd name="T80" fmla="*/ 169 w 169"/>
                <a:gd name="T81" fmla="*/ 41 h 82"/>
                <a:gd name="T82" fmla="*/ 157 w 169"/>
                <a:gd name="T83" fmla="*/ 34 h 82"/>
                <a:gd name="T84" fmla="*/ 145 w 169"/>
                <a:gd name="T85" fmla="*/ 21 h 82"/>
                <a:gd name="T86" fmla="*/ 145 w 169"/>
                <a:gd name="T87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9" h="82">
                  <a:moveTo>
                    <a:pt x="169" y="41"/>
                  </a:moveTo>
                  <a:lnTo>
                    <a:pt x="168" y="49"/>
                  </a:lnTo>
                  <a:lnTo>
                    <a:pt x="162" y="57"/>
                  </a:lnTo>
                  <a:lnTo>
                    <a:pt x="155" y="64"/>
                  </a:lnTo>
                  <a:lnTo>
                    <a:pt x="145" y="70"/>
                  </a:lnTo>
                  <a:lnTo>
                    <a:pt x="136" y="65"/>
                  </a:lnTo>
                  <a:lnTo>
                    <a:pt x="145" y="60"/>
                  </a:lnTo>
                  <a:lnTo>
                    <a:pt x="152" y="55"/>
                  </a:lnTo>
                  <a:lnTo>
                    <a:pt x="157" y="49"/>
                  </a:lnTo>
                  <a:lnTo>
                    <a:pt x="157" y="41"/>
                  </a:lnTo>
                  <a:lnTo>
                    <a:pt x="169" y="41"/>
                  </a:lnTo>
                  <a:close/>
                  <a:moveTo>
                    <a:pt x="145" y="70"/>
                  </a:moveTo>
                  <a:lnTo>
                    <a:pt x="132" y="75"/>
                  </a:lnTo>
                  <a:lnTo>
                    <a:pt x="118" y="78"/>
                  </a:lnTo>
                  <a:lnTo>
                    <a:pt x="102" y="82"/>
                  </a:lnTo>
                  <a:lnTo>
                    <a:pt x="85" y="82"/>
                  </a:lnTo>
                  <a:lnTo>
                    <a:pt x="85" y="77"/>
                  </a:lnTo>
                  <a:lnTo>
                    <a:pt x="101" y="75"/>
                  </a:lnTo>
                  <a:lnTo>
                    <a:pt x="113" y="73"/>
                  </a:lnTo>
                  <a:lnTo>
                    <a:pt x="125" y="70"/>
                  </a:lnTo>
                  <a:lnTo>
                    <a:pt x="136" y="65"/>
                  </a:lnTo>
                  <a:lnTo>
                    <a:pt x="145" y="70"/>
                  </a:lnTo>
                  <a:close/>
                  <a:moveTo>
                    <a:pt x="85" y="82"/>
                  </a:moveTo>
                  <a:lnTo>
                    <a:pt x="69" y="82"/>
                  </a:lnTo>
                  <a:lnTo>
                    <a:pt x="53" y="78"/>
                  </a:lnTo>
                  <a:lnTo>
                    <a:pt x="37" y="75"/>
                  </a:lnTo>
                  <a:lnTo>
                    <a:pt x="25" y="70"/>
                  </a:lnTo>
                  <a:lnTo>
                    <a:pt x="33" y="65"/>
                  </a:lnTo>
                  <a:lnTo>
                    <a:pt x="44" y="70"/>
                  </a:lnTo>
                  <a:lnTo>
                    <a:pt x="56" y="73"/>
                  </a:lnTo>
                  <a:lnTo>
                    <a:pt x="71" y="75"/>
                  </a:lnTo>
                  <a:lnTo>
                    <a:pt x="85" y="77"/>
                  </a:lnTo>
                  <a:lnTo>
                    <a:pt x="85" y="82"/>
                  </a:lnTo>
                  <a:close/>
                  <a:moveTo>
                    <a:pt x="25" y="70"/>
                  </a:moveTo>
                  <a:lnTo>
                    <a:pt x="14" y="64"/>
                  </a:lnTo>
                  <a:lnTo>
                    <a:pt x="7" y="57"/>
                  </a:lnTo>
                  <a:lnTo>
                    <a:pt x="2" y="49"/>
                  </a:lnTo>
                  <a:lnTo>
                    <a:pt x="0" y="41"/>
                  </a:lnTo>
                  <a:lnTo>
                    <a:pt x="12" y="41"/>
                  </a:lnTo>
                  <a:lnTo>
                    <a:pt x="12" y="49"/>
                  </a:lnTo>
                  <a:lnTo>
                    <a:pt x="18" y="55"/>
                  </a:lnTo>
                  <a:lnTo>
                    <a:pt x="25" y="60"/>
                  </a:lnTo>
                  <a:lnTo>
                    <a:pt x="33" y="65"/>
                  </a:lnTo>
                  <a:lnTo>
                    <a:pt x="25" y="70"/>
                  </a:lnTo>
                  <a:close/>
                  <a:moveTo>
                    <a:pt x="0" y="41"/>
                  </a:moveTo>
                  <a:lnTo>
                    <a:pt x="2" y="33"/>
                  </a:lnTo>
                  <a:lnTo>
                    <a:pt x="7" y="26"/>
                  </a:lnTo>
                  <a:lnTo>
                    <a:pt x="14" y="18"/>
                  </a:lnTo>
                  <a:lnTo>
                    <a:pt x="25" y="13"/>
                  </a:lnTo>
                  <a:lnTo>
                    <a:pt x="33" y="16"/>
                  </a:lnTo>
                  <a:lnTo>
                    <a:pt x="25" y="21"/>
                  </a:lnTo>
                  <a:lnTo>
                    <a:pt x="18" y="28"/>
                  </a:lnTo>
                  <a:lnTo>
                    <a:pt x="12" y="34"/>
                  </a:lnTo>
                  <a:lnTo>
                    <a:pt x="12" y="41"/>
                  </a:lnTo>
                  <a:lnTo>
                    <a:pt x="0" y="41"/>
                  </a:lnTo>
                  <a:close/>
                  <a:moveTo>
                    <a:pt x="25" y="13"/>
                  </a:moveTo>
                  <a:lnTo>
                    <a:pt x="37" y="8"/>
                  </a:lnTo>
                  <a:lnTo>
                    <a:pt x="53" y="3"/>
                  </a:lnTo>
                  <a:lnTo>
                    <a:pt x="69" y="1"/>
                  </a:lnTo>
                  <a:lnTo>
                    <a:pt x="85" y="0"/>
                  </a:lnTo>
                  <a:lnTo>
                    <a:pt x="85" y="6"/>
                  </a:lnTo>
                  <a:lnTo>
                    <a:pt x="71" y="6"/>
                  </a:lnTo>
                  <a:lnTo>
                    <a:pt x="56" y="10"/>
                  </a:lnTo>
                  <a:lnTo>
                    <a:pt x="44" y="13"/>
                  </a:lnTo>
                  <a:lnTo>
                    <a:pt x="33" y="16"/>
                  </a:lnTo>
                  <a:lnTo>
                    <a:pt x="25" y="13"/>
                  </a:lnTo>
                  <a:close/>
                  <a:moveTo>
                    <a:pt x="85" y="0"/>
                  </a:moveTo>
                  <a:lnTo>
                    <a:pt x="102" y="1"/>
                  </a:lnTo>
                  <a:lnTo>
                    <a:pt x="118" y="3"/>
                  </a:lnTo>
                  <a:lnTo>
                    <a:pt x="132" y="8"/>
                  </a:lnTo>
                  <a:lnTo>
                    <a:pt x="145" y="13"/>
                  </a:lnTo>
                  <a:lnTo>
                    <a:pt x="136" y="16"/>
                  </a:lnTo>
                  <a:lnTo>
                    <a:pt x="125" y="13"/>
                  </a:lnTo>
                  <a:lnTo>
                    <a:pt x="113" y="10"/>
                  </a:lnTo>
                  <a:lnTo>
                    <a:pt x="101" y="6"/>
                  </a:lnTo>
                  <a:lnTo>
                    <a:pt x="85" y="6"/>
                  </a:lnTo>
                  <a:lnTo>
                    <a:pt x="85" y="0"/>
                  </a:lnTo>
                  <a:close/>
                  <a:moveTo>
                    <a:pt x="145" y="13"/>
                  </a:moveTo>
                  <a:lnTo>
                    <a:pt x="155" y="18"/>
                  </a:lnTo>
                  <a:lnTo>
                    <a:pt x="162" y="26"/>
                  </a:lnTo>
                  <a:lnTo>
                    <a:pt x="168" y="33"/>
                  </a:lnTo>
                  <a:lnTo>
                    <a:pt x="169" y="41"/>
                  </a:lnTo>
                  <a:lnTo>
                    <a:pt x="157" y="41"/>
                  </a:lnTo>
                  <a:lnTo>
                    <a:pt x="157" y="34"/>
                  </a:lnTo>
                  <a:lnTo>
                    <a:pt x="152" y="28"/>
                  </a:lnTo>
                  <a:lnTo>
                    <a:pt x="145" y="21"/>
                  </a:lnTo>
                  <a:lnTo>
                    <a:pt x="136" y="16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83" name="Freeform 63"/>
            <p:cNvSpPr>
              <a:spLocks/>
            </p:cNvSpPr>
            <p:nvPr/>
          </p:nvSpPr>
          <p:spPr bwMode="auto">
            <a:xfrm>
              <a:off x="2380" y="1637"/>
              <a:ext cx="96" cy="55"/>
            </a:xfrm>
            <a:custGeom>
              <a:avLst/>
              <a:gdLst>
                <a:gd name="T0" fmla="*/ 157 w 157"/>
                <a:gd name="T1" fmla="*/ 38 h 77"/>
                <a:gd name="T2" fmla="*/ 155 w 157"/>
                <a:gd name="T3" fmla="*/ 46 h 77"/>
                <a:gd name="T4" fmla="*/ 150 w 157"/>
                <a:gd name="T5" fmla="*/ 52 h 77"/>
                <a:gd name="T6" fmla="*/ 143 w 157"/>
                <a:gd name="T7" fmla="*/ 59 h 77"/>
                <a:gd name="T8" fmla="*/ 134 w 157"/>
                <a:gd name="T9" fmla="*/ 66 h 77"/>
                <a:gd name="T10" fmla="*/ 122 w 157"/>
                <a:gd name="T11" fmla="*/ 70 h 77"/>
                <a:gd name="T12" fmla="*/ 109 w 157"/>
                <a:gd name="T13" fmla="*/ 74 h 77"/>
                <a:gd name="T14" fmla="*/ 93 w 157"/>
                <a:gd name="T15" fmla="*/ 75 h 77"/>
                <a:gd name="T16" fmla="*/ 79 w 157"/>
                <a:gd name="T17" fmla="*/ 77 h 77"/>
                <a:gd name="T18" fmla="*/ 62 w 157"/>
                <a:gd name="T19" fmla="*/ 75 h 77"/>
                <a:gd name="T20" fmla="*/ 47 w 157"/>
                <a:gd name="T21" fmla="*/ 74 h 77"/>
                <a:gd name="T22" fmla="*/ 33 w 157"/>
                <a:gd name="T23" fmla="*/ 70 h 77"/>
                <a:gd name="T24" fmla="*/ 23 w 157"/>
                <a:gd name="T25" fmla="*/ 66 h 77"/>
                <a:gd name="T26" fmla="*/ 12 w 157"/>
                <a:gd name="T27" fmla="*/ 59 h 77"/>
                <a:gd name="T28" fmla="*/ 5 w 157"/>
                <a:gd name="T29" fmla="*/ 52 h 77"/>
                <a:gd name="T30" fmla="*/ 2 w 157"/>
                <a:gd name="T31" fmla="*/ 46 h 77"/>
                <a:gd name="T32" fmla="*/ 0 w 157"/>
                <a:gd name="T33" fmla="*/ 38 h 77"/>
                <a:gd name="T34" fmla="*/ 2 w 157"/>
                <a:gd name="T35" fmla="*/ 31 h 77"/>
                <a:gd name="T36" fmla="*/ 5 w 157"/>
                <a:gd name="T37" fmla="*/ 23 h 77"/>
                <a:gd name="T38" fmla="*/ 12 w 157"/>
                <a:gd name="T39" fmla="*/ 16 h 77"/>
                <a:gd name="T40" fmla="*/ 23 w 157"/>
                <a:gd name="T41" fmla="*/ 12 h 77"/>
                <a:gd name="T42" fmla="*/ 33 w 157"/>
                <a:gd name="T43" fmla="*/ 7 h 77"/>
                <a:gd name="T44" fmla="*/ 47 w 157"/>
                <a:gd name="T45" fmla="*/ 3 h 77"/>
                <a:gd name="T46" fmla="*/ 62 w 157"/>
                <a:gd name="T47" fmla="*/ 2 h 77"/>
                <a:gd name="T48" fmla="*/ 79 w 157"/>
                <a:gd name="T49" fmla="*/ 0 h 77"/>
                <a:gd name="T50" fmla="*/ 93 w 157"/>
                <a:gd name="T51" fmla="*/ 2 h 77"/>
                <a:gd name="T52" fmla="*/ 109 w 157"/>
                <a:gd name="T53" fmla="*/ 3 h 77"/>
                <a:gd name="T54" fmla="*/ 122 w 157"/>
                <a:gd name="T55" fmla="*/ 7 h 77"/>
                <a:gd name="T56" fmla="*/ 134 w 157"/>
                <a:gd name="T57" fmla="*/ 12 h 77"/>
                <a:gd name="T58" fmla="*/ 143 w 157"/>
                <a:gd name="T59" fmla="*/ 16 h 77"/>
                <a:gd name="T60" fmla="*/ 150 w 157"/>
                <a:gd name="T61" fmla="*/ 23 h 77"/>
                <a:gd name="T62" fmla="*/ 155 w 157"/>
                <a:gd name="T63" fmla="*/ 31 h 77"/>
                <a:gd name="T64" fmla="*/ 157 w 157"/>
                <a:gd name="T65" fmla="*/ 38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7" h="77">
                  <a:moveTo>
                    <a:pt x="157" y="38"/>
                  </a:moveTo>
                  <a:lnTo>
                    <a:pt x="155" y="46"/>
                  </a:lnTo>
                  <a:lnTo>
                    <a:pt x="150" y="52"/>
                  </a:lnTo>
                  <a:lnTo>
                    <a:pt x="143" y="59"/>
                  </a:lnTo>
                  <a:lnTo>
                    <a:pt x="134" y="66"/>
                  </a:lnTo>
                  <a:lnTo>
                    <a:pt x="122" y="70"/>
                  </a:lnTo>
                  <a:lnTo>
                    <a:pt x="109" y="74"/>
                  </a:lnTo>
                  <a:lnTo>
                    <a:pt x="93" y="75"/>
                  </a:lnTo>
                  <a:lnTo>
                    <a:pt x="79" y="77"/>
                  </a:lnTo>
                  <a:lnTo>
                    <a:pt x="62" y="75"/>
                  </a:lnTo>
                  <a:lnTo>
                    <a:pt x="47" y="74"/>
                  </a:lnTo>
                  <a:lnTo>
                    <a:pt x="33" y="70"/>
                  </a:lnTo>
                  <a:lnTo>
                    <a:pt x="23" y="66"/>
                  </a:lnTo>
                  <a:lnTo>
                    <a:pt x="12" y="59"/>
                  </a:lnTo>
                  <a:lnTo>
                    <a:pt x="5" y="52"/>
                  </a:lnTo>
                  <a:lnTo>
                    <a:pt x="2" y="46"/>
                  </a:lnTo>
                  <a:lnTo>
                    <a:pt x="0" y="38"/>
                  </a:lnTo>
                  <a:lnTo>
                    <a:pt x="2" y="31"/>
                  </a:lnTo>
                  <a:lnTo>
                    <a:pt x="5" y="23"/>
                  </a:lnTo>
                  <a:lnTo>
                    <a:pt x="12" y="16"/>
                  </a:lnTo>
                  <a:lnTo>
                    <a:pt x="23" y="12"/>
                  </a:lnTo>
                  <a:lnTo>
                    <a:pt x="33" y="7"/>
                  </a:lnTo>
                  <a:lnTo>
                    <a:pt x="47" y="3"/>
                  </a:lnTo>
                  <a:lnTo>
                    <a:pt x="62" y="2"/>
                  </a:lnTo>
                  <a:lnTo>
                    <a:pt x="79" y="0"/>
                  </a:lnTo>
                  <a:lnTo>
                    <a:pt x="93" y="2"/>
                  </a:lnTo>
                  <a:lnTo>
                    <a:pt x="109" y="3"/>
                  </a:lnTo>
                  <a:lnTo>
                    <a:pt x="122" y="7"/>
                  </a:lnTo>
                  <a:lnTo>
                    <a:pt x="134" y="12"/>
                  </a:lnTo>
                  <a:lnTo>
                    <a:pt x="143" y="16"/>
                  </a:lnTo>
                  <a:lnTo>
                    <a:pt x="150" y="23"/>
                  </a:lnTo>
                  <a:lnTo>
                    <a:pt x="155" y="31"/>
                  </a:lnTo>
                  <a:lnTo>
                    <a:pt x="157" y="38"/>
                  </a:lnTo>
                  <a:close/>
                </a:path>
              </a:pathLst>
            </a:custGeom>
            <a:solidFill>
              <a:srgbClr val="A4352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84" name="Freeform 64"/>
            <p:cNvSpPr>
              <a:spLocks noEditPoints="1"/>
            </p:cNvSpPr>
            <p:nvPr/>
          </p:nvSpPr>
          <p:spPr bwMode="auto">
            <a:xfrm>
              <a:off x="2377" y="1634"/>
              <a:ext cx="102" cy="59"/>
            </a:xfrm>
            <a:custGeom>
              <a:avLst/>
              <a:gdLst>
                <a:gd name="T0" fmla="*/ 166 w 167"/>
                <a:gd name="T1" fmla="*/ 49 h 82"/>
                <a:gd name="T2" fmla="*/ 153 w 167"/>
                <a:gd name="T3" fmla="*/ 64 h 82"/>
                <a:gd name="T4" fmla="*/ 136 w 167"/>
                <a:gd name="T5" fmla="*/ 65 h 82"/>
                <a:gd name="T6" fmla="*/ 151 w 167"/>
                <a:gd name="T7" fmla="*/ 55 h 82"/>
                <a:gd name="T8" fmla="*/ 157 w 167"/>
                <a:gd name="T9" fmla="*/ 41 h 82"/>
                <a:gd name="T10" fmla="*/ 143 w 167"/>
                <a:gd name="T11" fmla="*/ 70 h 82"/>
                <a:gd name="T12" fmla="*/ 116 w 167"/>
                <a:gd name="T13" fmla="*/ 78 h 82"/>
                <a:gd name="T14" fmla="*/ 84 w 167"/>
                <a:gd name="T15" fmla="*/ 82 h 82"/>
                <a:gd name="T16" fmla="*/ 98 w 167"/>
                <a:gd name="T17" fmla="*/ 75 h 82"/>
                <a:gd name="T18" fmla="*/ 125 w 167"/>
                <a:gd name="T19" fmla="*/ 70 h 82"/>
                <a:gd name="T20" fmla="*/ 143 w 167"/>
                <a:gd name="T21" fmla="*/ 70 h 82"/>
                <a:gd name="T22" fmla="*/ 67 w 167"/>
                <a:gd name="T23" fmla="*/ 82 h 82"/>
                <a:gd name="T24" fmla="*/ 37 w 167"/>
                <a:gd name="T25" fmla="*/ 75 h 82"/>
                <a:gd name="T26" fmla="*/ 31 w 167"/>
                <a:gd name="T27" fmla="*/ 65 h 82"/>
                <a:gd name="T28" fmla="*/ 54 w 167"/>
                <a:gd name="T29" fmla="*/ 73 h 82"/>
                <a:gd name="T30" fmla="*/ 84 w 167"/>
                <a:gd name="T31" fmla="*/ 77 h 82"/>
                <a:gd name="T32" fmla="*/ 24 w 167"/>
                <a:gd name="T33" fmla="*/ 70 h 82"/>
                <a:gd name="T34" fmla="*/ 5 w 167"/>
                <a:gd name="T35" fmla="*/ 57 h 82"/>
                <a:gd name="T36" fmla="*/ 0 w 167"/>
                <a:gd name="T37" fmla="*/ 41 h 82"/>
                <a:gd name="T38" fmla="*/ 12 w 167"/>
                <a:gd name="T39" fmla="*/ 49 h 82"/>
                <a:gd name="T40" fmla="*/ 22 w 167"/>
                <a:gd name="T41" fmla="*/ 60 h 82"/>
                <a:gd name="T42" fmla="*/ 24 w 167"/>
                <a:gd name="T43" fmla="*/ 70 h 82"/>
                <a:gd name="T44" fmla="*/ 1 w 167"/>
                <a:gd name="T45" fmla="*/ 33 h 82"/>
                <a:gd name="T46" fmla="*/ 14 w 167"/>
                <a:gd name="T47" fmla="*/ 18 h 82"/>
                <a:gd name="T48" fmla="*/ 31 w 167"/>
                <a:gd name="T49" fmla="*/ 16 h 82"/>
                <a:gd name="T50" fmla="*/ 15 w 167"/>
                <a:gd name="T51" fmla="*/ 28 h 82"/>
                <a:gd name="T52" fmla="*/ 10 w 167"/>
                <a:gd name="T53" fmla="*/ 41 h 82"/>
                <a:gd name="T54" fmla="*/ 24 w 167"/>
                <a:gd name="T55" fmla="*/ 13 h 82"/>
                <a:gd name="T56" fmla="*/ 51 w 167"/>
                <a:gd name="T57" fmla="*/ 3 h 82"/>
                <a:gd name="T58" fmla="*/ 84 w 167"/>
                <a:gd name="T59" fmla="*/ 0 h 82"/>
                <a:gd name="T60" fmla="*/ 68 w 167"/>
                <a:gd name="T61" fmla="*/ 6 h 82"/>
                <a:gd name="T62" fmla="*/ 42 w 167"/>
                <a:gd name="T63" fmla="*/ 13 h 82"/>
                <a:gd name="T64" fmla="*/ 24 w 167"/>
                <a:gd name="T65" fmla="*/ 13 h 82"/>
                <a:gd name="T66" fmla="*/ 100 w 167"/>
                <a:gd name="T67" fmla="*/ 1 h 82"/>
                <a:gd name="T68" fmla="*/ 130 w 167"/>
                <a:gd name="T69" fmla="*/ 8 h 82"/>
                <a:gd name="T70" fmla="*/ 136 w 167"/>
                <a:gd name="T71" fmla="*/ 16 h 82"/>
                <a:gd name="T72" fmla="*/ 113 w 167"/>
                <a:gd name="T73" fmla="*/ 10 h 82"/>
                <a:gd name="T74" fmla="*/ 84 w 167"/>
                <a:gd name="T75" fmla="*/ 6 h 82"/>
                <a:gd name="T76" fmla="*/ 143 w 167"/>
                <a:gd name="T77" fmla="*/ 13 h 82"/>
                <a:gd name="T78" fmla="*/ 160 w 167"/>
                <a:gd name="T79" fmla="*/ 26 h 82"/>
                <a:gd name="T80" fmla="*/ 167 w 167"/>
                <a:gd name="T81" fmla="*/ 41 h 82"/>
                <a:gd name="T82" fmla="*/ 155 w 167"/>
                <a:gd name="T83" fmla="*/ 34 h 82"/>
                <a:gd name="T84" fmla="*/ 144 w 167"/>
                <a:gd name="T85" fmla="*/ 21 h 82"/>
                <a:gd name="T86" fmla="*/ 143 w 167"/>
                <a:gd name="T87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7" h="82">
                  <a:moveTo>
                    <a:pt x="167" y="41"/>
                  </a:moveTo>
                  <a:lnTo>
                    <a:pt x="166" y="49"/>
                  </a:lnTo>
                  <a:lnTo>
                    <a:pt x="160" y="57"/>
                  </a:lnTo>
                  <a:lnTo>
                    <a:pt x="153" y="64"/>
                  </a:lnTo>
                  <a:lnTo>
                    <a:pt x="143" y="70"/>
                  </a:lnTo>
                  <a:lnTo>
                    <a:pt x="136" y="65"/>
                  </a:lnTo>
                  <a:lnTo>
                    <a:pt x="144" y="60"/>
                  </a:lnTo>
                  <a:lnTo>
                    <a:pt x="151" y="55"/>
                  </a:lnTo>
                  <a:lnTo>
                    <a:pt x="155" y="49"/>
                  </a:lnTo>
                  <a:lnTo>
                    <a:pt x="157" y="41"/>
                  </a:lnTo>
                  <a:lnTo>
                    <a:pt x="167" y="41"/>
                  </a:lnTo>
                  <a:close/>
                  <a:moveTo>
                    <a:pt x="143" y="70"/>
                  </a:moveTo>
                  <a:lnTo>
                    <a:pt x="130" y="75"/>
                  </a:lnTo>
                  <a:lnTo>
                    <a:pt x="116" y="78"/>
                  </a:lnTo>
                  <a:lnTo>
                    <a:pt x="100" y="82"/>
                  </a:lnTo>
                  <a:lnTo>
                    <a:pt x="84" y="82"/>
                  </a:lnTo>
                  <a:lnTo>
                    <a:pt x="84" y="77"/>
                  </a:lnTo>
                  <a:lnTo>
                    <a:pt x="98" y="75"/>
                  </a:lnTo>
                  <a:lnTo>
                    <a:pt x="113" y="73"/>
                  </a:lnTo>
                  <a:lnTo>
                    <a:pt x="125" y="70"/>
                  </a:lnTo>
                  <a:lnTo>
                    <a:pt x="136" y="65"/>
                  </a:lnTo>
                  <a:lnTo>
                    <a:pt x="143" y="70"/>
                  </a:lnTo>
                  <a:close/>
                  <a:moveTo>
                    <a:pt x="84" y="82"/>
                  </a:moveTo>
                  <a:lnTo>
                    <a:pt x="67" y="82"/>
                  </a:lnTo>
                  <a:lnTo>
                    <a:pt x="51" y="78"/>
                  </a:lnTo>
                  <a:lnTo>
                    <a:pt x="37" y="75"/>
                  </a:lnTo>
                  <a:lnTo>
                    <a:pt x="24" y="70"/>
                  </a:lnTo>
                  <a:lnTo>
                    <a:pt x="31" y="65"/>
                  </a:lnTo>
                  <a:lnTo>
                    <a:pt x="42" y="70"/>
                  </a:lnTo>
                  <a:lnTo>
                    <a:pt x="54" y="73"/>
                  </a:lnTo>
                  <a:lnTo>
                    <a:pt x="68" y="75"/>
                  </a:lnTo>
                  <a:lnTo>
                    <a:pt x="84" y="77"/>
                  </a:lnTo>
                  <a:lnTo>
                    <a:pt x="84" y="82"/>
                  </a:lnTo>
                  <a:close/>
                  <a:moveTo>
                    <a:pt x="24" y="70"/>
                  </a:moveTo>
                  <a:lnTo>
                    <a:pt x="14" y="64"/>
                  </a:lnTo>
                  <a:lnTo>
                    <a:pt x="5" y="57"/>
                  </a:lnTo>
                  <a:lnTo>
                    <a:pt x="1" y="49"/>
                  </a:lnTo>
                  <a:lnTo>
                    <a:pt x="0" y="41"/>
                  </a:lnTo>
                  <a:lnTo>
                    <a:pt x="10" y="41"/>
                  </a:lnTo>
                  <a:lnTo>
                    <a:pt x="12" y="49"/>
                  </a:lnTo>
                  <a:lnTo>
                    <a:pt x="15" y="55"/>
                  </a:lnTo>
                  <a:lnTo>
                    <a:pt x="22" y="60"/>
                  </a:lnTo>
                  <a:lnTo>
                    <a:pt x="31" y="65"/>
                  </a:lnTo>
                  <a:lnTo>
                    <a:pt x="24" y="70"/>
                  </a:lnTo>
                  <a:close/>
                  <a:moveTo>
                    <a:pt x="0" y="41"/>
                  </a:moveTo>
                  <a:lnTo>
                    <a:pt x="1" y="33"/>
                  </a:lnTo>
                  <a:lnTo>
                    <a:pt x="5" y="26"/>
                  </a:lnTo>
                  <a:lnTo>
                    <a:pt x="14" y="18"/>
                  </a:lnTo>
                  <a:lnTo>
                    <a:pt x="24" y="13"/>
                  </a:lnTo>
                  <a:lnTo>
                    <a:pt x="31" y="16"/>
                  </a:lnTo>
                  <a:lnTo>
                    <a:pt x="22" y="21"/>
                  </a:lnTo>
                  <a:lnTo>
                    <a:pt x="15" y="28"/>
                  </a:lnTo>
                  <a:lnTo>
                    <a:pt x="12" y="34"/>
                  </a:lnTo>
                  <a:lnTo>
                    <a:pt x="10" y="41"/>
                  </a:lnTo>
                  <a:lnTo>
                    <a:pt x="0" y="41"/>
                  </a:lnTo>
                  <a:close/>
                  <a:moveTo>
                    <a:pt x="24" y="13"/>
                  </a:moveTo>
                  <a:lnTo>
                    <a:pt x="37" y="8"/>
                  </a:lnTo>
                  <a:lnTo>
                    <a:pt x="51" y="3"/>
                  </a:lnTo>
                  <a:lnTo>
                    <a:pt x="67" y="1"/>
                  </a:lnTo>
                  <a:lnTo>
                    <a:pt x="84" y="0"/>
                  </a:lnTo>
                  <a:lnTo>
                    <a:pt x="84" y="6"/>
                  </a:lnTo>
                  <a:lnTo>
                    <a:pt x="68" y="6"/>
                  </a:lnTo>
                  <a:lnTo>
                    <a:pt x="54" y="10"/>
                  </a:lnTo>
                  <a:lnTo>
                    <a:pt x="42" y="13"/>
                  </a:lnTo>
                  <a:lnTo>
                    <a:pt x="31" y="16"/>
                  </a:lnTo>
                  <a:lnTo>
                    <a:pt x="24" y="13"/>
                  </a:lnTo>
                  <a:close/>
                  <a:moveTo>
                    <a:pt x="84" y="0"/>
                  </a:moveTo>
                  <a:lnTo>
                    <a:pt x="100" y="1"/>
                  </a:lnTo>
                  <a:lnTo>
                    <a:pt x="116" y="3"/>
                  </a:lnTo>
                  <a:lnTo>
                    <a:pt x="130" y="8"/>
                  </a:lnTo>
                  <a:lnTo>
                    <a:pt x="143" y="13"/>
                  </a:lnTo>
                  <a:lnTo>
                    <a:pt x="136" y="16"/>
                  </a:lnTo>
                  <a:lnTo>
                    <a:pt x="125" y="13"/>
                  </a:lnTo>
                  <a:lnTo>
                    <a:pt x="113" y="10"/>
                  </a:lnTo>
                  <a:lnTo>
                    <a:pt x="98" y="6"/>
                  </a:lnTo>
                  <a:lnTo>
                    <a:pt x="84" y="6"/>
                  </a:lnTo>
                  <a:lnTo>
                    <a:pt x="84" y="0"/>
                  </a:lnTo>
                  <a:close/>
                  <a:moveTo>
                    <a:pt x="143" y="13"/>
                  </a:moveTo>
                  <a:lnTo>
                    <a:pt x="153" y="18"/>
                  </a:lnTo>
                  <a:lnTo>
                    <a:pt x="160" y="26"/>
                  </a:lnTo>
                  <a:lnTo>
                    <a:pt x="166" y="33"/>
                  </a:lnTo>
                  <a:lnTo>
                    <a:pt x="167" y="41"/>
                  </a:lnTo>
                  <a:lnTo>
                    <a:pt x="157" y="41"/>
                  </a:lnTo>
                  <a:lnTo>
                    <a:pt x="155" y="34"/>
                  </a:lnTo>
                  <a:lnTo>
                    <a:pt x="151" y="28"/>
                  </a:lnTo>
                  <a:lnTo>
                    <a:pt x="144" y="21"/>
                  </a:lnTo>
                  <a:lnTo>
                    <a:pt x="136" y="16"/>
                  </a:lnTo>
                  <a:lnTo>
                    <a:pt x="143" y="13"/>
                  </a:lnTo>
                  <a:close/>
                </a:path>
              </a:pathLst>
            </a:custGeom>
            <a:solidFill>
              <a:srgbClr val="1315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graphicFrame>
          <p:nvGraphicFramePr>
            <p:cNvPr id="5185" name="Object 65"/>
            <p:cNvGraphicFramePr>
              <a:graphicFrameLocks noChangeAspect="1"/>
            </p:cNvGraphicFramePr>
            <p:nvPr/>
          </p:nvGraphicFramePr>
          <p:xfrm>
            <a:off x="656" y="1205"/>
            <a:ext cx="50" cy="10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4737" r:id="rId4" imgW="126890" imgH="241091" progId="Equation.3">
                    <p:embed/>
                  </p:oleObj>
                </mc:Choice>
                <mc:Fallback>
                  <p:oleObj r:id="rId4" imgW="126890" imgH="24109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6" y="1205"/>
                          <a:ext cx="50" cy="10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86" name="Arc 66"/>
            <p:cNvSpPr>
              <a:spLocks/>
            </p:cNvSpPr>
            <p:nvPr/>
          </p:nvSpPr>
          <p:spPr bwMode="auto">
            <a:xfrm>
              <a:off x="668" y="1340"/>
              <a:ext cx="204" cy="137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3200"/>
                <a:gd name="T1" fmla="*/ 21768 h 22560"/>
                <a:gd name="T2" fmla="*/ 43179 w 43200"/>
                <a:gd name="T3" fmla="*/ 22560 h 22560"/>
                <a:gd name="T4" fmla="*/ 21600 w 43200"/>
                <a:gd name="T5" fmla="*/ 21600 h 22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560" fill="none" extrusionOk="0">
                  <a:moveTo>
                    <a:pt x="0" y="21768"/>
                  </a:moveTo>
                  <a:cubicBezTo>
                    <a:pt x="0" y="21712"/>
                    <a:pt x="0" y="21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920"/>
                    <a:pt x="43192" y="22240"/>
                    <a:pt x="43178" y="22559"/>
                  </a:cubicBezTo>
                </a:path>
                <a:path w="43200" h="22560" stroke="0" extrusionOk="0">
                  <a:moveTo>
                    <a:pt x="0" y="21768"/>
                  </a:moveTo>
                  <a:cubicBezTo>
                    <a:pt x="0" y="21712"/>
                    <a:pt x="0" y="21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920"/>
                    <a:pt x="43192" y="22240"/>
                    <a:pt x="43178" y="2255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88900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tint val="45490"/>
                          <a:invGamma/>
                        </a:schemeClr>
                      </a:gs>
                    </a:gsLst>
                    <a:path path="rect">
                      <a:fillToRect t="100000" r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87" name="Arc 67"/>
            <p:cNvSpPr>
              <a:spLocks/>
            </p:cNvSpPr>
            <p:nvPr/>
          </p:nvSpPr>
          <p:spPr bwMode="auto">
            <a:xfrm>
              <a:off x="1164" y="864"/>
              <a:ext cx="729" cy="112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86 w 43200"/>
                <a:gd name="T1" fmla="*/ 24432 h 24432"/>
                <a:gd name="T2" fmla="*/ 43200 w 43200"/>
                <a:gd name="T3" fmla="*/ 21741 h 24432"/>
                <a:gd name="T4" fmla="*/ 21600 w 43200"/>
                <a:gd name="T5" fmla="*/ 21600 h 24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4432" fill="none" extrusionOk="0">
                  <a:moveTo>
                    <a:pt x="186" y="24431"/>
                  </a:moveTo>
                  <a:cubicBezTo>
                    <a:pt x="62" y="23493"/>
                    <a:pt x="0" y="225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46"/>
                    <a:pt x="43199" y="21693"/>
                    <a:pt x="43199" y="21740"/>
                  </a:cubicBezTo>
                </a:path>
                <a:path w="43200" h="24432" stroke="0" extrusionOk="0">
                  <a:moveTo>
                    <a:pt x="186" y="24431"/>
                  </a:moveTo>
                  <a:cubicBezTo>
                    <a:pt x="62" y="23493"/>
                    <a:pt x="0" y="2254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646"/>
                    <a:pt x="43199" y="21693"/>
                    <a:pt x="43199" y="21740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tint val="45490"/>
                          <a:invGamma/>
                        </a:schemeClr>
                      </a:gs>
                    </a:gsLst>
                    <a:path path="rect">
                      <a:fillToRect t="100000" r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88" name="Arc 68"/>
            <p:cNvSpPr>
              <a:spLocks/>
            </p:cNvSpPr>
            <p:nvPr/>
          </p:nvSpPr>
          <p:spPr bwMode="auto">
            <a:xfrm>
              <a:off x="794" y="1103"/>
              <a:ext cx="467" cy="13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611 w 43200"/>
                <a:gd name="T1" fmla="*/ 26703 h 26976"/>
                <a:gd name="T2" fmla="*/ 42520 w 43200"/>
                <a:gd name="T3" fmla="*/ 26976 h 26976"/>
                <a:gd name="T4" fmla="*/ 21600 w 43200"/>
                <a:gd name="T5" fmla="*/ 21600 h 26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6976" fill="none" extrusionOk="0">
                  <a:moveTo>
                    <a:pt x="611" y="26702"/>
                  </a:moveTo>
                  <a:cubicBezTo>
                    <a:pt x="205" y="25032"/>
                    <a:pt x="0" y="23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413"/>
                    <a:pt x="42971" y="25219"/>
                    <a:pt x="42520" y="26976"/>
                  </a:cubicBezTo>
                </a:path>
                <a:path w="43200" h="26976" stroke="0" extrusionOk="0">
                  <a:moveTo>
                    <a:pt x="611" y="26702"/>
                  </a:moveTo>
                  <a:cubicBezTo>
                    <a:pt x="205" y="25032"/>
                    <a:pt x="0" y="2331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3413"/>
                    <a:pt x="42971" y="25219"/>
                    <a:pt x="42520" y="26976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9850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tint val="45490"/>
                          <a:invGamma/>
                        </a:schemeClr>
                      </a:gs>
                    </a:gsLst>
                    <a:path path="rect">
                      <a:fillToRect t="100000" r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5189" name="Text Box 69"/>
            <p:cNvSpPr txBox="1">
              <a:spLocks noChangeArrowheads="1"/>
            </p:cNvSpPr>
            <p:nvPr/>
          </p:nvSpPr>
          <p:spPr bwMode="auto">
            <a:xfrm>
              <a:off x="535" y="1764"/>
              <a:ext cx="30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srgbClr val="000000"/>
                  </a:solidFill>
                </a:rPr>
                <a:t>p</a:t>
              </a:r>
              <a:r>
                <a:rPr lang="en-US" sz="1600" b="1" baseline="30000" dirty="0">
                  <a:solidFill>
                    <a:srgbClr val="000000"/>
                  </a:solidFill>
                </a:rPr>
                <a:t>0</a:t>
              </a:r>
              <a:endParaRPr lang="ru-RU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5190" name="Text Box 70"/>
            <p:cNvSpPr txBox="1">
              <a:spLocks noChangeArrowheads="1"/>
            </p:cNvSpPr>
            <p:nvPr/>
          </p:nvSpPr>
          <p:spPr bwMode="auto">
            <a:xfrm>
              <a:off x="834" y="2016"/>
              <a:ext cx="30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srgbClr val="000000"/>
                  </a:solidFill>
                </a:rPr>
                <a:t>p</a:t>
              </a:r>
              <a:r>
                <a:rPr lang="en-US" sz="1600" b="1" baseline="30000" dirty="0">
                  <a:solidFill>
                    <a:srgbClr val="000000"/>
                  </a:solidFill>
                </a:rPr>
                <a:t>1</a:t>
              </a:r>
              <a:endParaRPr lang="ru-RU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5191" name="Text Box 71"/>
            <p:cNvSpPr txBox="1">
              <a:spLocks noChangeArrowheads="1"/>
            </p:cNvSpPr>
            <p:nvPr/>
          </p:nvSpPr>
          <p:spPr bwMode="auto">
            <a:xfrm>
              <a:off x="1270" y="2426"/>
              <a:ext cx="300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i="1" dirty="0">
                  <a:solidFill>
                    <a:srgbClr val="000000"/>
                  </a:solidFill>
                </a:rPr>
                <a:t>p</a:t>
              </a:r>
              <a:r>
                <a:rPr lang="en-US" sz="1600" b="1" baseline="30000" dirty="0">
                  <a:solidFill>
                    <a:srgbClr val="000000"/>
                  </a:solidFill>
                </a:rPr>
                <a:t>3</a:t>
              </a:r>
              <a:endParaRPr lang="ru-RU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5192" name="Text Box 72"/>
            <p:cNvSpPr txBox="1">
              <a:spLocks noChangeArrowheads="1"/>
            </p:cNvSpPr>
            <p:nvPr/>
          </p:nvSpPr>
          <p:spPr bwMode="auto">
            <a:xfrm rot="3486475">
              <a:off x="262" y="2167"/>
              <a:ext cx="1260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 dirty="0" err="1">
                  <a:solidFill>
                    <a:srgbClr val="CC3300"/>
                  </a:solidFill>
                </a:rPr>
                <a:t>ultrametric</a:t>
              </a:r>
              <a:r>
                <a:rPr lang="en-US" sz="1600" b="1" dirty="0">
                  <a:solidFill>
                    <a:srgbClr val="CC3300"/>
                  </a:solidFill>
                </a:rPr>
                <a:t> distance</a:t>
              </a:r>
              <a:endParaRPr lang="ru-RU" sz="1600" b="1" dirty="0">
                <a:solidFill>
                  <a:srgbClr val="CC3300"/>
                </a:solidFill>
              </a:endParaRPr>
            </a:p>
          </p:txBody>
        </p:sp>
      </p:grpSp>
      <p:sp>
        <p:nvSpPr>
          <p:cNvPr id="5193" name="Rectangle 73"/>
          <p:cNvSpPr>
            <a:spLocks noChangeArrowheads="1"/>
          </p:cNvSpPr>
          <p:nvPr/>
        </p:nvSpPr>
        <p:spPr bwMode="auto">
          <a:xfrm>
            <a:off x="558032" y="132432"/>
            <a:ext cx="6858000" cy="77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lvl="0" fontAlgn="base">
              <a:spcBef>
                <a:spcPct val="0"/>
              </a:spcBef>
            </a:pPr>
            <a:r>
              <a:rPr lang="ru-RU" sz="2400" b="1" i="1" dirty="0">
                <a:solidFill>
                  <a:srgbClr val="993300"/>
                </a:solidFill>
                <a:latin typeface="Bookman Old Style" pitchFamily="18" charset="0"/>
              </a:rPr>
              <a:t>р</a:t>
            </a:r>
            <a:r>
              <a:rPr lang="ru-RU" sz="2400" b="1" dirty="0">
                <a:solidFill>
                  <a:srgbClr val="993300"/>
                </a:solidFill>
                <a:latin typeface="Bookman Old Style" pitchFamily="18" charset="0"/>
              </a:rPr>
              <a:t>-</a:t>
            </a:r>
            <a:r>
              <a:rPr lang="en-US" sz="2400" b="1" dirty="0" err="1">
                <a:solidFill>
                  <a:srgbClr val="993300"/>
                </a:solidFill>
                <a:latin typeface="Bookman Old Style" pitchFamily="18" charset="0"/>
              </a:rPr>
              <a:t>adic</a:t>
            </a:r>
            <a:r>
              <a:rPr lang="en-US" sz="2400" b="1" dirty="0">
                <a:solidFill>
                  <a:srgbClr val="993300"/>
                </a:solidFill>
                <a:latin typeface="Bookman Old Style" pitchFamily="18" charset="0"/>
              </a:rPr>
              <a:t> equation of </a:t>
            </a:r>
            <a:r>
              <a:rPr lang="en-US" sz="2400" b="1" dirty="0" err="1">
                <a:solidFill>
                  <a:srgbClr val="993300"/>
                </a:solidFill>
                <a:latin typeface="Bookman Old Style" pitchFamily="18" charset="0"/>
              </a:rPr>
              <a:t>ultrametric</a:t>
            </a:r>
            <a:r>
              <a:rPr lang="en-US" sz="2400" b="1" dirty="0">
                <a:solidFill>
                  <a:srgbClr val="993300"/>
                </a:solidFill>
                <a:latin typeface="Bookman Old Style" pitchFamily="18" charset="0"/>
              </a:rPr>
              <a:t> </a:t>
            </a:r>
            <a:r>
              <a:rPr lang="en-US" sz="2400" b="1" dirty="0" smtClean="0">
                <a:solidFill>
                  <a:srgbClr val="993300"/>
                </a:solidFill>
                <a:latin typeface="Bookman Old Style" pitchFamily="18" charset="0"/>
              </a:rPr>
              <a:t>diffusion</a:t>
            </a:r>
          </a:p>
          <a:p>
            <a:pPr lvl="0" fontAlgn="base">
              <a:lnSpc>
                <a:spcPct val="80000"/>
              </a:lnSpc>
              <a:spcBef>
                <a:spcPct val="0"/>
              </a:spcBef>
            </a:pPr>
            <a:r>
              <a:rPr lang="ru-RU" sz="1200" b="1" dirty="0" err="1" smtClean="0">
                <a:solidFill>
                  <a:srgbClr val="000099"/>
                </a:solidFill>
                <a:ea typeface="MS Mincho" pitchFamily="49" charset="-128"/>
              </a:rPr>
              <a:t>Avetisov</a:t>
            </a:r>
            <a:r>
              <a:rPr lang="en-US" sz="1200" b="1" dirty="0" smtClean="0">
                <a:solidFill>
                  <a:srgbClr val="000099"/>
                </a:solidFill>
                <a:ea typeface="MS Mincho" pitchFamily="49" charset="-128"/>
              </a:rPr>
              <a:t> </a:t>
            </a:r>
            <a:r>
              <a:rPr lang="ru-RU" sz="1200" b="1" dirty="0">
                <a:solidFill>
                  <a:srgbClr val="000099"/>
                </a:solidFill>
                <a:ea typeface="MS Mincho" pitchFamily="49" charset="-128"/>
              </a:rPr>
              <a:t>V</a:t>
            </a:r>
            <a:r>
              <a:rPr lang="en-US" sz="1200" b="1" dirty="0">
                <a:solidFill>
                  <a:srgbClr val="000099"/>
                </a:solidFill>
                <a:ea typeface="MS Mincho" pitchFamily="49" charset="-128"/>
              </a:rPr>
              <a:t> </a:t>
            </a:r>
            <a:r>
              <a:rPr lang="ru-RU" sz="1200" b="1" dirty="0">
                <a:solidFill>
                  <a:srgbClr val="000099"/>
                </a:solidFill>
                <a:ea typeface="MS Mincho" pitchFamily="49" charset="-128"/>
              </a:rPr>
              <a:t>A</a:t>
            </a:r>
            <a:r>
              <a:rPr lang="en-US" sz="1200" b="1" dirty="0">
                <a:solidFill>
                  <a:srgbClr val="000099"/>
                </a:solidFill>
                <a:ea typeface="MS Mincho" pitchFamily="49" charset="-128"/>
              </a:rPr>
              <a:t>, </a:t>
            </a:r>
            <a:r>
              <a:rPr lang="ru-RU" sz="1200" b="1" dirty="0" err="1">
                <a:solidFill>
                  <a:srgbClr val="000099"/>
                </a:solidFill>
                <a:ea typeface="MS Mincho" pitchFamily="49" charset="-128"/>
              </a:rPr>
              <a:t>Bikulov</a:t>
            </a:r>
            <a:r>
              <a:rPr lang="en-US" sz="1200" b="1" dirty="0">
                <a:solidFill>
                  <a:srgbClr val="000099"/>
                </a:solidFill>
                <a:ea typeface="MS Mincho" pitchFamily="49" charset="-128"/>
              </a:rPr>
              <a:t> </a:t>
            </a:r>
            <a:r>
              <a:rPr lang="ru-RU" sz="1200" b="1" dirty="0">
                <a:solidFill>
                  <a:srgbClr val="000099"/>
                </a:solidFill>
                <a:ea typeface="MS Mincho" pitchFamily="49" charset="-128"/>
              </a:rPr>
              <a:t>A</a:t>
            </a:r>
            <a:r>
              <a:rPr lang="en-US" sz="1200" b="1" dirty="0">
                <a:solidFill>
                  <a:srgbClr val="000099"/>
                </a:solidFill>
                <a:ea typeface="MS Mincho" pitchFamily="49" charset="-128"/>
              </a:rPr>
              <a:t> </a:t>
            </a:r>
            <a:r>
              <a:rPr lang="en-US" sz="1200" b="1" dirty="0" err="1">
                <a:solidFill>
                  <a:srgbClr val="000099"/>
                </a:solidFill>
              </a:rPr>
              <a:t>Kh</a:t>
            </a:r>
            <a:r>
              <a:rPr lang="en-US" sz="1200" b="1" dirty="0">
                <a:solidFill>
                  <a:srgbClr val="000099"/>
                </a:solidFill>
                <a:ea typeface="MS Mincho" pitchFamily="49" charset="-128"/>
              </a:rPr>
              <a:t> , </a:t>
            </a:r>
            <a:r>
              <a:rPr lang="ru-RU" sz="1200" b="1" dirty="0" err="1">
                <a:solidFill>
                  <a:srgbClr val="000099"/>
                </a:solidFill>
                <a:ea typeface="MS Mincho" pitchFamily="49" charset="-128"/>
              </a:rPr>
              <a:t>Kozyrev</a:t>
            </a:r>
            <a:r>
              <a:rPr lang="ru-RU" sz="1200" b="1" dirty="0">
                <a:solidFill>
                  <a:srgbClr val="000099"/>
                </a:solidFill>
                <a:ea typeface="MS Mincho" pitchFamily="49" charset="-128"/>
              </a:rPr>
              <a:t> S</a:t>
            </a:r>
            <a:r>
              <a:rPr lang="en-US" sz="1200" b="1" dirty="0">
                <a:solidFill>
                  <a:srgbClr val="000099"/>
                </a:solidFill>
                <a:ea typeface="MS Mincho" pitchFamily="49" charset="-128"/>
              </a:rPr>
              <a:t> </a:t>
            </a:r>
            <a:r>
              <a:rPr lang="ru-RU" sz="1200" b="1" dirty="0">
                <a:solidFill>
                  <a:srgbClr val="000099"/>
                </a:solidFill>
                <a:ea typeface="MS Mincho" pitchFamily="49" charset="-128"/>
              </a:rPr>
              <a:t>V</a:t>
            </a:r>
            <a:r>
              <a:rPr lang="en-US" sz="1200" b="1" dirty="0">
                <a:solidFill>
                  <a:srgbClr val="000099"/>
                </a:solidFill>
                <a:ea typeface="MS Mincho" pitchFamily="49" charset="-128"/>
              </a:rPr>
              <a:t> </a:t>
            </a:r>
            <a:r>
              <a:rPr lang="ru-RU" sz="1200" b="1" dirty="0">
                <a:solidFill>
                  <a:srgbClr val="000099"/>
                </a:solidFill>
              </a:rPr>
              <a:t> </a:t>
            </a:r>
            <a:r>
              <a:rPr lang="en-US" sz="1200" b="1" dirty="0">
                <a:solidFill>
                  <a:srgbClr val="000099"/>
                </a:solidFill>
              </a:rPr>
              <a:t>. </a:t>
            </a:r>
            <a:r>
              <a:rPr lang="ru-RU" sz="1200" b="1" i="1" dirty="0" err="1">
                <a:solidFill>
                  <a:srgbClr val="000099"/>
                </a:solidFill>
                <a:ea typeface="MS Mincho" pitchFamily="49" charset="-128"/>
              </a:rPr>
              <a:t>Phys.A:Math.Gen</a:t>
            </a:r>
            <a:r>
              <a:rPr lang="ru-RU" sz="1200" b="1" i="1" dirty="0">
                <a:solidFill>
                  <a:srgbClr val="000099"/>
                </a:solidFill>
                <a:ea typeface="MS Mincho" pitchFamily="49" charset="-128"/>
              </a:rPr>
              <a:t>.</a:t>
            </a:r>
            <a:r>
              <a:rPr lang="ru-RU" sz="1200" b="1" dirty="0">
                <a:solidFill>
                  <a:srgbClr val="000099"/>
                </a:solidFill>
                <a:ea typeface="MS Mincho" pitchFamily="49" charset="-128"/>
              </a:rPr>
              <a:t> 3</a:t>
            </a:r>
            <a:r>
              <a:rPr lang="ru-RU" sz="1200" b="1" dirty="0">
                <a:solidFill>
                  <a:srgbClr val="000099"/>
                </a:solidFill>
              </a:rPr>
              <a:t>2</a:t>
            </a:r>
            <a:r>
              <a:rPr lang="en-US" sz="1200" b="1" dirty="0">
                <a:solidFill>
                  <a:srgbClr val="000099"/>
                </a:solidFill>
              </a:rPr>
              <a:t>,</a:t>
            </a:r>
            <a:r>
              <a:rPr lang="ru-RU" sz="1200" b="1" dirty="0">
                <a:solidFill>
                  <a:srgbClr val="000099"/>
                </a:solidFill>
              </a:rPr>
              <a:t> 8785 </a:t>
            </a:r>
            <a:r>
              <a:rPr lang="ru-RU" sz="1200" b="1" dirty="0">
                <a:solidFill>
                  <a:srgbClr val="000099"/>
                </a:solidFill>
                <a:ea typeface="MS Mincho" pitchFamily="49" charset="-128"/>
              </a:rPr>
              <a:t>(</a:t>
            </a:r>
            <a:r>
              <a:rPr lang="ru-RU" sz="1200" b="1" dirty="0">
                <a:solidFill>
                  <a:srgbClr val="000099"/>
                </a:solidFill>
              </a:rPr>
              <a:t>1999</a:t>
            </a:r>
            <a:r>
              <a:rPr lang="ru-RU" sz="1200" b="1" dirty="0">
                <a:solidFill>
                  <a:srgbClr val="000099"/>
                </a:solidFill>
                <a:ea typeface="MS Mincho" pitchFamily="49" charset="-128"/>
              </a:rPr>
              <a:t>)</a:t>
            </a:r>
            <a:r>
              <a:rPr lang="en-US" sz="1200" b="1" dirty="0">
                <a:solidFill>
                  <a:srgbClr val="000099"/>
                </a:solidFill>
                <a:ea typeface="MS Mincho" pitchFamily="49" charset="-128"/>
              </a:rPr>
              <a:t>; </a:t>
            </a:r>
            <a:r>
              <a:rPr lang="en-US" sz="2400" b="1" dirty="0" smtClean="0">
                <a:solidFill>
                  <a:srgbClr val="000099"/>
                </a:solidFill>
              </a:rPr>
              <a:t> </a:t>
            </a:r>
            <a:endParaRPr lang="ru-RU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5197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5657"/>
              </p:ext>
            </p:extLst>
          </p:nvPr>
        </p:nvGraphicFramePr>
        <p:xfrm>
          <a:off x="771525" y="4857750"/>
          <a:ext cx="37671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8" name="Equation" r:id="rId6" imgW="3276360" imgH="545760" progId="Equation.DSMT4">
                  <p:embed/>
                </p:oleObj>
              </mc:Choice>
              <mc:Fallback>
                <p:oleObj name="Equation" r:id="rId6" imgW="3276360" imgH="545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" y="4857750"/>
                        <a:ext cx="3767138" cy="731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98" name="AutoShape 78"/>
          <p:cNvSpPr>
            <a:spLocks noChangeArrowheads="1"/>
          </p:cNvSpPr>
          <p:nvPr/>
        </p:nvSpPr>
        <p:spPr bwMode="auto">
          <a:xfrm>
            <a:off x="762000" y="3285202"/>
            <a:ext cx="381000" cy="1470139"/>
          </a:xfrm>
          <a:prstGeom prst="downArrow">
            <a:avLst>
              <a:gd name="adj1" fmla="val 50000"/>
              <a:gd name="adj2" fmla="val 105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978410"/>
              </p:ext>
            </p:extLst>
          </p:nvPr>
        </p:nvGraphicFramePr>
        <p:xfrm>
          <a:off x="457200" y="1435993"/>
          <a:ext cx="3529012" cy="170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39" name="Equation" r:id="rId8" imgW="2628720" imgH="1269720" progId="Equation.DSMT4">
                  <p:embed/>
                </p:oleObj>
              </mc:Choice>
              <mc:Fallback>
                <p:oleObj name="Equation" r:id="rId8" imgW="2628720" imgH="126972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35993"/>
                        <a:ext cx="3529012" cy="1704975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667252" y="911503"/>
                <a:ext cx="3236540" cy="107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0099"/>
                    </a:solidFill>
                  </a:rPr>
                  <a:t>Arrhenius law connects mathematics and  physics: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/>
                              </a:rPr>
                              <m:t>𝒚</m:t>
                            </m:r>
                          </m:e>
                        </m:d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~</m:t>
                    </m:r>
                    <m:r>
                      <a:rPr lang="en-US" b="1" i="0" smtClean="0">
                        <a:latin typeface="Cambria Math"/>
                        <a:ea typeface="Cambria Math"/>
                      </a:rPr>
                      <m:t>𝐞𝐱𝐩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⁡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𝑬</m:t>
                            </m:r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𝒚</m:t>
                                </m:r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|</m:t>
                                </m:r>
                              </m:e>
                              <m:sub>
                                <m:r>
                                  <a:rPr lang="en-US" b="1" i="1">
                                    <a:solidFill>
                                      <a:srgbClr val="00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𝒑</m:t>
                                </m:r>
                              </m:sub>
                            </m:sSub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num>
                          <m:den>
                            <m:r>
                              <a:rPr lang="en-US" b="1" i="1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𝒌𝑻</m:t>
                            </m:r>
                          </m:den>
                        </m:f>
                      </m:e>
                    </m:d>
                  </m:oMath>
                </a14:m>
                <a:endParaRPr lang="ru-RU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252" y="911503"/>
                <a:ext cx="3236540" cy="1074077"/>
              </a:xfrm>
              <a:prstGeom prst="rect">
                <a:avLst/>
              </a:prstGeom>
              <a:blipFill rotWithShape="1">
                <a:blip r:embed="rId10"/>
                <a:stretch>
                  <a:fillRect t="-28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577188" y="2617167"/>
            <a:ext cx="1531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e</a:t>
            </a:r>
            <a:r>
              <a:rPr lang="en-US" sz="1400" b="1" dirty="0" smtClean="0"/>
              <a:t>nergy landscape</a:t>
            </a:r>
            <a:endParaRPr lang="ru-RU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066093"/>
            <a:ext cx="47758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m</a:t>
            </a:r>
            <a:r>
              <a:rPr lang="en-US" sz="1600" b="1" dirty="0" smtClean="0"/>
              <a:t>aster equation of random walk on </a:t>
            </a:r>
            <a:r>
              <a:rPr lang="en-US" sz="1600" b="1" dirty="0" err="1" smtClean="0"/>
              <a:t>ultrametric</a:t>
            </a:r>
            <a:r>
              <a:rPr lang="en-US" sz="1600" b="1" dirty="0" smtClean="0"/>
              <a:t> lattice</a:t>
            </a:r>
            <a:endParaRPr lang="ru-RU" sz="1600" b="1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60808"/>
              </p:ext>
            </p:extLst>
          </p:nvPr>
        </p:nvGraphicFramePr>
        <p:xfrm>
          <a:off x="55563" y="5516563"/>
          <a:ext cx="6581775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740" name="Equation" r:id="rId11" imgW="6070320" imgH="571320" progId="Equation.DSMT4">
                  <p:embed/>
                </p:oleObj>
              </mc:Choice>
              <mc:Fallback>
                <p:oleObj name="Equation" r:id="rId11" imgW="60703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563" y="5516563"/>
                        <a:ext cx="6581775" cy="615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617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64704"/>
            <a:ext cx="71287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Thus, we can consider the p-</a:t>
            </a:r>
            <a:r>
              <a:rPr lang="en-US" sz="2400" b="1" dirty="0" err="1" smtClean="0">
                <a:solidFill>
                  <a:srgbClr val="C00000"/>
                </a:solidFill>
              </a:rPr>
              <a:t>adic</a:t>
            </a:r>
            <a:r>
              <a:rPr lang="en-US" sz="2400" b="1" dirty="0" smtClean="0">
                <a:solidFill>
                  <a:srgbClr val="C00000"/>
                </a:solidFill>
              </a:rPr>
              <a:t> equation of ultrametric random walk as a </a:t>
            </a:r>
            <a:r>
              <a:rPr lang="en-US" sz="2400" b="1" dirty="0" smtClean="0">
                <a:solidFill>
                  <a:srgbClr val="C00000"/>
                </a:solidFill>
              </a:rPr>
              <a:t>model </a:t>
            </a:r>
            <a:r>
              <a:rPr lang="en-US" sz="2400" b="1" dirty="0">
                <a:solidFill>
                  <a:srgbClr val="C00000"/>
                </a:solidFill>
              </a:rPr>
              <a:t>of </a:t>
            </a:r>
            <a:r>
              <a:rPr lang="en-US" sz="2400" b="1" dirty="0" smtClean="0">
                <a:solidFill>
                  <a:srgbClr val="C00000"/>
                </a:solidFill>
              </a:rPr>
              <a:t>macromolecular </a:t>
            </a:r>
            <a:r>
              <a:rPr lang="en-US" sz="2400" b="1" dirty="0">
                <a:solidFill>
                  <a:srgbClr val="C00000"/>
                </a:solidFill>
              </a:rPr>
              <a:t>dynamics </a:t>
            </a:r>
            <a:r>
              <a:rPr lang="en-US" sz="2400" b="1" dirty="0" smtClean="0">
                <a:solidFill>
                  <a:srgbClr val="C00000"/>
                </a:solidFill>
              </a:rPr>
              <a:t>on </a:t>
            </a:r>
            <a:r>
              <a:rPr lang="en-US" sz="2400" b="1" dirty="0" smtClean="0">
                <a:solidFill>
                  <a:srgbClr val="000099"/>
                </a:solidFill>
              </a:rPr>
              <a:t>particular energy landscape</a:t>
            </a:r>
            <a:endParaRPr lang="ru-RU" sz="2400" b="1" dirty="0">
              <a:solidFill>
                <a:srgbClr val="000099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395911"/>
              </p:ext>
            </p:extLst>
          </p:nvPr>
        </p:nvGraphicFramePr>
        <p:xfrm>
          <a:off x="1403350" y="3213100"/>
          <a:ext cx="6249988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75" name="Equation" r:id="rId3" imgW="3276360" imgH="545760" progId="Equation.DSMT4">
                  <p:embed/>
                </p:oleObj>
              </mc:Choice>
              <mc:Fallback>
                <p:oleObj name="Equation" r:id="rId3" imgW="3276360" imgH="545760" progId="Equation.DSMT4">
                  <p:embed/>
                  <p:pic>
                    <p:nvPicPr>
                      <p:cNvPr id="0" name="Object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213100"/>
                        <a:ext cx="6249988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95736" y="4725144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99"/>
                </a:solidFill>
              </a:rPr>
              <a:t>In fact, this </a:t>
            </a:r>
            <a:r>
              <a:rPr lang="en-US" b="1" i="1" dirty="0" smtClean="0">
                <a:solidFill>
                  <a:srgbClr val="000099"/>
                </a:solidFill>
              </a:rPr>
              <a:t>p</a:t>
            </a:r>
            <a:r>
              <a:rPr lang="en-US" b="1" dirty="0" smtClean="0">
                <a:solidFill>
                  <a:srgbClr val="000099"/>
                </a:solidFill>
              </a:rPr>
              <a:t>-</a:t>
            </a:r>
            <a:r>
              <a:rPr lang="en-US" b="1" dirty="0" err="1" smtClean="0">
                <a:solidFill>
                  <a:srgbClr val="000099"/>
                </a:solidFill>
              </a:rPr>
              <a:t>adic</a:t>
            </a:r>
            <a:r>
              <a:rPr lang="en-US" b="1" dirty="0" smtClean="0">
                <a:solidFill>
                  <a:srgbClr val="000099"/>
                </a:solidFill>
              </a:rPr>
              <a:t> equation describes very well the complicated protein dynamics on many time scales </a:t>
            </a:r>
            <a:endParaRPr lang="ru-RU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0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298927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smtClean="0">
                <a:solidFill>
                  <a:srgbClr val="C00000"/>
                </a:solidFill>
              </a:rPr>
              <a:t>Eigenvectors of block-hierarchical transition matrixes is described by</a:t>
            </a:r>
            <a:r>
              <a:rPr lang="en-US" sz="2800" b="1" i="1" dirty="0" smtClean="0">
                <a:solidFill>
                  <a:srgbClr val="C00000"/>
                </a:solidFill>
              </a:rPr>
              <a:t> p</a:t>
            </a:r>
            <a:r>
              <a:rPr lang="en-US" sz="2800" b="1" dirty="0" smtClean="0">
                <a:solidFill>
                  <a:srgbClr val="C00000"/>
                </a:solidFill>
              </a:rPr>
              <a:t>-</a:t>
            </a:r>
            <a:r>
              <a:rPr lang="en-US" sz="2800" b="1" dirty="0" err="1">
                <a:solidFill>
                  <a:srgbClr val="C00000"/>
                </a:solidFill>
              </a:rPr>
              <a:t>a</a:t>
            </a:r>
            <a:r>
              <a:rPr lang="en-US" sz="2800" b="1" dirty="0" err="1" smtClean="0">
                <a:solidFill>
                  <a:srgbClr val="C00000"/>
                </a:solidFill>
              </a:rPr>
              <a:t>dic</a:t>
            </a:r>
            <a:r>
              <a:rPr lang="en-US" sz="2800" b="1" dirty="0" smtClean="0">
                <a:solidFill>
                  <a:srgbClr val="C00000"/>
                </a:solidFill>
              </a:rPr>
              <a:t> wavelets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0574077"/>
              </p:ext>
            </p:extLst>
          </p:nvPr>
        </p:nvGraphicFramePr>
        <p:xfrm>
          <a:off x="755576" y="2636912"/>
          <a:ext cx="5565775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1" name="Equation" r:id="rId3" imgW="3200400" imgH="1028520" progId="Equation.DSMT4">
                  <p:embed/>
                </p:oleObj>
              </mc:Choice>
              <mc:Fallback>
                <p:oleObj name="Equation" r:id="rId3" imgW="3200400" imgH="10285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5576" y="2636912"/>
                        <a:ext cx="5565775" cy="1789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7368437" y="3525516"/>
            <a:ext cx="942135" cy="1138677"/>
          </a:xfrm>
          <a:prstGeom prst="roundRect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solidFill>
              <a:srgbClr val="1F497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82082"/>
              </p:ext>
            </p:extLst>
          </p:nvPr>
        </p:nvGraphicFramePr>
        <p:xfrm>
          <a:off x="6372200" y="2636912"/>
          <a:ext cx="2005358" cy="27363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12" name="Equation" r:id="rId5" imgW="1523880" imgH="2666880" progId="Equation.DSMT4">
                  <p:embed/>
                </p:oleObj>
              </mc:Choice>
              <mc:Fallback>
                <p:oleObj name="Equation" r:id="rId5" imgW="1523880" imgH="266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2636912"/>
                        <a:ext cx="2005358" cy="27363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47999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Скругленный прямоугольник 19"/>
          <p:cNvSpPr/>
          <p:nvPr/>
        </p:nvSpPr>
        <p:spPr>
          <a:xfrm>
            <a:off x="5940152" y="2150425"/>
            <a:ext cx="288033" cy="51593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2313220" y="5949404"/>
            <a:ext cx="642937" cy="2159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7174" name="Группа 3"/>
          <p:cNvGrpSpPr>
            <a:grpSpLocks/>
          </p:cNvGrpSpPr>
          <p:nvPr/>
        </p:nvGrpSpPr>
        <p:grpSpPr bwMode="auto">
          <a:xfrm>
            <a:off x="350838" y="1000125"/>
            <a:ext cx="3657600" cy="2500313"/>
            <a:chOff x="279399" y="4037340"/>
            <a:chExt cx="3657600" cy="25003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16261" y="625190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16311" y="596615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09811" y="5620078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24149" y="5323215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98599" y="4980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12936" y="4680278"/>
              <a:ext cx="338138" cy="2857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5011" y="438976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90611" y="4091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733424" y="5283528"/>
              <a:ext cx="1504950" cy="1217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2344736" y="4061153"/>
              <a:ext cx="1471613" cy="1233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3133724" y="5307340"/>
              <a:ext cx="741362" cy="6191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90"/>
            <p:cNvSpPr>
              <a:spLocks noChangeArrowheads="1"/>
            </p:cNvSpPr>
            <p:nvPr/>
          </p:nvSpPr>
          <p:spPr bwMode="auto">
            <a:xfrm>
              <a:off x="2322511" y="5934403"/>
              <a:ext cx="723900" cy="603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746124" y="4680278"/>
              <a:ext cx="711200" cy="566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1508124" y="4075440"/>
              <a:ext cx="755650" cy="57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aphicFrame>
          <p:nvGraphicFramePr>
            <p:cNvPr id="7172" name="Object 2"/>
            <p:cNvGraphicFramePr>
              <a:graphicFrameLocks noChangeAspect="1"/>
            </p:cNvGraphicFramePr>
            <p:nvPr/>
          </p:nvGraphicFramePr>
          <p:xfrm>
            <a:off x="279399" y="4037340"/>
            <a:ext cx="365760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5972" name="Equation" r:id="rId4" imgW="3162240" imgH="1854000" progId="Equation.DSMT4">
                    <p:embed/>
                  </p:oleObj>
                </mc:Choice>
                <mc:Fallback>
                  <p:oleObj name="Equation" r:id="rId4" imgW="3162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99" y="4037340"/>
                          <a:ext cx="3657600" cy="248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17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2545569"/>
              </p:ext>
            </p:extLst>
          </p:nvPr>
        </p:nvGraphicFramePr>
        <p:xfrm>
          <a:off x="5124197" y="1142876"/>
          <a:ext cx="1208087" cy="207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3" name="Equation" r:id="rId6" imgW="1066680" imgH="1828800" progId="Equation.DSMT4">
                  <p:embed/>
                </p:oleObj>
              </mc:Choice>
              <mc:Fallback>
                <p:oleObj name="Equation" r:id="rId6" imgW="106668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4197" y="1142876"/>
                        <a:ext cx="1208087" cy="207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3" name="Прямая со стрелкой 72"/>
          <p:cNvCxnSpPr>
            <a:stCxn id="69" idx="6"/>
          </p:cNvCxnSpPr>
          <p:nvPr/>
        </p:nvCxnSpPr>
        <p:spPr>
          <a:xfrm flipV="1">
            <a:off x="2633663" y="4583013"/>
            <a:ext cx="2010345" cy="955775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83"/>
          <p:cNvSpPr txBox="1">
            <a:spLocks noChangeArrowheads="1"/>
          </p:cNvSpPr>
          <p:nvPr/>
        </p:nvSpPr>
        <p:spPr bwMode="auto">
          <a:xfrm>
            <a:off x="4860033" y="623828"/>
            <a:ext cx="273630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st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-level eigenvector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21504" y="116632"/>
            <a:ext cx="11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88812" y="3571875"/>
            <a:ext cx="3523148" cy="2526922"/>
            <a:chOff x="688812" y="3571875"/>
            <a:chExt cx="3523148" cy="2526922"/>
          </a:xfrm>
        </p:grpSpPr>
        <p:grpSp>
          <p:nvGrpSpPr>
            <p:cNvPr id="7175" name="Группа 21"/>
            <p:cNvGrpSpPr>
              <a:grpSpLocks/>
            </p:cNvGrpSpPr>
            <p:nvPr/>
          </p:nvGrpSpPr>
          <p:grpSpPr bwMode="auto">
            <a:xfrm>
              <a:off x="688812" y="3783013"/>
              <a:ext cx="2923320" cy="2315784"/>
              <a:chOff x="688240" y="1315557"/>
              <a:chExt cx="2923837" cy="2315150"/>
            </a:xfrm>
          </p:grpSpPr>
          <p:grpSp>
            <p:nvGrpSpPr>
              <p:cNvPr id="7186" name="Группа 70"/>
              <p:cNvGrpSpPr>
                <a:grpSpLocks/>
              </p:cNvGrpSpPr>
              <p:nvPr/>
            </p:nvGrpSpPr>
            <p:grpSpPr bwMode="auto">
              <a:xfrm>
                <a:off x="937415" y="1315557"/>
                <a:ext cx="2674662" cy="2315150"/>
                <a:chOff x="937415" y="1315557"/>
                <a:chExt cx="2674662" cy="2315150"/>
              </a:xfrm>
            </p:grpSpPr>
            <p:sp>
              <p:nvSpPr>
                <p:cNvPr id="7188" name="Oval 5"/>
                <p:cNvSpPr>
                  <a:spLocks noChangeArrowheads="1"/>
                </p:cNvSpPr>
                <p:nvPr/>
              </p:nvSpPr>
              <p:spPr bwMode="auto">
                <a:xfrm>
                  <a:off x="937415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89" name="Oval 6"/>
                <p:cNvSpPr>
                  <a:spLocks noChangeArrowheads="1"/>
                </p:cNvSpPr>
                <p:nvPr/>
              </p:nvSpPr>
              <p:spPr bwMode="auto">
                <a:xfrm>
                  <a:off x="1301898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0" name="Oval 7"/>
                <p:cNvSpPr>
                  <a:spLocks noChangeArrowheads="1"/>
                </p:cNvSpPr>
                <p:nvPr/>
              </p:nvSpPr>
              <p:spPr bwMode="auto">
                <a:xfrm>
                  <a:off x="1666381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1" name="Oval 8"/>
                <p:cNvSpPr>
                  <a:spLocks noChangeArrowheads="1"/>
                </p:cNvSpPr>
                <p:nvPr/>
              </p:nvSpPr>
              <p:spPr bwMode="auto">
                <a:xfrm>
                  <a:off x="2032204" y="3511924"/>
                  <a:ext cx="12060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2" name="Oval 9"/>
                <p:cNvSpPr>
                  <a:spLocks noChangeArrowheads="1"/>
                </p:cNvSpPr>
                <p:nvPr/>
              </p:nvSpPr>
              <p:spPr bwMode="auto">
                <a:xfrm>
                  <a:off x="2396687" y="3511924"/>
                  <a:ext cx="12060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3" name="Oval 10"/>
                <p:cNvSpPr>
                  <a:spLocks noChangeArrowheads="1"/>
                </p:cNvSpPr>
                <p:nvPr/>
              </p:nvSpPr>
              <p:spPr bwMode="auto">
                <a:xfrm>
                  <a:off x="2761170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4" name="Oval 11"/>
                <p:cNvSpPr>
                  <a:spLocks noChangeArrowheads="1"/>
                </p:cNvSpPr>
                <p:nvPr/>
              </p:nvSpPr>
              <p:spPr bwMode="auto">
                <a:xfrm>
                  <a:off x="3125653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5" name="Oval 12"/>
                <p:cNvSpPr>
                  <a:spLocks noChangeArrowheads="1"/>
                </p:cNvSpPr>
                <p:nvPr/>
              </p:nvSpPr>
              <p:spPr bwMode="auto">
                <a:xfrm>
                  <a:off x="3490136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6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2032204" y="3511924"/>
                  <a:ext cx="12060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7" name="Oval 14"/>
                <p:cNvSpPr>
                  <a:spLocks noChangeArrowheads="1"/>
                </p:cNvSpPr>
                <p:nvPr/>
              </p:nvSpPr>
              <p:spPr bwMode="auto">
                <a:xfrm flipH="1">
                  <a:off x="1666381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8" name="Oval 15"/>
                <p:cNvSpPr>
                  <a:spLocks noChangeArrowheads="1"/>
                </p:cNvSpPr>
                <p:nvPr/>
              </p:nvSpPr>
              <p:spPr bwMode="auto">
                <a:xfrm flipH="1">
                  <a:off x="1301898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sp>
              <p:nvSpPr>
                <p:cNvPr id="7199" name="Oval 16"/>
                <p:cNvSpPr>
                  <a:spLocks noChangeArrowheads="1"/>
                </p:cNvSpPr>
                <p:nvPr/>
              </p:nvSpPr>
              <p:spPr bwMode="auto">
                <a:xfrm flipH="1">
                  <a:off x="937415" y="3511924"/>
                  <a:ext cx="121941" cy="118783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  <p:grpSp>
              <p:nvGrpSpPr>
                <p:cNvPr id="7200" name="Group 17"/>
                <p:cNvGrpSpPr>
                  <a:grpSpLocks/>
                </p:cNvGrpSpPr>
                <p:nvPr/>
              </p:nvGrpSpPr>
              <p:grpSpPr bwMode="auto">
                <a:xfrm>
                  <a:off x="997715" y="1315557"/>
                  <a:ext cx="2532622" cy="2219865"/>
                  <a:chOff x="576" y="384"/>
                  <a:chExt cx="2016" cy="1795"/>
                </a:xfrm>
              </p:grpSpPr>
              <p:cxnSp>
                <p:nvCxnSpPr>
                  <p:cNvPr id="7202" name="AutoShape 18"/>
                  <p:cNvCxnSpPr>
                    <a:cxnSpLocks noChangeShapeType="1"/>
                    <a:stCxn id="7188" idx="0"/>
                  </p:cNvCxnSpPr>
                  <p:nvPr/>
                </p:nvCxnSpPr>
                <p:spPr bwMode="auto">
                  <a:xfrm flipV="1">
                    <a:off x="576" y="384"/>
                    <a:ext cx="1008" cy="1776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3" name="AutoShape 19"/>
                  <p:cNvCxnSpPr>
                    <a:cxnSpLocks noChangeShapeType="1"/>
                    <a:endCxn id="7195" idx="0"/>
                  </p:cNvCxnSpPr>
                  <p:nvPr/>
                </p:nvCxnSpPr>
                <p:spPr bwMode="auto">
                  <a:xfrm>
                    <a:off x="1584" y="384"/>
                    <a:ext cx="1008" cy="1776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4" name="AutoShape 20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344" y="1524"/>
                    <a:ext cx="1049" cy="262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5" name="AutoShape 21"/>
                  <p:cNvCxnSpPr>
                    <a:cxnSpLocks noChangeShapeType="1"/>
                    <a:endCxn id="7194" idx="0"/>
                  </p:cNvCxnSpPr>
                  <p:nvPr/>
                </p:nvCxnSpPr>
                <p:spPr bwMode="auto">
                  <a:xfrm rot="5400000">
                    <a:off x="2263" y="1975"/>
                    <a:ext cx="240" cy="130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6" name="AutoShape 22"/>
                  <p:cNvCxnSpPr>
                    <a:cxnSpLocks noChangeShapeType="1"/>
                    <a:endCxn id="7193" idx="0"/>
                  </p:cNvCxnSpPr>
                  <p:nvPr/>
                </p:nvCxnSpPr>
                <p:spPr bwMode="auto">
                  <a:xfrm rot="16200000" flipH="1">
                    <a:off x="1751" y="1882"/>
                    <a:ext cx="356" cy="199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7" name="AutoShape 23"/>
                  <p:cNvCxnSpPr>
                    <a:cxnSpLocks noChangeShapeType="1"/>
                    <a:endCxn id="7196" idx="0"/>
                  </p:cNvCxnSpPr>
                  <p:nvPr/>
                </p:nvCxnSpPr>
                <p:spPr bwMode="auto">
                  <a:xfrm>
                    <a:off x="1008" y="1391"/>
                    <a:ext cx="432" cy="769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8" name="AutoShape 24"/>
                  <p:cNvCxnSpPr>
                    <a:cxnSpLocks noChangeShapeType="1"/>
                    <a:endCxn id="7198" idx="0"/>
                  </p:cNvCxnSpPr>
                  <p:nvPr/>
                </p:nvCxnSpPr>
                <p:spPr bwMode="auto">
                  <a:xfrm>
                    <a:off x="720" y="1919"/>
                    <a:ext cx="144" cy="241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  <p:cxnSp>
                <p:nvCxnSpPr>
                  <p:cNvPr id="7209" name="AutoShape 25"/>
                  <p:cNvCxnSpPr>
                    <a:cxnSpLocks noChangeShapeType="1"/>
                    <a:endCxn id="7197" idx="0"/>
                  </p:cNvCxnSpPr>
                  <p:nvPr/>
                </p:nvCxnSpPr>
                <p:spPr bwMode="auto">
                  <a:xfrm rot="5400000">
                    <a:off x="973" y="1930"/>
                    <a:ext cx="414" cy="47"/>
                  </a:xfrm>
                  <a:prstGeom prst="straightConnector1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</p:cxnSp>
            </p:grpSp>
          </p:grpSp>
          <p:sp>
            <p:nvSpPr>
              <p:cNvPr id="7187" name="TextBox 23"/>
              <p:cNvSpPr txBox="1">
                <a:spLocks noChangeArrowheads="1"/>
              </p:cNvSpPr>
              <p:nvPr/>
            </p:nvSpPr>
            <p:spPr bwMode="auto">
              <a:xfrm>
                <a:off x="688240" y="2907081"/>
                <a:ext cx="642942" cy="3076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1400" b="1" dirty="0">
                    <a:solidFill>
                      <a:prstClr val="black"/>
                    </a:solidFill>
                    <a:latin typeface="Calibri" pitchFamily="34" charset="0"/>
                  </a:rPr>
                  <a:t>(1</a:t>
                </a:r>
                <a:r>
                  <a:rPr lang="en-US" sz="1400" b="1" dirty="0" smtClean="0">
                    <a:solidFill>
                      <a:prstClr val="black"/>
                    </a:solidFill>
                    <a:latin typeface="Calibri" pitchFamily="34" charset="0"/>
                  </a:rPr>
                  <a:t>,0</a:t>
                </a:r>
                <a:r>
                  <a:rPr lang="ru-RU" sz="1400" b="1" dirty="0" smtClean="0">
                    <a:solidFill>
                      <a:prstClr val="black"/>
                    </a:solidFill>
                    <a:latin typeface="Calibri" pitchFamily="34" charset="0"/>
                  </a:rPr>
                  <a:t>)</a:t>
                </a:r>
                <a:endParaRPr lang="ru-RU" sz="1400" b="1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7176" name="TextBox 47"/>
            <p:cNvSpPr txBox="1">
              <a:spLocks noChangeArrowheads="1"/>
            </p:cNvSpPr>
            <p:nvPr/>
          </p:nvSpPr>
          <p:spPr bwMode="auto">
            <a:xfrm>
              <a:off x="1731963" y="5138738"/>
              <a:ext cx="68421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</a:rPr>
                <a:t>,1/4</a:t>
              </a:r>
              <a:r>
                <a:rPr lang="ru-RU" sz="1200" b="1" dirty="0" smtClean="0">
                  <a:solidFill>
                    <a:prstClr val="black"/>
                  </a:solidFill>
                  <a:latin typeface="Calibri" pitchFamily="34" charset="0"/>
                </a:rPr>
                <a:t>)</a:t>
              </a:r>
              <a:endParaRPr lang="ru-RU" sz="12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7177" name="TextBox 49"/>
            <p:cNvSpPr txBox="1">
              <a:spLocks noChangeArrowheads="1"/>
            </p:cNvSpPr>
            <p:nvPr/>
          </p:nvSpPr>
          <p:spPr bwMode="auto">
            <a:xfrm>
              <a:off x="2562225" y="5229200"/>
              <a:ext cx="684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200" b="1" dirty="0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sz="1200" b="1" dirty="0" smtClean="0">
                  <a:solidFill>
                    <a:prstClr val="black"/>
                  </a:solidFill>
                  <a:latin typeface="Calibri" pitchFamily="34" charset="0"/>
                </a:rPr>
                <a:t>,1/8)</a:t>
              </a:r>
              <a:endParaRPr lang="ru-RU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7178" name="TextBox 50"/>
            <p:cNvSpPr txBox="1">
              <a:spLocks noChangeArrowheads="1"/>
            </p:cNvSpPr>
            <p:nvPr/>
          </p:nvSpPr>
          <p:spPr bwMode="auto">
            <a:xfrm>
              <a:off x="3346450" y="5437188"/>
              <a:ext cx="86551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</a:rPr>
                <a:t>,3/</a:t>
              </a:r>
              <a:r>
                <a:rPr lang="en-US" sz="1400" b="1" dirty="0">
                  <a:solidFill>
                    <a:prstClr val="black"/>
                  </a:solidFill>
                  <a:latin typeface="Calibri" pitchFamily="34" charset="0"/>
                </a:rPr>
                <a:t>8</a:t>
              </a:r>
              <a:r>
                <a:rPr lang="ru-RU" sz="1400" b="1" dirty="0" smtClean="0">
                  <a:solidFill>
                    <a:prstClr val="black"/>
                  </a:solidFill>
                  <a:latin typeface="Calibri" pitchFamily="34" charset="0"/>
                </a:rPr>
                <a:t>)</a:t>
              </a:r>
              <a:endParaRPr lang="ru-RU" sz="1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7179" name="TextBox 53"/>
            <p:cNvSpPr txBox="1">
              <a:spLocks noChangeArrowheads="1"/>
            </p:cNvSpPr>
            <p:nvPr/>
          </p:nvSpPr>
          <p:spPr bwMode="auto">
            <a:xfrm>
              <a:off x="1079476" y="4760913"/>
              <a:ext cx="68421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 pitchFamily="34" charset="0"/>
                </a:rPr>
                <a:t>(2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</a:rPr>
                <a:t>,0</a:t>
              </a:r>
              <a:r>
                <a:rPr lang="ru-RU" sz="1400" b="1" dirty="0" smtClean="0">
                  <a:solidFill>
                    <a:prstClr val="black"/>
                  </a:solidFill>
                  <a:latin typeface="Calibri" pitchFamily="34" charset="0"/>
                </a:rPr>
                <a:t>)</a:t>
              </a:r>
              <a:endParaRPr lang="ru-RU" sz="1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7180" name="TextBox 54"/>
            <p:cNvSpPr txBox="1">
              <a:spLocks noChangeArrowheads="1"/>
            </p:cNvSpPr>
            <p:nvPr/>
          </p:nvSpPr>
          <p:spPr bwMode="auto">
            <a:xfrm>
              <a:off x="2762250" y="4429125"/>
              <a:ext cx="72796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 pitchFamily="34" charset="0"/>
                </a:rPr>
                <a:t>(2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</a:rPr>
                <a:t>,1/8)</a:t>
              </a:r>
              <a:endParaRPr lang="ru-RU" sz="1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7181" name="TextBox 55"/>
            <p:cNvSpPr txBox="1">
              <a:spLocks noChangeArrowheads="1"/>
            </p:cNvSpPr>
            <p:nvPr/>
          </p:nvSpPr>
          <p:spPr bwMode="auto">
            <a:xfrm>
              <a:off x="2246313" y="3571875"/>
              <a:ext cx="68262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 pitchFamily="34" charset="0"/>
                </a:rPr>
                <a:t>(3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</a:rPr>
                <a:t>,0</a:t>
              </a:r>
              <a:r>
                <a:rPr lang="ru-RU" sz="1400" b="1" dirty="0" smtClean="0">
                  <a:solidFill>
                    <a:prstClr val="black"/>
                  </a:solidFill>
                  <a:latin typeface="Calibri" pitchFamily="34" charset="0"/>
                </a:rPr>
                <a:t>)</a:t>
              </a:r>
              <a:endParaRPr lang="ru-RU" sz="1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cxnSp>
          <p:nvCxnSpPr>
            <p:cNvPr id="66" name="Прямая соединительная линия 65"/>
            <p:cNvCxnSpPr/>
            <p:nvPr/>
          </p:nvCxnSpPr>
          <p:spPr>
            <a:xfrm rot="10800000" flipH="1">
              <a:off x="2576513" y="4714875"/>
              <a:ext cx="223837" cy="75565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единительная линия 67"/>
            <p:cNvCxnSpPr>
              <a:stCxn id="7181" idx="1"/>
            </p:cNvCxnSpPr>
            <p:nvPr/>
          </p:nvCxnSpPr>
          <p:spPr>
            <a:xfrm>
              <a:off x="2246313" y="3725764"/>
              <a:ext cx="539750" cy="98911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Овал 68"/>
            <p:cNvSpPr/>
            <p:nvPr/>
          </p:nvSpPr>
          <p:spPr>
            <a:xfrm>
              <a:off x="2490788" y="5467350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Овал 57"/>
            <p:cNvSpPr/>
            <p:nvPr/>
          </p:nvSpPr>
          <p:spPr>
            <a:xfrm>
              <a:off x="1727305" y="5417875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Овал 58"/>
            <p:cNvSpPr/>
            <p:nvPr/>
          </p:nvSpPr>
          <p:spPr>
            <a:xfrm>
              <a:off x="1115616" y="5631625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Овал 59"/>
            <p:cNvSpPr/>
            <p:nvPr/>
          </p:nvSpPr>
          <p:spPr>
            <a:xfrm>
              <a:off x="3288872" y="5631625"/>
              <a:ext cx="142875" cy="14287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</p:grpSp>
      <p:sp>
        <p:nvSpPr>
          <p:cNvPr id="62" name="Text Box 64"/>
          <p:cNvSpPr txBox="1">
            <a:spLocks noChangeArrowheads="1"/>
          </p:cNvSpPr>
          <p:nvPr/>
        </p:nvSpPr>
        <p:spPr bwMode="auto">
          <a:xfrm>
            <a:off x="751629" y="6116921"/>
            <a:ext cx="3364573" cy="277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</a:rPr>
              <a:t>  </a:t>
            </a:r>
            <a:r>
              <a:rPr lang="en-US" sz="1200" b="1" dirty="0">
                <a:solidFill>
                  <a:prstClr val="black"/>
                </a:solidFill>
                <a:latin typeface="+mn-lt"/>
              </a:rPr>
              <a:t>0</a:t>
            </a:r>
            <a:r>
              <a:rPr lang="en-US" sz="1200" b="1" dirty="0" smtClean="0">
                <a:solidFill>
                  <a:prstClr val="black"/>
                </a:solidFill>
                <a:latin typeface="+mn-lt"/>
              </a:rPr>
              <a:t>        1/2   1\4   3\4     1/8     5/8    3/8     7/8</a:t>
            </a:r>
            <a:r>
              <a:rPr lang="en-US" sz="1200" dirty="0" smtClean="0">
                <a:solidFill>
                  <a:prstClr val="black"/>
                </a:solidFill>
                <a:latin typeface="+mn-lt"/>
              </a:rPr>
              <a:t>   </a:t>
            </a:r>
            <a:endParaRPr lang="ru-RU" sz="12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364985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4" name="Equation" r:id="rId8" imgW="914400" imgH="216000" progId="Equation.DSMT4">
                  <p:embed/>
                </p:oleObj>
              </mc:Choice>
              <mc:Fallback>
                <p:oleObj name="Equation" r:id="rId8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3912482"/>
              </p:ext>
            </p:extLst>
          </p:nvPr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5" name="Equation" r:id="rId10" imgW="914400" imgH="216000" progId="Equation.DSMT4">
                  <p:embed/>
                </p:oleObj>
              </mc:Choice>
              <mc:Fallback>
                <p:oleObj name="Equation" r:id="rId10" imgW="914400" imgH="216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5102413"/>
              </p:ext>
            </p:extLst>
          </p:nvPr>
        </p:nvGraphicFramePr>
        <p:xfrm>
          <a:off x="4721225" y="4100513"/>
          <a:ext cx="4098925" cy="148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76" name="Equation" r:id="rId12" imgW="2831760" imgH="1028520" progId="Equation.DSMT4">
                  <p:embed/>
                </p:oleObj>
              </mc:Choice>
              <mc:Fallback>
                <p:oleObj name="Equation" r:id="rId12" imgW="2831760" imgH="102852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1225" y="4100513"/>
                        <a:ext cx="4098925" cy="148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TextBox 83"/>
          <p:cNvSpPr txBox="1">
            <a:spLocks noChangeArrowheads="1"/>
          </p:cNvSpPr>
          <p:nvPr/>
        </p:nvSpPr>
        <p:spPr bwMode="auto">
          <a:xfrm>
            <a:off x="5140192" y="3501008"/>
            <a:ext cx="217598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1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st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-level wavelet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95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Овал 69"/>
          <p:cNvSpPr/>
          <p:nvPr/>
        </p:nvSpPr>
        <p:spPr>
          <a:xfrm>
            <a:off x="2306141" y="5910661"/>
            <a:ext cx="1401763" cy="2598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9222" name="Группа 3"/>
          <p:cNvGrpSpPr>
            <a:grpSpLocks/>
          </p:cNvGrpSpPr>
          <p:nvPr/>
        </p:nvGrpSpPr>
        <p:grpSpPr bwMode="auto">
          <a:xfrm>
            <a:off x="350838" y="1000125"/>
            <a:ext cx="3657600" cy="2500313"/>
            <a:chOff x="279399" y="4037340"/>
            <a:chExt cx="3657600" cy="25003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16261" y="625190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16311" y="596615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09811" y="5620078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24149" y="5323215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98599" y="4980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12936" y="4680278"/>
              <a:ext cx="338138" cy="2857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5011" y="438976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90611" y="4091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733424" y="5283528"/>
              <a:ext cx="1504950" cy="1217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2344736" y="4061153"/>
              <a:ext cx="1471613" cy="1233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3133724" y="5307340"/>
              <a:ext cx="741362" cy="6191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90"/>
            <p:cNvSpPr>
              <a:spLocks noChangeArrowheads="1"/>
            </p:cNvSpPr>
            <p:nvPr/>
          </p:nvSpPr>
          <p:spPr bwMode="auto">
            <a:xfrm>
              <a:off x="2322511" y="5934403"/>
              <a:ext cx="723900" cy="603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746124" y="4680278"/>
              <a:ext cx="711200" cy="566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1508124" y="4075440"/>
              <a:ext cx="755650" cy="57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aphicFrame>
          <p:nvGraphicFramePr>
            <p:cNvPr id="9220" name="Object 2"/>
            <p:cNvGraphicFramePr>
              <a:graphicFrameLocks noChangeAspect="1"/>
            </p:cNvGraphicFramePr>
            <p:nvPr/>
          </p:nvGraphicFramePr>
          <p:xfrm>
            <a:off x="279399" y="4037340"/>
            <a:ext cx="365760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44" name="Equation" r:id="rId3" imgW="3162240" imgH="1854000" progId="Equation.DSMT4">
                    <p:embed/>
                  </p:oleObj>
                </mc:Choice>
                <mc:Fallback>
                  <p:oleObj name="Equation" r:id="rId3" imgW="3162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99" y="4037340"/>
                          <a:ext cx="3657600" cy="248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223" name="Группа 21"/>
          <p:cNvGrpSpPr>
            <a:grpSpLocks/>
          </p:cNvGrpSpPr>
          <p:nvPr/>
        </p:nvGrpSpPr>
        <p:grpSpPr bwMode="auto">
          <a:xfrm>
            <a:off x="683568" y="3783013"/>
            <a:ext cx="3240732" cy="2574925"/>
            <a:chOff x="682995" y="1315557"/>
            <a:chExt cx="3241305" cy="2574220"/>
          </a:xfrm>
        </p:grpSpPr>
        <p:grpSp>
          <p:nvGrpSpPr>
            <p:cNvPr id="9233" name="Группа 70"/>
            <p:cNvGrpSpPr>
              <a:grpSpLocks/>
            </p:cNvGrpSpPr>
            <p:nvPr/>
          </p:nvGrpSpPr>
          <p:grpSpPr bwMode="auto">
            <a:xfrm>
              <a:off x="709613" y="1315557"/>
              <a:ext cx="3214687" cy="2574220"/>
              <a:chOff x="709613" y="1315557"/>
              <a:chExt cx="3214687" cy="2574220"/>
            </a:xfrm>
          </p:grpSpPr>
          <p:sp>
            <p:nvSpPr>
              <p:cNvPr id="9235" name="Oval 5"/>
              <p:cNvSpPr>
                <a:spLocks noChangeArrowheads="1"/>
              </p:cNvSpPr>
              <p:nvPr/>
            </p:nvSpPr>
            <p:spPr bwMode="auto">
              <a:xfrm>
                <a:off x="937415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36" name="Oval 6"/>
              <p:cNvSpPr>
                <a:spLocks noChangeArrowheads="1"/>
              </p:cNvSpPr>
              <p:nvPr/>
            </p:nvSpPr>
            <p:spPr bwMode="auto">
              <a:xfrm>
                <a:off x="1301898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37" name="Oval 7"/>
              <p:cNvSpPr>
                <a:spLocks noChangeArrowheads="1"/>
              </p:cNvSpPr>
              <p:nvPr/>
            </p:nvSpPr>
            <p:spPr bwMode="auto">
              <a:xfrm>
                <a:off x="1666381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38" name="Oval 8"/>
              <p:cNvSpPr>
                <a:spLocks noChangeArrowheads="1"/>
              </p:cNvSpPr>
              <p:nvPr/>
            </p:nvSpPr>
            <p:spPr bwMode="auto">
              <a:xfrm>
                <a:off x="2032204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39" name="Oval 9"/>
              <p:cNvSpPr>
                <a:spLocks noChangeArrowheads="1"/>
              </p:cNvSpPr>
              <p:nvPr/>
            </p:nvSpPr>
            <p:spPr bwMode="auto">
              <a:xfrm>
                <a:off x="2396687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0" name="Oval 10"/>
              <p:cNvSpPr>
                <a:spLocks noChangeArrowheads="1"/>
              </p:cNvSpPr>
              <p:nvPr/>
            </p:nvSpPr>
            <p:spPr bwMode="auto">
              <a:xfrm>
                <a:off x="2761170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1" name="Oval 11"/>
              <p:cNvSpPr>
                <a:spLocks noChangeArrowheads="1"/>
              </p:cNvSpPr>
              <p:nvPr/>
            </p:nvSpPr>
            <p:spPr bwMode="auto">
              <a:xfrm>
                <a:off x="3125653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2" name="Oval 12"/>
              <p:cNvSpPr>
                <a:spLocks noChangeArrowheads="1"/>
              </p:cNvSpPr>
              <p:nvPr/>
            </p:nvSpPr>
            <p:spPr bwMode="auto">
              <a:xfrm>
                <a:off x="3490136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3" name="Oval 13"/>
              <p:cNvSpPr>
                <a:spLocks noChangeArrowheads="1"/>
              </p:cNvSpPr>
              <p:nvPr/>
            </p:nvSpPr>
            <p:spPr bwMode="auto">
              <a:xfrm flipH="1">
                <a:off x="2032204" y="3511924"/>
                <a:ext cx="12060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4" name="Oval 14"/>
              <p:cNvSpPr>
                <a:spLocks noChangeArrowheads="1"/>
              </p:cNvSpPr>
              <p:nvPr/>
            </p:nvSpPr>
            <p:spPr bwMode="auto">
              <a:xfrm flipH="1">
                <a:off x="1666381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5" name="Oval 15"/>
              <p:cNvSpPr>
                <a:spLocks noChangeArrowheads="1"/>
              </p:cNvSpPr>
              <p:nvPr/>
            </p:nvSpPr>
            <p:spPr bwMode="auto">
              <a:xfrm flipH="1">
                <a:off x="1301898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9246" name="Oval 16"/>
              <p:cNvSpPr>
                <a:spLocks noChangeArrowheads="1"/>
              </p:cNvSpPr>
              <p:nvPr/>
            </p:nvSpPr>
            <p:spPr bwMode="auto">
              <a:xfrm flipH="1">
                <a:off x="937415" y="3511924"/>
                <a:ext cx="121941" cy="118783"/>
              </a:xfrm>
              <a:prstGeom prst="ellipse">
                <a:avLst/>
              </a:prstGeom>
              <a:solidFill>
                <a:srgbClr val="8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grpSp>
            <p:nvGrpSpPr>
              <p:cNvPr id="9247" name="Group 17"/>
              <p:cNvGrpSpPr>
                <a:grpSpLocks/>
              </p:cNvGrpSpPr>
              <p:nvPr/>
            </p:nvGrpSpPr>
            <p:grpSpPr bwMode="auto">
              <a:xfrm>
                <a:off x="997715" y="1315557"/>
                <a:ext cx="2532622" cy="2219865"/>
                <a:chOff x="576" y="384"/>
                <a:chExt cx="2016" cy="1795"/>
              </a:xfrm>
            </p:grpSpPr>
            <p:cxnSp>
              <p:nvCxnSpPr>
                <p:cNvPr id="9249" name="AutoShape 18"/>
                <p:cNvCxnSpPr>
                  <a:cxnSpLocks noChangeShapeType="1"/>
                  <a:stCxn id="9235" idx="0"/>
                </p:cNvCxnSpPr>
                <p:nvPr/>
              </p:nvCxnSpPr>
              <p:spPr bwMode="auto">
                <a:xfrm flipV="1">
                  <a:off x="576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0" name="AutoShape 19"/>
                <p:cNvCxnSpPr>
                  <a:cxnSpLocks noChangeShapeType="1"/>
                  <a:endCxn id="9242" idx="0"/>
                </p:cNvCxnSpPr>
                <p:nvPr/>
              </p:nvCxnSpPr>
              <p:spPr bwMode="auto">
                <a:xfrm>
                  <a:off x="1584" y="384"/>
                  <a:ext cx="1008" cy="1776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1" name="AutoShape 20"/>
                <p:cNvCxnSpPr>
                  <a:cxnSpLocks noChangeShapeType="1"/>
                </p:cNvCxnSpPr>
                <p:nvPr/>
              </p:nvCxnSpPr>
              <p:spPr bwMode="auto">
                <a:xfrm rot="5400000">
                  <a:off x="1344" y="1524"/>
                  <a:ext cx="1049" cy="262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2" name="AutoShape 21"/>
                <p:cNvCxnSpPr>
                  <a:cxnSpLocks noChangeShapeType="1"/>
                  <a:endCxn id="9241" idx="0"/>
                </p:cNvCxnSpPr>
                <p:nvPr/>
              </p:nvCxnSpPr>
              <p:spPr bwMode="auto">
                <a:xfrm rot="5400000">
                  <a:off x="2263" y="1975"/>
                  <a:ext cx="240" cy="130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3" name="AutoShape 22"/>
                <p:cNvCxnSpPr>
                  <a:cxnSpLocks noChangeShapeType="1"/>
                  <a:endCxn id="9240" idx="0"/>
                </p:cNvCxnSpPr>
                <p:nvPr/>
              </p:nvCxnSpPr>
              <p:spPr bwMode="auto">
                <a:xfrm rot="16200000" flipH="1">
                  <a:off x="1751" y="1882"/>
                  <a:ext cx="356" cy="19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4" name="AutoShape 23"/>
                <p:cNvCxnSpPr>
                  <a:cxnSpLocks noChangeShapeType="1"/>
                  <a:endCxn id="9243" idx="0"/>
                </p:cNvCxnSpPr>
                <p:nvPr/>
              </p:nvCxnSpPr>
              <p:spPr bwMode="auto">
                <a:xfrm>
                  <a:off x="1008" y="1391"/>
                  <a:ext cx="432" cy="769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5" name="AutoShape 24"/>
                <p:cNvCxnSpPr>
                  <a:cxnSpLocks noChangeShapeType="1"/>
                  <a:endCxn id="9245" idx="0"/>
                </p:cNvCxnSpPr>
                <p:nvPr/>
              </p:nvCxnSpPr>
              <p:spPr bwMode="auto">
                <a:xfrm>
                  <a:off x="720" y="1919"/>
                  <a:ext cx="144" cy="241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9256" name="AutoShape 25"/>
                <p:cNvCxnSpPr>
                  <a:cxnSpLocks noChangeShapeType="1"/>
                  <a:endCxn id="9244" idx="0"/>
                </p:cNvCxnSpPr>
                <p:nvPr/>
              </p:nvCxnSpPr>
              <p:spPr bwMode="auto">
                <a:xfrm rot="5400000">
                  <a:off x="973" y="1930"/>
                  <a:ext cx="414" cy="47"/>
                </a:xfrm>
                <a:prstGeom prst="straightConnector1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9248" name="Text Box 46"/>
              <p:cNvSpPr txBox="1">
                <a:spLocks noChangeArrowheads="1"/>
              </p:cNvSpPr>
              <p:nvPr/>
            </p:nvSpPr>
            <p:spPr bwMode="auto">
              <a:xfrm>
                <a:off x="709613" y="3612778"/>
                <a:ext cx="3214687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fontAlgn="base" hangingPunct="1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prstClr val="black"/>
                    </a:solidFill>
                    <a:latin typeface="Calibri" pitchFamily="34" charset="0"/>
                  </a:rPr>
                  <a:t>   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0</a:t>
                </a:r>
                <a:r>
                  <a:rPr lang="ru-RU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     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1/2</a:t>
                </a:r>
                <a:r>
                  <a:rPr lang="ru-RU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   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1/4</a:t>
                </a:r>
                <a:r>
                  <a:rPr lang="ru-RU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   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3/</a:t>
                </a:r>
                <a:r>
                  <a:rPr lang="ru-RU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4   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1/8</a:t>
                </a:r>
                <a:r>
                  <a:rPr lang="ru-RU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    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5/8</a:t>
                </a:r>
                <a:r>
                  <a:rPr lang="ru-RU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   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3/8</a:t>
                </a:r>
                <a:r>
                  <a:rPr lang="ru-RU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    </a:t>
                </a:r>
                <a:r>
                  <a:rPr lang="en-US" sz="1200" b="1" dirty="0" smtClean="0">
                    <a:solidFill>
                      <a:prstClr val="black"/>
                    </a:solidFill>
                    <a:latin typeface="Calibri" pitchFamily="34" charset="0"/>
                  </a:rPr>
                  <a:t> 7/8</a:t>
                </a:r>
                <a:endParaRPr lang="ru-RU" sz="1200" dirty="0">
                  <a:solidFill>
                    <a:prstClr val="black"/>
                  </a:solidFill>
                  <a:latin typeface="Calibri" pitchFamily="34" charset="0"/>
                </a:endParaRPr>
              </a:p>
            </p:txBody>
          </p:sp>
        </p:grpSp>
        <p:sp>
          <p:nvSpPr>
            <p:cNvPr id="9234" name="TextBox 23"/>
            <p:cNvSpPr txBox="1">
              <a:spLocks noChangeArrowheads="1"/>
            </p:cNvSpPr>
            <p:nvPr/>
          </p:nvSpPr>
          <p:spPr bwMode="auto">
            <a:xfrm>
              <a:off x="682995" y="2957573"/>
              <a:ext cx="642942" cy="307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1400" b="1" dirty="0">
                  <a:solidFill>
                    <a:prstClr val="black"/>
                  </a:solidFill>
                  <a:latin typeface="Calibri" pitchFamily="34" charset="0"/>
                </a:rPr>
                <a:t>(1</a:t>
              </a:r>
              <a:r>
                <a:rPr lang="en-US" sz="1400" b="1" dirty="0" smtClean="0">
                  <a:solidFill>
                    <a:prstClr val="black"/>
                  </a:solidFill>
                  <a:latin typeface="Calibri" pitchFamily="34" charset="0"/>
                </a:rPr>
                <a:t>,0</a:t>
              </a:r>
              <a:r>
                <a:rPr lang="ru-RU" sz="1400" b="1" dirty="0" smtClean="0">
                  <a:solidFill>
                    <a:prstClr val="black"/>
                  </a:solidFill>
                  <a:latin typeface="Calibri" pitchFamily="34" charset="0"/>
                </a:rPr>
                <a:t>)</a:t>
              </a:r>
              <a:endParaRPr lang="ru-RU" sz="1400" b="1" dirty="0">
                <a:solidFill>
                  <a:prstClr val="black"/>
                </a:solidFill>
                <a:latin typeface="Calibri" pitchFamily="34" charset="0"/>
              </a:endParaRPr>
            </a:p>
          </p:txBody>
        </p:sp>
      </p:grpSp>
      <p:sp>
        <p:nvSpPr>
          <p:cNvPr id="9224" name="TextBox 47"/>
          <p:cNvSpPr txBox="1">
            <a:spLocks noChangeArrowheads="1"/>
          </p:cNvSpPr>
          <p:nvPr/>
        </p:nvSpPr>
        <p:spPr bwMode="auto">
          <a:xfrm>
            <a:off x="1731963" y="5138738"/>
            <a:ext cx="725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,1/4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5" name="TextBox 49"/>
          <p:cNvSpPr txBox="1">
            <a:spLocks noChangeArrowheads="1"/>
          </p:cNvSpPr>
          <p:nvPr/>
        </p:nvSpPr>
        <p:spPr bwMode="auto">
          <a:xfrm>
            <a:off x="2562225" y="5284788"/>
            <a:ext cx="784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,1/8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6" name="TextBox 50"/>
          <p:cNvSpPr txBox="1">
            <a:spLocks noChangeArrowheads="1"/>
          </p:cNvSpPr>
          <p:nvPr/>
        </p:nvSpPr>
        <p:spPr bwMode="auto">
          <a:xfrm>
            <a:off x="3346450" y="5437188"/>
            <a:ext cx="793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,3/8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7" name="TextBox 53"/>
          <p:cNvSpPr txBox="1">
            <a:spLocks noChangeArrowheads="1"/>
          </p:cNvSpPr>
          <p:nvPr/>
        </p:nvSpPr>
        <p:spPr bwMode="auto">
          <a:xfrm>
            <a:off x="1007468" y="4797152"/>
            <a:ext cx="684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(2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,0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8" name="TextBox 54"/>
          <p:cNvSpPr txBox="1">
            <a:spLocks noChangeArrowheads="1"/>
          </p:cNvSpPr>
          <p:nvPr/>
        </p:nvSpPr>
        <p:spPr bwMode="auto">
          <a:xfrm>
            <a:off x="2762250" y="4429125"/>
            <a:ext cx="8135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(2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,1/8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9229" name="TextBox 55"/>
          <p:cNvSpPr txBox="1">
            <a:spLocks noChangeArrowheads="1"/>
          </p:cNvSpPr>
          <p:nvPr/>
        </p:nvSpPr>
        <p:spPr bwMode="auto">
          <a:xfrm>
            <a:off x="2246313" y="3571875"/>
            <a:ext cx="682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(3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,0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cxnSp>
        <p:nvCxnSpPr>
          <p:cNvPr id="68" name="Прямая соединительная линия 67"/>
          <p:cNvCxnSpPr>
            <a:stCxn id="9229" idx="1"/>
          </p:cNvCxnSpPr>
          <p:nvPr/>
        </p:nvCxnSpPr>
        <p:spPr>
          <a:xfrm>
            <a:off x="2246313" y="3725764"/>
            <a:ext cx="539750" cy="98911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>
            <a:off x="2732088" y="4662488"/>
            <a:ext cx="142875" cy="14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73" name="Прямая со стрелкой 72"/>
          <p:cNvCxnSpPr>
            <a:stCxn id="69" idx="6"/>
          </p:cNvCxnSpPr>
          <p:nvPr/>
        </p:nvCxnSpPr>
        <p:spPr>
          <a:xfrm>
            <a:off x="2874963" y="4733926"/>
            <a:ext cx="1913061" cy="14757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6051550" y="1124744"/>
            <a:ext cx="1112738" cy="2195882"/>
            <a:chOff x="6051550" y="1124744"/>
            <a:chExt cx="1112738" cy="2195882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6767865" y="2246661"/>
              <a:ext cx="288033" cy="1027402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921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05136223"/>
                </p:ext>
              </p:extLst>
            </p:nvPr>
          </p:nvGraphicFramePr>
          <p:xfrm>
            <a:off x="6051550" y="1124744"/>
            <a:ext cx="1112738" cy="21958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7645" name="Equation" r:id="rId5" imgW="927000" imgH="1828800" progId="Equation.DSMT4">
                    <p:embed/>
                  </p:oleObj>
                </mc:Choice>
                <mc:Fallback>
                  <p:oleObj name="Equation" r:id="rId5" imgW="927000" imgH="18288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51550" y="1124744"/>
                          <a:ext cx="1112738" cy="21958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8" name="TextBox 83"/>
          <p:cNvSpPr txBox="1">
            <a:spLocks noChangeArrowheads="1"/>
          </p:cNvSpPr>
          <p:nvPr/>
        </p:nvSpPr>
        <p:spPr bwMode="auto">
          <a:xfrm>
            <a:off x="5004049" y="623828"/>
            <a:ext cx="295232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nd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-level eigenvector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949271" y="116632"/>
            <a:ext cx="11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3" name="Выгнутая вверх стрелка 62"/>
          <p:cNvSpPr/>
          <p:nvPr/>
        </p:nvSpPr>
        <p:spPr>
          <a:xfrm>
            <a:off x="2557164" y="5520085"/>
            <a:ext cx="934716" cy="357187"/>
          </a:xfrm>
          <a:prstGeom prst="curvedDownArrow">
            <a:avLst>
              <a:gd name="adj1" fmla="val 11326"/>
              <a:gd name="adj2" fmla="val 35224"/>
              <a:gd name="adj3" fmla="val 18042"/>
            </a:avLst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6" name="Овал 65"/>
          <p:cNvSpPr/>
          <p:nvPr/>
        </p:nvSpPr>
        <p:spPr>
          <a:xfrm>
            <a:off x="1475656" y="4978692"/>
            <a:ext cx="142875" cy="14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038461"/>
              </p:ext>
            </p:extLst>
          </p:nvPr>
        </p:nvGraphicFramePr>
        <p:xfrm>
          <a:off x="4899025" y="4584700"/>
          <a:ext cx="3776663" cy="139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46" name="Equation" r:id="rId7" imgW="2781000" imgH="1028520" progId="Equation.DSMT4">
                  <p:embed/>
                </p:oleObj>
              </mc:Choice>
              <mc:Fallback>
                <p:oleObj name="Equation" r:id="rId7" imgW="2781000" imgH="102852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025" y="4584700"/>
                        <a:ext cx="3776663" cy="139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7" name="TextBox 83"/>
          <p:cNvSpPr txBox="1">
            <a:spLocks noChangeArrowheads="1"/>
          </p:cNvSpPr>
          <p:nvPr/>
        </p:nvSpPr>
        <p:spPr bwMode="auto">
          <a:xfrm>
            <a:off x="5508103" y="3725763"/>
            <a:ext cx="216622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2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nd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-level wavelet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6341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Скругленный прямоугольник 58"/>
          <p:cNvSpPr/>
          <p:nvPr/>
        </p:nvSpPr>
        <p:spPr>
          <a:xfrm>
            <a:off x="6876256" y="1014475"/>
            <a:ext cx="288033" cy="230351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Овал 60"/>
          <p:cNvSpPr/>
          <p:nvPr/>
        </p:nvSpPr>
        <p:spPr>
          <a:xfrm>
            <a:off x="804863" y="5910661"/>
            <a:ext cx="2903041" cy="259855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1270" name="Группа 3"/>
          <p:cNvGrpSpPr>
            <a:grpSpLocks/>
          </p:cNvGrpSpPr>
          <p:nvPr/>
        </p:nvGrpSpPr>
        <p:grpSpPr bwMode="auto">
          <a:xfrm>
            <a:off x="350838" y="1000125"/>
            <a:ext cx="3657600" cy="2500313"/>
            <a:chOff x="279399" y="4037340"/>
            <a:chExt cx="3657600" cy="2500313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3116261" y="625190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3516311" y="5966153"/>
              <a:ext cx="339725" cy="2857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09811" y="5620078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724149" y="5323215"/>
              <a:ext cx="339725" cy="28575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98599" y="4980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1912936" y="4680278"/>
              <a:ext cx="338138" cy="28575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735011" y="438976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1090611" y="4091315"/>
              <a:ext cx="339725" cy="285750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3" name="Rectangle 87"/>
            <p:cNvSpPr>
              <a:spLocks noChangeArrowheads="1"/>
            </p:cNvSpPr>
            <p:nvPr/>
          </p:nvSpPr>
          <p:spPr bwMode="auto">
            <a:xfrm>
              <a:off x="733424" y="5283528"/>
              <a:ext cx="1504950" cy="121761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4" name="Rectangle 88"/>
            <p:cNvSpPr>
              <a:spLocks noChangeArrowheads="1"/>
            </p:cNvSpPr>
            <p:nvPr/>
          </p:nvSpPr>
          <p:spPr bwMode="auto">
            <a:xfrm>
              <a:off x="2344736" y="4061153"/>
              <a:ext cx="1471613" cy="123348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5" name="Rectangle 89"/>
            <p:cNvSpPr>
              <a:spLocks noChangeArrowheads="1"/>
            </p:cNvSpPr>
            <p:nvPr/>
          </p:nvSpPr>
          <p:spPr bwMode="auto">
            <a:xfrm>
              <a:off x="3133724" y="5307340"/>
              <a:ext cx="741362" cy="61912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6" name="Rectangle 90"/>
            <p:cNvSpPr>
              <a:spLocks noChangeArrowheads="1"/>
            </p:cNvSpPr>
            <p:nvPr/>
          </p:nvSpPr>
          <p:spPr bwMode="auto">
            <a:xfrm>
              <a:off x="2322511" y="5934403"/>
              <a:ext cx="723900" cy="6032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7" name="Rectangle 91"/>
            <p:cNvSpPr>
              <a:spLocks noChangeArrowheads="1"/>
            </p:cNvSpPr>
            <p:nvPr/>
          </p:nvSpPr>
          <p:spPr bwMode="auto">
            <a:xfrm>
              <a:off x="746124" y="4680278"/>
              <a:ext cx="711200" cy="56673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18" name="Rectangle 92"/>
            <p:cNvSpPr>
              <a:spLocks noChangeArrowheads="1"/>
            </p:cNvSpPr>
            <p:nvPr/>
          </p:nvSpPr>
          <p:spPr bwMode="auto">
            <a:xfrm>
              <a:off x="1508124" y="4075440"/>
              <a:ext cx="755650" cy="5715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graphicFrame>
          <p:nvGraphicFramePr>
            <p:cNvPr id="11268" name="Object 2"/>
            <p:cNvGraphicFramePr>
              <a:graphicFrameLocks noChangeAspect="1"/>
            </p:cNvGraphicFramePr>
            <p:nvPr/>
          </p:nvGraphicFramePr>
          <p:xfrm>
            <a:off x="279399" y="4037340"/>
            <a:ext cx="3657600" cy="24860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8650" name="Equation" r:id="rId3" imgW="3162240" imgH="1854000" progId="Equation.DSMT4">
                    <p:embed/>
                  </p:oleObj>
                </mc:Choice>
                <mc:Fallback>
                  <p:oleObj name="Equation" r:id="rId3" imgW="3162240" imgH="18540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9399" y="4037340"/>
                          <a:ext cx="3657600" cy="24860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1282" name="Oval 5"/>
          <p:cNvSpPr>
            <a:spLocks noChangeArrowheads="1"/>
          </p:cNvSpPr>
          <p:nvPr/>
        </p:nvSpPr>
        <p:spPr bwMode="auto">
          <a:xfrm>
            <a:off x="937944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83" name="Oval 6"/>
          <p:cNvSpPr>
            <a:spLocks noChangeArrowheads="1"/>
          </p:cNvSpPr>
          <p:nvPr/>
        </p:nvSpPr>
        <p:spPr bwMode="auto">
          <a:xfrm>
            <a:off x="1302362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84" name="Oval 7"/>
          <p:cNvSpPr>
            <a:spLocks noChangeArrowheads="1"/>
          </p:cNvSpPr>
          <p:nvPr/>
        </p:nvSpPr>
        <p:spPr bwMode="auto">
          <a:xfrm>
            <a:off x="1666781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85" name="Oval 8"/>
          <p:cNvSpPr>
            <a:spLocks noChangeArrowheads="1"/>
          </p:cNvSpPr>
          <p:nvPr/>
        </p:nvSpPr>
        <p:spPr bwMode="auto">
          <a:xfrm>
            <a:off x="2032539" y="5979982"/>
            <a:ext cx="120580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86" name="Oval 9"/>
          <p:cNvSpPr>
            <a:spLocks noChangeArrowheads="1"/>
          </p:cNvSpPr>
          <p:nvPr/>
        </p:nvSpPr>
        <p:spPr bwMode="auto">
          <a:xfrm>
            <a:off x="2396957" y="5979982"/>
            <a:ext cx="120580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87" name="Oval 10"/>
          <p:cNvSpPr>
            <a:spLocks noChangeArrowheads="1"/>
          </p:cNvSpPr>
          <p:nvPr/>
        </p:nvSpPr>
        <p:spPr bwMode="auto">
          <a:xfrm>
            <a:off x="2761376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88" name="Oval 11"/>
          <p:cNvSpPr>
            <a:spLocks noChangeArrowheads="1"/>
          </p:cNvSpPr>
          <p:nvPr/>
        </p:nvSpPr>
        <p:spPr bwMode="auto">
          <a:xfrm>
            <a:off x="3125794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89" name="Oval 12"/>
          <p:cNvSpPr>
            <a:spLocks noChangeArrowheads="1"/>
          </p:cNvSpPr>
          <p:nvPr/>
        </p:nvSpPr>
        <p:spPr bwMode="auto">
          <a:xfrm>
            <a:off x="3490213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90" name="Oval 13"/>
          <p:cNvSpPr>
            <a:spLocks noChangeArrowheads="1"/>
          </p:cNvSpPr>
          <p:nvPr/>
        </p:nvSpPr>
        <p:spPr bwMode="auto">
          <a:xfrm flipH="1">
            <a:off x="2032539" y="5979982"/>
            <a:ext cx="120580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91" name="Oval 14"/>
          <p:cNvSpPr>
            <a:spLocks noChangeArrowheads="1"/>
          </p:cNvSpPr>
          <p:nvPr/>
        </p:nvSpPr>
        <p:spPr bwMode="auto">
          <a:xfrm flipH="1">
            <a:off x="1666781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92" name="Oval 15"/>
          <p:cNvSpPr>
            <a:spLocks noChangeArrowheads="1"/>
          </p:cNvSpPr>
          <p:nvPr/>
        </p:nvSpPr>
        <p:spPr bwMode="auto">
          <a:xfrm flipH="1">
            <a:off x="1302362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1293" name="Oval 16"/>
          <p:cNvSpPr>
            <a:spLocks noChangeArrowheads="1"/>
          </p:cNvSpPr>
          <p:nvPr/>
        </p:nvSpPr>
        <p:spPr bwMode="auto">
          <a:xfrm flipH="1">
            <a:off x="937944" y="5979982"/>
            <a:ext cx="121919" cy="118816"/>
          </a:xfrm>
          <a:prstGeom prst="ellipse">
            <a:avLst/>
          </a:prstGeom>
          <a:solidFill>
            <a:srgbClr val="8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11294" name="Group 17"/>
          <p:cNvGrpSpPr>
            <a:grpSpLocks/>
          </p:cNvGrpSpPr>
          <p:nvPr/>
        </p:nvGrpSpPr>
        <p:grpSpPr bwMode="auto">
          <a:xfrm>
            <a:off x="998233" y="3783013"/>
            <a:ext cx="2532174" cy="2220473"/>
            <a:chOff x="576" y="384"/>
            <a:chExt cx="2016" cy="1795"/>
          </a:xfrm>
        </p:grpSpPr>
        <p:cxnSp>
          <p:nvCxnSpPr>
            <p:cNvPr id="11296" name="AutoShape 18"/>
            <p:cNvCxnSpPr>
              <a:cxnSpLocks noChangeShapeType="1"/>
              <a:stCxn id="11282" idx="0"/>
            </p:cNvCxnSpPr>
            <p:nvPr/>
          </p:nvCxnSpPr>
          <p:spPr bwMode="auto">
            <a:xfrm flipV="1">
              <a:off x="576" y="384"/>
              <a:ext cx="1008" cy="17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7" name="AutoShape 19"/>
            <p:cNvCxnSpPr>
              <a:cxnSpLocks noChangeShapeType="1"/>
              <a:endCxn id="11289" idx="0"/>
            </p:cNvCxnSpPr>
            <p:nvPr/>
          </p:nvCxnSpPr>
          <p:spPr bwMode="auto">
            <a:xfrm>
              <a:off x="1584" y="384"/>
              <a:ext cx="1008" cy="1776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8" name="AutoShape 20"/>
            <p:cNvCxnSpPr>
              <a:cxnSpLocks noChangeShapeType="1"/>
            </p:cNvCxnSpPr>
            <p:nvPr/>
          </p:nvCxnSpPr>
          <p:spPr bwMode="auto">
            <a:xfrm rot="5400000">
              <a:off x="1344" y="1524"/>
              <a:ext cx="1049" cy="262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299" name="AutoShape 21"/>
            <p:cNvCxnSpPr>
              <a:cxnSpLocks noChangeShapeType="1"/>
              <a:endCxn id="11288" idx="0"/>
            </p:cNvCxnSpPr>
            <p:nvPr/>
          </p:nvCxnSpPr>
          <p:spPr bwMode="auto">
            <a:xfrm rot="5400000">
              <a:off x="2263" y="1975"/>
              <a:ext cx="240" cy="13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0" name="AutoShape 22"/>
            <p:cNvCxnSpPr>
              <a:cxnSpLocks noChangeShapeType="1"/>
              <a:endCxn id="11287" idx="0"/>
            </p:cNvCxnSpPr>
            <p:nvPr/>
          </p:nvCxnSpPr>
          <p:spPr bwMode="auto">
            <a:xfrm rot="16200000" flipH="1">
              <a:off x="1751" y="1882"/>
              <a:ext cx="356" cy="19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1" name="AutoShape 23"/>
            <p:cNvCxnSpPr>
              <a:cxnSpLocks noChangeShapeType="1"/>
              <a:endCxn id="11290" idx="0"/>
            </p:cNvCxnSpPr>
            <p:nvPr/>
          </p:nvCxnSpPr>
          <p:spPr bwMode="auto">
            <a:xfrm>
              <a:off x="1008" y="1391"/>
              <a:ext cx="432" cy="769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2" name="AutoShape 24"/>
            <p:cNvCxnSpPr>
              <a:cxnSpLocks noChangeShapeType="1"/>
              <a:endCxn id="11292" idx="0"/>
            </p:cNvCxnSpPr>
            <p:nvPr/>
          </p:nvCxnSpPr>
          <p:spPr bwMode="auto">
            <a:xfrm>
              <a:off x="720" y="1919"/>
              <a:ext cx="144" cy="241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3" name="AutoShape 25"/>
            <p:cNvCxnSpPr>
              <a:cxnSpLocks noChangeShapeType="1"/>
              <a:endCxn id="11291" idx="0"/>
            </p:cNvCxnSpPr>
            <p:nvPr/>
          </p:nvCxnSpPr>
          <p:spPr bwMode="auto">
            <a:xfrm rot="5400000">
              <a:off x="973" y="1930"/>
              <a:ext cx="414" cy="47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1281" name="TextBox 23"/>
          <p:cNvSpPr txBox="1">
            <a:spLocks noChangeArrowheads="1"/>
          </p:cNvSpPr>
          <p:nvPr/>
        </p:nvSpPr>
        <p:spPr bwMode="auto">
          <a:xfrm>
            <a:off x="721175" y="5446223"/>
            <a:ext cx="5483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</a:rPr>
              <a:t>0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272" name="TextBox 47"/>
          <p:cNvSpPr txBox="1">
            <a:spLocks noChangeArrowheads="1"/>
          </p:cNvSpPr>
          <p:nvPr/>
        </p:nvSpPr>
        <p:spPr bwMode="auto">
          <a:xfrm>
            <a:off x="1684463" y="5126863"/>
            <a:ext cx="7252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,1/4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273" name="TextBox 49"/>
          <p:cNvSpPr txBox="1">
            <a:spLocks noChangeArrowheads="1"/>
          </p:cNvSpPr>
          <p:nvPr/>
        </p:nvSpPr>
        <p:spPr bwMode="auto">
          <a:xfrm>
            <a:off x="1980350" y="5379788"/>
            <a:ext cx="7842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,1/8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274" name="TextBox 50"/>
          <p:cNvSpPr txBox="1">
            <a:spLocks noChangeArrowheads="1"/>
          </p:cNvSpPr>
          <p:nvPr/>
        </p:nvSpPr>
        <p:spPr bwMode="auto">
          <a:xfrm>
            <a:off x="3287075" y="5425313"/>
            <a:ext cx="79350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(1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,3/8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275" name="TextBox 53"/>
          <p:cNvSpPr txBox="1">
            <a:spLocks noChangeArrowheads="1"/>
          </p:cNvSpPr>
          <p:nvPr/>
        </p:nvSpPr>
        <p:spPr bwMode="auto">
          <a:xfrm>
            <a:off x="1081538" y="4781149"/>
            <a:ext cx="5852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(2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</a:rPr>
              <a:t>0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276" name="TextBox 54"/>
          <p:cNvSpPr txBox="1">
            <a:spLocks noChangeArrowheads="1"/>
          </p:cNvSpPr>
          <p:nvPr/>
        </p:nvSpPr>
        <p:spPr bwMode="auto">
          <a:xfrm>
            <a:off x="2762250" y="4429125"/>
            <a:ext cx="7651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(2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,1/8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1277" name="TextBox 55"/>
          <p:cNvSpPr txBox="1">
            <a:spLocks noChangeArrowheads="1"/>
          </p:cNvSpPr>
          <p:nvPr/>
        </p:nvSpPr>
        <p:spPr bwMode="auto">
          <a:xfrm>
            <a:off x="2332038" y="3571875"/>
            <a:ext cx="68421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/>
                </a:solidFill>
                <a:latin typeface="Calibri" pitchFamily="34" charset="0"/>
              </a:rPr>
              <a:t>(3</a:t>
            </a:r>
            <a:r>
              <a:rPr lang="en-US" sz="1400" b="1" dirty="0" smtClean="0">
                <a:solidFill>
                  <a:prstClr val="black"/>
                </a:solidFill>
                <a:latin typeface="Calibri" pitchFamily="34" charset="0"/>
              </a:rPr>
              <a:t>,</a:t>
            </a:r>
            <a:r>
              <a:rPr lang="en-US" sz="1400" b="1" dirty="0">
                <a:solidFill>
                  <a:prstClr val="black"/>
                </a:solidFill>
                <a:latin typeface="Calibri" pitchFamily="34" charset="0"/>
              </a:rPr>
              <a:t>0</a:t>
            </a:r>
            <a:r>
              <a:rPr lang="ru-RU" sz="1400" b="1" dirty="0" smtClean="0">
                <a:solidFill>
                  <a:prstClr val="black"/>
                </a:solidFill>
                <a:latin typeface="Calibri" pitchFamily="34" charset="0"/>
              </a:rPr>
              <a:t>)</a:t>
            </a:r>
            <a:endParaRPr lang="ru-RU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9" name="Овал 68"/>
          <p:cNvSpPr/>
          <p:nvPr/>
        </p:nvSpPr>
        <p:spPr>
          <a:xfrm>
            <a:off x="2200275" y="3733800"/>
            <a:ext cx="142875" cy="14287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prstClr val="white"/>
              </a:solidFill>
            </a:endParaRPr>
          </a:p>
        </p:txBody>
      </p:sp>
      <p:cxnSp>
        <p:nvCxnSpPr>
          <p:cNvPr id="73" name="Прямая со стрелкой 72"/>
          <p:cNvCxnSpPr>
            <a:stCxn id="69" idx="6"/>
          </p:cNvCxnSpPr>
          <p:nvPr/>
        </p:nvCxnSpPr>
        <p:spPr>
          <a:xfrm>
            <a:off x="2343150" y="3805238"/>
            <a:ext cx="1654485" cy="90121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2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63505"/>
              </p:ext>
            </p:extLst>
          </p:nvPr>
        </p:nvGraphicFramePr>
        <p:xfrm>
          <a:off x="6084168" y="972468"/>
          <a:ext cx="1209543" cy="2385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1" name="Equation" r:id="rId5" imgW="927000" imgH="1828800" progId="Equation.DSMT4">
                  <p:embed/>
                </p:oleObj>
              </mc:Choice>
              <mc:Fallback>
                <p:oleObj name="Equation" r:id="rId5" imgW="927000" imgH="182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972468"/>
                        <a:ext cx="1209543" cy="23850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83"/>
          <p:cNvSpPr txBox="1">
            <a:spLocks noChangeArrowheads="1"/>
          </p:cNvSpPr>
          <p:nvPr/>
        </p:nvSpPr>
        <p:spPr bwMode="auto">
          <a:xfrm>
            <a:off x="5129542" y="423773"/>
            <a:ext cx="33308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rd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-level eigenvector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7" name="TextBox 2"/>
          <p:cNvSpPr txBox="1">
            <a:spLocks noChangeArrowheads="1"/>
          </p:cNvSpPr>
          <p:nvPr/>
        </p:nvSpPr>
        <p:spPr bwMode="auto">
          <a:xfrm>
            <a:off x="5508104" y="3783013"/>
            <a:ext cx="23762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3</a:t>
            </a:r>
            <a:r>
              <a:rPr lang="en-US" sz="2000" b="1" baseline="30000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rd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  <a:sym typeface="Symbol" pitchFamily="18" charset="2"/>
              </a:rPr>
              <a:t> -level </a:t>
            </a:r>
            <a:r>
              <a:rPr lang="en-US" sz="2000" b="1" dirty="0" smtClean="0">
                <a:solidFill>
                  <a:prstClr val="black"/>
                </a:solidFill>
                <a:latin typeface="Calibri" pitchFamily="34" charset="0"/>
              </a:rPr>
              <a:t>wavelet</a:t>
            </a:r>
            <a:endParaRPr lang="ru-RU" sz="20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949271" y="116632"/>
            <a:ext cx="118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p</a:t>
            </a:r>
            <a:r>
              <a:rPr lang="en-US" sz="2800" b="1" dirty="0" smtClean="0">
                <a:solidFill>
                  <a:srgbClr val="C00000"/>
                </a:solidFill>
              </a:rPr>
              <a:t>=2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62" name="Выгнутая вверх стрелка 61"/>
          <p:cNvSpPr/>
          <p:nvPr/>
        </p:nvSpPr>
        <p:spPr>
          <a:xfrm>
            <a:off x="1501774" y="5376069"/>
            <a:ext cx="1536313" cy="357187"/>
          </a:xfrm>
          <a:prstGeom prst="curvedDownArrow">
            <a:avLst>
              <a:gd name="adj1" fmla="val 11326"/>
              <a:gd name="adj2" fmla="val 35224"/>
              <a:gd name="adj3" fmla="val 18042"/>
            </a:avLst>
          </a:prstGeom>
          <a:solidFill>
            <a:srgbClr val="FF0000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>
              <a:solidFill>
                <a:prstClr val="black"/>
              </a:solidFill>
            </a:endParaRPr>
          </a:p>
        </p:txBody>
      </p:sp>
      <p:sp>
        <p:nvSpPr>
          <p:cNvPr id="60" name="Text Box 46"/>
          <p:cNvSpPr txBox="1">
            <a:spLocks noChangeArrowheads="1"/>
          </p:cNvSpPr>
          <p:nvPr/>
        </p:nvSpPr>
        <p:spPr bwMode="auto">
          <a:xfrm>
            <a:off x="710181" y="6080863"/>
            <a:ext cx="3214119" cy="27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b="1" dirty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0</a:t>
            </a: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</a:rPr>
              <a:t>     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1/2</a:t>
            </a: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1/4</a:t>
            </a: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3/</a:t>
            </a: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</a:rPr>
              <a:t>4   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1/8</a:t>
            </a: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</a:rPr>
              <a:t>    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5/8</a:t>
            </a: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3/8</a:t>
            </a:r>
            <a:r>
              <a:rPr lang="ru-RU" sz="1200" b="1" dirty="0" smtClean="0">
                <a:solidFill>
                  <a:prstClr val="black"/>
                </a:solidFill>
                <a:latin typeface="Calibri" pitchFamily="34" charset="0"/>
              </a:rPr>
              <a:t>    </a:t>
            </a:r>
            <a:r>
              <a:rPr lang="en-US" sz="1200" b="1" dirty="0" smtClean="0">
                <a:solidFill>
                  <a:prstClr val="black"/>
                </a:solidFill>
                <a:latin typeface="Calibri" pitchFamily="34" charset="0"/>
              </a:rPr>
              <a:t> 7/8</a:t>
            </a:r>
            <a:endParaRPr lang="ru-RU" sz="1200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4140888"/>
              </p:ext>
            </p:extLst>
          </p:nvPr>
        </p:nvGraphicFramePr>
        <p:xfrm>
          <a:off x="4114599" y="4347897"/>
          <a:ext cx="4526483" cy="1394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652" name="Equation" r:id="rId7" imgW="3174840" imgH="977760" progId="Equation.DSMT4">
                  <p:embed/>
                </p:oleObj>
              </mc:Choice>
              <mc:Fallback>
                <p:oleObj name="Equation" r:id="rId7" imgW="3174840" imgH="97776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599" y="4347897"/>
                        <a:ext cx="4526483" cy="13944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98205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1403648" y="1124744"/>
                <a:ext cx="6480720" cy="9482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Given the </a:t>
                </a:r>
                <a:r>
                  <a:rPr lang="en-US" b="1" dirty="0" smtClean="0"/>
                  <a:t>transition rates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𝒘</m:t>
                    </m:r>
                    <m:r>
                      <a:rPr lang="en-US" b="1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U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/>
                          </a:rPr>
                          <m:t>|</m:t>
                        </m:r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−</m:t>
                        </m:r>
                        <m:r>
                          <a:rPr lang="en-US" b="1" i="1" smtClean="0">
                            <a:latin typeface="Cambria Math"/>
                          </a:rPr>
                          <m:t>𝒚</m:t>
                        </m:r>
                        <m:r>
                          <a:rPr lang="en-US" b="1" i="1" smtClean="0">
                            <a:latin typeface="Cambria Math"/>
                          </a:rPr>
                          <m:t>|</m:t>
                        </m:r>
                      </m:e>
                      <m:sub>
                        <m:r>
                          <a:rPr lang="en-US" b="1" i="1" smtClean="0">
                            <a:latin typeface="Cambria Math"/>
                          </a:rPr>
                          <m:t>𝒑</m:t>
                        </m:r>
                      </m:sub>
                    </m:sSub>
                    <m:r>
                      <a:rPr lang="en-US" b="1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b="1" dirty="0" smtClean="0"/>
                  <a:t>, i.e. a hierarchical skeleton of the energy landscape, one can solve a Cauchy problem for the p</a:t>
                </a:r>
                <a:r>
                  <a:rPr lang="ru-RU" b="1" dirty="0" smtClean="0"/>
                  <a:t>-</a:t>
                </a:r>
                <a:r>
                  <a:rPr lang="en-US" b="1" dirty="0" err="1" smtClean="0"/>
                  <a:t>adic</a:t>
                </a:r>
                <a:r>
                  <a:rPr lang="en-US" b="1" dirty="0" smtClean="0"/>
                  <a:t> equation of </a:t>
                </a:r>
                <a:r>
                  <a:rPr lang="en-US" b="1" dirty="0" err="1" smtClean="0"/>
                  <a:t>ultrametric</a:t>
                </a:r>
                <a:r>
                  <a:rPr lang="en-US" b="1" dirty="0" smtClean="0"/>
                  <a:t> diffusion:</a:t>
                </a:r>
                <a:endParaRPr lang="ru-RU" b="1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1124744"/>
                <a:ext cx="6480720" cy="948208"/>
              </a:xfrm>
              <a:prstGeom prst="rect">
                <a:avLst/>
              </a:prstGeom>
              <a:blipFill rotWithShape="1">
                <a:blip r:embed="rId3"/>
                <a:stretch>
                  <a:fillRect l="-753" t="-2581" b="-96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345130"/>
              </p:ext>
            </p:extLst>
          </p:nvPr>
        </p:nvGraphicFramePr>
        <p:xfrm>
          <a:off x="1345874" y="2060848"/>
          <a:ext cx="6192284" cy="7923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1" name="Equation" r:id="rId4" imgW="4267080" imgH="469800" progId="Equation.DSMT4">
                  <p:embed/>
                </p:oleObj>
              </mc:Choice>
              <mc:Fallback>
                <p:oleObj name="Equation" r:id="rId4" imgW="4267080" imgH="469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5874" y="2060848"/>
                        <a:ext cx="6192284" cy="792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03648" y="2996952"/>
                <a:ext cx="684076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and then calculate some observables using the solution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  <m:r>
                          <a:rPr lang="en-US" b="1" i="1" smtClean="0">
                            <a:latin typeface="Cambria Math"/>
                          </a:rPr>
                          <m:t>,</m:t>
                        </m:r>
                        <m:r>
                          <a:rPr lang="en-US" b="1" i="1" smtClean="0">
                            <a:latin typeface="Cambria Math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b="1" dirty="0" smtClean="0"/>
                  <a:t>. </a:t>
                </a:r>
              </a:p>
              <a:p>
                <a:endParaRPr lang="en-US" b="1" dirty="0"/>
              </a:p>
              <a:p>
                <a:r>
                  <a:rPr lang="en-US" b="1" dirty="0" smtClean="0"/>
                  <a:t>In many experiments, </a:t>
                </a:r>
                <a:r>
                  <a:rPr lang="en-US" b="1" dirty="0"/>
                  <a:t>the </a:t>
                </a:r>
                <a:r>
                  <a:rPr lang="en-US" b="1" dirty="0" smtClean="0"/>
                  <a:t>dynamics is observed as a </a:t>
                </a:r>
                <a:r>
                  <a:rPr lang="en-US" b="1" dirty="0" smtClean="0"/>
                  <a:t>relaxation process </a:t>
                </a:r>
                <a:r>
                  <a:rPr lang="en-US" b="1" dirty="0" smtClean="0"/>
                  <a:t>(survival probability)</a:t>
                </a:r>
                <a:endParaRPr lang="ru-RU" b="1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96952"/>
                <a:ext cx="6840760" cy="1200329"/>
              </a:xfrm>
              <a:prstGeom prst="rect">
                <a:avLst/>
              </a:prstGeom>
              <a:blipFill rotWithShape="1">
                <a:blip r:embed="rId6"/>
                <a:stretch>
                  <a:fillRect l="-713" t="-253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577708"/>
              </p:ext>
            </p:extLst>
          </p:nvPr>
        </p:nvGraphicFramePr>
        <p:xfrm>
          <a:off x="3429571" y="4365104"/>
          <a:ext cx="2294558" cy="784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52" name="Equation" r:id="rId7" imgW="1384200" imgH="406080" progId="Equation.DSMT4">
                  <p:embed/>
                </p:oleObj>
              </mc:Choice>
              <mc:Fallback>
                <p:oleObj name="Equation" r:id="rId7" imgW="1384200" imgH="40608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571" y="4365104"/>
                        <a:ext cx="2294558" cy="7843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263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1007522" y="2017117"/>
            <a:ext cx="2281237" cy="466614"/>
            <a:chOff x="1007522" y="2017117"/>
            <a:chExt cx="2281237" cy="466614"/>
          </a:xfrm>
        </p:grpSpPr>
        <p:sp>
          <p:nvSpPr>
            <p:cNvPr id="21514" name="Line 3"/>
            <p:cNvSpPr>
              <a:spLocks noChangeShapeType="1"/>
            </p:cNvSpPr>
            <p:nvPr/>
          </p:nvSpPr>
          <p:spPr bwMode="auto">
            <a:xfrm flipV="1">
              <a:off x="1007522" y="2459715"/>
              <a:ext cx="2281237" cy="0"/>
            </a:xfrm>
            <a:prstGeom prst="line">
              <a:avLst/>
            </a:prstGeom>
            <a:noFill/>
            <a:ln w="508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15" name="Oval 4"/>
            <p:cNvSpPr>
              <a:spLocks noChangeArrowheads="1"/>
            </p:cNvSpPr>
            <p:nvPr/>
          </p:nvSpPr>
          <p:spPr bwMode="auto">
            <a:xfrm>
              <a:off x="1115372" y="2424891"/>
              <a:ext cx="70990" cy="588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16" name="Oval 5"/>
            <p:cNvSpPr>
              <a:spLocks noChangeArrowheads="1"/>
            </p:cNvSpPr>
            <p:nvPr/>
          </p:nvSpPr>
          <p:spPr bwMode="auto">
            <a:xfrm>
              <a:off x="1393871" y="2424891"/>
              <a:ext cx="72356" cy="588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17" name="Oval 6"/>
            <p:cNvSpPr>
              <a:spLocks noChangeArrowheads="1"/>
            </p:cNvSpPr>
            <p:nvPr/>
          </p:nvSpPr>
          <p:spPr bwMode="auto">
            <a:xfrm>
              <a:off x="1672371" y="2424891"/>
              <a:ext cx="73720" cy="588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18" name="Oval 7"/>
            <p:cNvSpPr>
              <a:spLocks noChangeArrowheads="1"/>
            </p:cNvSpPr>
            <p:nvPr/>
          </p:nvSpPr>
          <p:spPr bwMode="auto">
            <a:xfrm>
              <a:off x="1952236" y="2424891"/>
              <a:ext cx="72355" cy="588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19" name="Oval 8"/>
            <p:cNvSpPr>
              <a:spLocks noChangeArrowheads="1"/>
            </p:cNvSpPr>
            <p:nvPr/>
          </p:nvSpPr>
          <p:spPr bwMode="auto">
            <a:xfrm>
              <a:off x="2232100" y="2424891"/>
              <a:ext cx="73720" cy="588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20" name="Oval 9"/>
            <p:cNvSpPr>
              <a:spLocks noChangeArrowheads="1"/>
            </p:cNvSpPr>
            <p:nvPr/>
          </p:nvSpPr>
          <p:spPr bwMode="auto">
            <a:xfrm>
              <a:off x="2513329" y="2424891"/>
              <a:ext cx="70990" cy="588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21" name="Oval 10"/>
            <p:cNvSpPr>
              <a:spLocks noChangeArrowheads="1"/>
            </p:cNvSpPr>
            <p:nvPr/>
          </p:nvSpPr>
          <p:spPr bwMode="auto">
            <a:xfrm>
              <a:off x="2791829" y="2424891"/>
              <a:ext cx="70990" cy="588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22" name="Oval 11"/>
            <p:cNvSpPr>
              <a:spLocks noChangeArrowheads="1"/>
            </p:cNvSpPr>
            <p:nvPr/>
          </p:nvSpPr>
          <p:spPr bwMode="auto">
            <a:xfrm>
              <a:off x="3070328" y="2424891"/>
              <a:ext cx="72356" cy="58840"/>
            </a:xfrm>
            <a:prstGeom prst="ellipse">
              <a:avLst/>
            </a:prstGeom>
            <a:solidFill>
              <a:srgbClr val="008000"/>
            </a:solidFill>
            <a:ln w="1905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23" name="Line 12"/>
            <p:cNvSpPr>
              <a:spLocks noChangeShapeType="1"/>
            </p:cNvSpPr>
            <p:nvPr/>
          </p:nvSpPr>
          <p:spPr bwMode="auto">
            <a:xfrm flipV="1">
              <a:off x="1575443" y="2192784"/>
              <a:ext cx="0" cy="266929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24" name="Line 13"/>
            <p:cNvSpPr>
              <a:spLocks noChangeShapeType="1"/>
            </p:cNvSpPr>
            <p:nvPr/>
          </p:nvSpPr>
          <p:spPr bwMode="auto">
            <a:xfrm flipV="1">
              <a:off x="2103772" y="2124687"/>
              <a:ext cx="0" cy="332626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25" name="Line 14"/>
            <p:cNvSpPr>
              <a:spLocks noChangeShapeType="1"/>
            </p:cNvSpPr>
            <p:nvPr/>
          </p:nvSpPr>
          <p:spPr bwMode="auto">
            <a:xfrm flipV="1">
              <a:off x="1287386" y="2277191"/>
              <a:ext cx="0" cy="182524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26" name="Line 15"/>
            <p:cNvSpPr>
              <a:spLocks noChangeShapeType="1"/>
            </p:cNvSpPr>
            <p:nvPr/>
          </p:nvSpPr>
          <p:spPr bwMode="auto">
            <a:xfrm flipV="1">
              <a:off x="1853942" y="2272387"/>
              <a:ext cx="0" cy="18372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27" name="Line 16"/>
            <p:cNvSpPr>
              <a:spLocks noChangeShapeType="1"/>
            </p:cNvSpPr>
            <p:nvPr/>
          </p:nvSpPr>
          <p:spPr bwMode="auto">
            <a:xfrm flipV="1">
              <a:off x="2409575" y="2272387"/>
              <a:ext cx="0" cy="18372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28" name="Line 17"/>
            <p:cNvSpPr>
              <a:spLocks noChangeShapeType="1"/>
            </p:cNvSpPr>
            <p:nvPr/>
          </p:nvSpPr>
          <p:spPr bwMode="auto">
            <a:xfrm flipV="1">
              <a:off x="2969304" y="2272387"/>
              <a:ext cx="0" cy="18372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29" name="Line 18"/>
            <p:cNvSpPr>
              <a:spLocks noChangeShapeType="1"/>
            </p:cNvSpPr>
            <p:nvPr/>
          </p:nvSpPr>
          <p:spPr bwMode="auto">
            <a:xfrm flipV="1">
              <a:off x="2682613" y="2124687"/>
              <a:ext cx="1366" cy="335027"/>
            </a:xfrm>
            <a:prstGeom prst="line">
              <a:avLst/>
            </a:prstGeom>
            <a:noFill/>
            <a:ln w="57150">
              <a:solidFill>
                <a:srgbClr val="008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30" name="Freeform 19"/>
            <p:cNvSpPr>
              <a:spLocks/>
            </p:cNvSpPr>
            <p:nvPr/>
          </p:nvSpPr>
          <p:spPr bwMode="auto">
            <a:xfrm>
              <a:off x="1073051" y="2017117"/>
              <a:ext cx="1281948" cy="351336"/>
            </a:xfrm>
            <a:custGeom>
              <a:avLst/>
              <a:gdLst>
                <a:gd name="T0" fmla="*/ 0 w 918"/>
                <a:gd name="T1" fmla="*/ 2147483647 h 420"/>
                <a:gd name="T2" fmla="*/ 2147483647 w 918"/>
                <a:gd name="T3" fmla="*/ 2147483647 h 420"/>
                <a:gd name="T4" fmla="*/ 2147483647 w 918"/>
                <a:gd name="T5" fmla="*/ 2147483647 h 420"/>
                <a:gd name="T6" fmla="*/ 2147483647 w 918"/>
                <a:gd name="T7" fmla="*/ 2147483647 h 420"/>
                <a:gd name="T8" fmla="*/ 2147483647 w 918"/>
                <a:gd name="T9" fmla="*/ 0 h 4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18"/>
                <a:gd name="T16" fmla="*/ 0 h 420"/>
                <a:gd name="T17" fmla="*/ 918 w 918"/>
                <a:gd name="T18" fmla="*/ 420 h 4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18" h="420">
                  <a:moveTo>
                    <a:pt x="0" y="420"/>
                  </a:moveTo>
                  <a:cubicBezTo>
                    <a:pt x="40" y="392"/>
                    <a:pt x="80" y="364"/>
                    <a:pt x="144" y="324"/>
                  </a:cubicBezTo>
                  <a:cubicBezTo>
                    <a:pt x="208" y="284"/>
                    <a:pt x="280" y="228"/>
                    <a:pt x="384" y="180"/>
                  </a:cubicBezTo>
                  <a:cubicBezTo>
                    <a:pt x="488" y="132"/>
                    <a:pt x="679" y="66"/>
                    <a:pt x="768" y="36"/>
                  </a:cubicBezTo>
                  <a:cubicBezTo>
                    <a:pt x="857" y="6"/>
                    <a:pt x="887" y="7"/>
                    <a:pt x="918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1531" name="Text Box 20"/>
          <p:cNvSpPr txBox="1">
            <a:spLocks noChangeArrowheads="1"/>
          </p:cNvSpPr>
          <p:nvPr/>
        </p:nvSpPr>
        <p:spPr bwMode="auto">
          <a:xfrm>
            <a:off x="566231" y="1484784"/>
            <a:ext cx="2989262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B050"/>
                </a:solidFill>
                <a:latin typeface="Calibri"/>
                <a:cs typeface="+mn-cs"/>
              </a:rPr>
              <a:t> “</a:t>
            </a:r>
            <a:r>
              <a:rPr lang="en-US" sz="1600" b="1" dirty="0">
                <a:solidFill>
                  <a:srgbClr val="00B050"/>
                </a:solidFill>
                <a:latin typeface="Calibri"/>
                <a:cs typeface="+mn-cs"/>
              </a:rPr>
              <a:t>soft</a:t>
            </a:r>
            <a:r>
              <a:rPr lang="en-US" sz="1600" b="1" dirty="0" smtClean="0">
                <a:solidFill>
                  <a:srgbClr val="00B050"/>
                </a:solidFill>
                <a:latin typeface="Calibri"/>
                <a:cs typeface="+mn-cs"/>
              </a:rPr>
              <a:t>” </a:t>
            </a: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(</a:t>
            </a:r>
            <a:r>
              <a:rPr lang="en-US" sz="1600" b="1" dirty="0" smtClean="0">
                <a:solidFill>
                  <a:srgbClr val="00B050"/>
                </a:solidFill>
                <a:latin typeface="Calibri"/>
                <a:cs typeface="+mn-cs"/>
              </a:rPr>
              <a:t>logarithmic</a:t>
            </a:r>
            <a:r>
              <a:rPr lang="en-US" sz="1600" b="1" dirty="0" smtClean="0">
                <a:solidFill>
                  <a:srgbClr val="00B050"/>
                </a:solidFill>
                <a:latin typeface="+mn-lt"/>
              </a:rPr>
              <a:t>) landscape</a:t>
            </a:r>
            <a:endParaRPr lang="ru-RU" sz="1600" b="1" dirty="0">
              <a:solidFill>
                <a:srgbClr val="00B050"/>
              </a:solidFill>
              <a:latin typeface="+mn-lt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9485018"/>
              </p:ext>
            </p:extLst>
          </p:nvPr>
        </p:nvGraphicFramePr>
        <p:xfrm>
          <a:off x="3805188" y="1496313"/>
          <a:ext cx="4367212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48" name="Equation" r:id="rId3" imgW="4431960" imgH="291960" progId="Equation.DSMT4">
                  <p:embed/>
                </p:oleObj>
              </mc:Choice>
              <mc:Fallback>
                <p:oleObj name="Equation" r:id="rId3" imgW="44319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5188" y="1496313"/>
                        <a:ext cx="4367212" cy="327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1823"/>
              </p:ext>
            </p:extLst>
          </p:nvPr>
        </p:nvGraphicFramePr>
        <p:xfrm>
          <a:off x="4647486" y="1860745"/>
          <a:ext cx="1840259" cy="5077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49" name="Equation" r:id="rId5" imgW="1473120" imgH="431640" progId="Equation.DSMT4">
                  <p:embed/>
                </p:oleObj>
              </mc:Choice>
              <mc:Fallback>
                <p:oleObj name="Equation" r:id="rId5" imgW="14731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7486" y="1860745"/>
                        <a:ext cx="1840259" cy="5077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2" name="Text Box 23"/>
          <p:cNvSpPr txBox="1">
            <a:spLocks noChangeArrowheads="1"/>
          </p:cNvSpPr>
          <p:nvPr/>
        </p:nvSpPr>
        <p:spPr bwMode="auto">
          <a:xfrm>
            <a:off x="4361798" y="2424891"/>
            <a:ext cx="3099767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339933"/>
                </a:solidFill>
              </a:rPr>
              <a:t>s</a:t>
            </a:r>
            <a:r>
              <a:rPr lang="en-US" sz="1600" b="1" i="1" dirty="0" smtClean="0">
                <a:solidFill>
                  <a:srgbClr val="339933"/>
                </a:solidFill>
              </a:rPr>
              <a:t>tretched exponent decay</a:t>
            </a:r>
            <a:endParaRPr lang="ru-RU" sz="1600" b="1" i="1" dirty="0">
              <a:solidFill>
                <a:srgbClr val="339933"/>
              </a:solidFill>
            </a:endParaRPr>
          </a:p>
        </p:txBody>
      </p:sp>
      <p:sp>
        <p:nvSpPr>
          <p:cNvPr id="21537" name="Text Box 45"/>
          <p:cNvSpPr txBox="1">
            <a:spLocks noChangeArrowheads="1"/>
          </p:cNvSpPr>
          <p:nvPr/>
        </p:nvSpPr>
        <p:spPr bwMode="auto">
          <a:xfrm>
            <a:off x="714661" y="634083"/>
            <a:ext cx="5681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40000"/>
              </a:spcAft>
            </a:pPr>
            <a:r>
              <a:rPr lang="ru-RU" sz="1200" b="1" dirty="0" err="1">
                <a:solidFill>
                  <a:prstClr val="black"/>
                </a:solidFill>
                <a:ea typeface="MS Mincho" pitchFamily="49" charset="-128"/>
              </a:rPr>
              <a:t>V.A.Avetisov</a:t>
            </a:r>
            <a:r>
              <a:rPr lang="ru-RU" sz="1200" b="1" dirty="0">
                <a:solidFill>
                  <a:prstClr val="black"/>
                </a:solidFill>
                <a:ea typeface="MS Mincho" pitchFamily="49" charset="-128"/>
              </a:rPr>
              <a:t>, </a:t>
            </a:r>
            <a:r>
              <a:rPr lang="ru-RU" sz="1200" b="1" dirty="0" err="1">
                <a:solidFill>
                  <a:prstClr val="black"/>
                </a:solidFill>
                <a:ea typeface="MS Mincho" pitchFamily="49" charset="-128"/>
              </a:rPr>
              <a:t>A.Kh.Bikulov</a:t>
            </a:r>
            <a:r>
              <a:rPr lang="ru-RU" sz="1200" b="1" dirty="0">
                <a:solidFill>
                  <a:prstClr val="black"/>
                </a:solidFill>
                <a:ea typeface="MS Mincho" pitchFamily="49" charset="-128"/>
              </a:rPr>
              <a:t>, V.A</a:t>
            </a:r>
            <a:r>
              <a:rPr lang="en-US" sz="1200" b="1" dirty="0">
                <a:solidFill>
                  <a:prstClr val="black"/>
                </a:solidFill>
                <a:ea typeface="MS Mincho" pitchFamily="49" charset="-128"/>
              </a:rPr>
              <a:t>l</a:t>
            </a:r>
            <a:r>
              <a:rPr lang="ru-RU" sz="1200" b="1" dirty="0">
                <a:solidFill>
                  <a:prstClr val="black"/>
                </a:solidFill>
                <a:ea typeface="MS Mincho" pitchFamily="49" charset="-128"/>
              </a:rPr>
              <a:t>.</a:t>
            </a:r>
            <a:r>
              <a:rPr lang="ru-RU" sz="1200" b="1" dirty="0" err="1">
                <a:solidFill>
                  <a:prstClr val="black"/>
                </a:solidFill>
                <a:ea typeface="MS Mincho" pitchFamily="49" charset="-128"/>
              </a:rPr>
              <a:t>Osipov</a:t>
            </a:r>
            <a:r>
              <a:rPr lang="en-US" sz="1200" b="1" dirty="0">
                <a:solidFill>
                  <a:prstClr val="black"/>
                </a:solidFill>
              </a:rPr>
              <a:t>.</a:t>
            </a:r>
            <a:r>
              <a:rPr lang="ru-RU" sz="1200" b="1" dirty="0">
                <a:solidFill>
                  <a:prstClr val="black"/>
                </a:solidFill>
                <a:ea typeface="MS Mincho" pitchFamily="49" charset="-128"/>
              </a:rPr>
              <a:t> </a:t>
            </a:r>
            <a:r>
              <a:rPr lang="ru-RU" sz="1200" b="1" i="1" dirty="0" err="1">
                <a:solidFill>
                  <a:prstClr val="black"/>
                </a:solidFill>
                <a:ea typeface="MS Mincho" pitchFamily="49" charset="-128"/>
              </a:rPr>
              <a:t>J.Phys.A:Math.Gen</a:t>
            </a:r>
            <a:r>
              <a:rPr lang="ru-RU" sz="1200" b="1" i="1" dirty="0">
                <a:solidFill>
                  <a:prstClr val="black"/>
                </a:solidFill>
                <a:ea typeface="MS Mincho" pitchFamily="49" charset="-128"/>
              </a:rPr>
              <a:t>.</a:t>
            </a:r>
            <a:r>
              <a:rPr lang="ru-RU" sz="1200" b="1" dirty="0">
                <a:solidFill>
                  <a:prstClr val="black"/>
                </a:solidFill>
                <a:ea typeface="MS Mincho" pitchFamily="49" charset="-128"/>
              </a:rPr>
              <a:t> </a:t>
            </a:r>
            <a:r>
              <a:rPr lang="en-US" sz="1200" b="1" dirty="0">
                <a:solidFill>
                  <a:prstClr val="black"/>
                </a:solidFill>
                <a:ea typeface="MS Mincho" pitchFamily="49" charset="-128"/>
              </a:rPr>
              <a:t>36 </a:t>
            </a:r>
            <a:r>
              <a:rPr lang="ru-RU" sz="1200" b="1" dirty="0">
                <a:solidFill>
                  <a:prstClr val="black"/>
                </a:solidFill>
                <a:ea typeface="MS Mincho" pitchFamily="49" charset="-128"/>
              </a:rPr>
              <a:t>(2003) </a:t>
            </a:r>
            <a:r>
              <a:rPr lang="en-US" sz="1200" b="1" dirty="0">
                <a:solidFill>
                  <a:prstClr val="black"/>
                </a:solidFill>
                <a:ea typeface="MS Mincho" pitchFamily="49" charset="-128"/>
              </a:rPr>
              <a:t>4239</a:t>
            </a:r>
            <a:endParaRPr lang="ru-RU" sz="1200" b="1" dirty="0">
              <a:solidFill>
                <a:prstClr val="black"/>
              </a:solidFill>
            </a:endParaRPr>
          </a:p>
        </p:txBody>
      </p:sp>
      <p:sp>
        <p:nvSpPr>
          <p:cNvPr id="21538" name="Text Box 46"/>
          <p:cNvSpPr txBox="1">
            <a:spLocks noChangeArrowheads="1"/>
          </p:cNvSpPr>
          <p:nvPr/>
        </p:nvSpPr>
        <p:spPr bwMode="auto">
          <a:xfrm>
            <a:off x="566231" y="3116342"/>
            <a:ext cx="2811970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66"/>
                </a:solidFill>
                <a:latin typeface="+mn-lt"/>
              </a:rPr>
              <a:t>s</a:t>
            </a:r>
            <a:r>
              <a:rPr lang="en-US" sz="1600" b="1" dirty="0" smtClean="0">
                <a:solidFill>
                  <a:srgbClr val="FF0066"/>
                </a:solidFill>
                <a:latin typeface="+mn-lt"/>
              </a:rPr>
              <a:t>elf-similar (linear) landscape</a:t>
            </a:r>
            <a:r>
              <a:rPr lang="ru-RU" sz="1400" dirty="0" smtClean="0">
                <a:solidFill>
                  <a:srgbClr val="FF0066"/>
                </a:solidFill>
              </a:rPr>
              <a:t>:</a:t>
            </a:r>
            <a:endParaRPr lang="ru-RU" sz="1400" dirty="0">
              <a:solidFill>
                <a:srgbClr val="FF0066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370354"/>
              </p:ext>
            </p:extLst>
          </p:nvPr>
        </p:nvGraphicFramePr>
        <p:xfrm>
          <a:off x="4818537" y="3492996"/>
          <a:ext cx="118268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0" name="Equation" r:id="rId7" imgW="850680" imgH="279360" progId="Equation.DSMT4">
                  <p:embed/>
                </p:oleObj>
              </mc:Choice>
              <mc:Fallback>
                <p:oleObj name="Equation" r:id="rId7" imgW="85068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537" y="3492996"/>
                        <a:ext cx="1182688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9" name="Text Box 48"/>
          <p:cNvSpPr txBox="1">
            <a:spLocks noChangeArrowheads="1"/>
          </p:cNvSpPr>
          <p:nvPr/>
        </p:nvSpPr>
        <p:spPr bwMode="auto">
          <a:xfrm>
            <a:off x="4860032" y="3883521"/>
            <a:ext cx="1598959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FF0066"/>
                </a:solidFill>
              </a:rPr>
              <a:t>p</a:t>
            </a:r>
            <a:r>
              <a:rPr lang="en-US" sz="1600" b="1" i="1" dirty="0" smtClean="0">
                <a:solidFill>
                  <a:srgbClr val="FF0066"/>
                </a:solidFill>
              </a:rPr>
              <a:t>ower decay</a:t>
            </a:r>
            <a:endParaRPr lang="ru-RU" sz="1600" b="1" i="1" dirty="0">
              <a:solidFill>
                <a:srgbClr val="FF0066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71600" y="3526904"/>
            <a:ext cx="2583893" cy="838200"/>
            <a:chOff x="971600" y="3526904"/>
            <a:chExt cx="2583893" cy="838200"/>
          </a:xfrm>
        </p:grpSpPr>
        <p:sp>
          <p:nvSpPr>
            <p:cNvPr id="21542" name="Line 50"/>
            <p:cNvSpPr>
              <a:spLocks noChangeShapeType="1"/>
            </p:cNvSpPr>
            <p:nvPr/>
          </p:nvSpPr>
          <p:spPr bwMode="auto">
            <a:xfrm flipV="1">
              <a:off x="971600" y="4342879"/>
              <a:ext cx="2583893" cy="0"/>
            </a:xfrm>
            <a:prstGeom prst="line">
              <a:avLst/>
            </a:prstGeom>
            <a:noFill/>
            <a:ln w="508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43" name="Oval 51"/>
            <p:cNvSpPr>
              <a:spLocks noChangeArrowheads="1"/>
            </p:cNvSpPr>
            <p:nvPr/>
          </p:nvSpPr>
          <p:spPr bwMode="auto">
            <a:xfrm>
              <a:off x="1091566" y="4311129"/>
              <a:ext cx="83054" cy="53975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44" name="Oval 52"/>
            <p:cNvSpPr>
              <a:spLocks noChangeArrowheads="1"/>
            </p:cNvSpPr>
            <p:nvPr/>
          </p:nvSpPr>
          <p:spPr bwMode="auto">
            <a:xfrm>
              <a:off x="1409939" y="4311129"/>
              <a:ext cx="81516" cy="53975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45" name="Oval 53"/>
            <p:cNvSpPr>
              <a:spLocks noChangeArrowheads="1"/>
            </p:cNvSpPr>
            <p:nvPr/>
          </p:nvSpPr>
          <p:spPr bwMode="auto">
            <a:xfrm>
              <a:off x="1725235" y="4311129"/>
              <a:ext cx="83054" cy="53975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46" name="Oval 54"/>
            <p:cNvSpPr>
              <a:spLocks noChangeArrowheads="1"/>
            </p:cNvSpPr>
            <p:nvPr/>
          </p:nvSpPr>
          <p:spPr bwMode="auto">
            <a:xfrm>
              <a:off x="2042070" y="4311129"/>
              <a:ext cx="81516" cy="53975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47" name="Oval 55"/>
            <p:cNvSpPr>
              <a:spLocks noChangeArrowheads="1"/>
            </p:cNvSpPr>
            <p:nvPr/>
          </p:nvSpPr>
          <p:spPr bwMode="auto">
            <a:xfrm>
              <a:off x="2358904" y="4311129"/>
              <a:ext cx="81516" cy="53975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48" name="Oval 56"/>
            <p:cNvSpPr>
              <a:spLocks noChangeArrowheads="1"/>
            </p:cNvSpPr>
            <p:nvPr/>
          </p:nvSpPr>
          <p:spPr bwMode="auto">
            <a:xfrm>
              <a:off x="2675739" y="4311129"/>
              <a:ext cx="79978" cy="53975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49" name="Oval 57"/>
            <p:cNvSpPr>
              <a:spLocks noChangeArrowheads="1"/>
            </p:cNvSpPr>
            <p:nvPr/>
          </p:nvSpPr>
          <p:spPr bwMode="auto">
            <a:xfrm>
              <a:off x="2991035" y="4311129"/>
              <a:ext cx="79978" cy="53975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50" name="Oval 58"/>
            <p:cNvSpPr>
              <a:spLocks noChangeArrowheads="1"/>
            </p:cNvSpPr>
            <p:nvPr/>
          </p:nvSpPr>
          <p:spPr bwMode="auto">
            <a:xfrm>
              <a:off x="3307870" y="4311129"/>
              <a:ext cx="81516" cy="53975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1551" name="Line 59"/>
            <p:cNvSpPr>
              <a:spLocks noChangeShapeType="1"/>
            </p:cNvSpPr>
            <p:nvPr/>
          </p:nvSpPr>
          <p:spPr bwMode="auto">
            <a:xfrm flipV="1">
              <a:off x="1120789" y="3526904"/>
              <a:ext cx="1242729" cy="7143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2" name="Line 60"/>
            <p:cNvSpPr>
              <a:spLocks noChangeShapeType="1"/>
            </p:cNvSpPr>
            <p:nvPr/>
          </p:nvSpPr>
          <p:spPr bwMode="auto">
            <a:xfrm flipV="1">
              <a:off x="1288434" y="4177779"/>
              <a:ext cx="0" cy="165100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3" name="Line 61"/>
            <p:cNvSpPr>
              <a:spLocks noChangeShapeType="1"/>
            </p:cNvSpPr>
            <p:nvPr/>
          </p:nvSpPr>
          <p:spPr bwMode="auto">
            <a:xfrm flipV="1">
              <a:off x="1929794" y="4173017"/>
              <a:ext cx="0" cy="166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4" name="Line 62"/>
            <p:cNvSpPr>
              <a:spLocks noChangeShapeType="1"/>
            </p:cNvSpPr>
            <p:nvPr/>
          </p:nvSpPr>
          <p:spPr bwMode="auto">
            <a:xfrm flipV="1">
              <a:off x="2558849" y="4173017"/>
              <a:ext cx="0" cy="166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5" name="Line 63"/>
            <p:cNvSpPr>
              <a:spLocks noChangeShapeType="1"/>
            </p:cNvSpPr>
            <p:nvPr/>
          </p:nvSpPr>
          <p:spPr bwMode="auto">
            <a:xfrm flipV="1">
              <a:off x="3194056" y="4173017"/>
              <a:ext cx="0" cy="166688"/>
            </a:xfrm>
            <a:prstGeom prst="line">
              <a:avLst/>
            </a:prstGeom>
            <a:noFill/>
            <a:ln w="381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6" name="Line 64"/>
            <p:cNvSpPr>
              <a:spLocks noChangeShapeType="1"/>
            </p:cNvSpPr>
            <p:nvPr/>
          </p:nvSpPr>
          <p:spPr bwMode="auto">
            <a:xfrm flipV="1">
              <a:off x="1636030" y="3971404"/>
              <a:ext cx="0" cy="3810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7" name="Line 65"/>
            <p:cNvSpPr>
              <a:spLocks noChangeShapeType="1"/>
            </p:cNvSpPr>
            <p:nvPr/>
          </p:nvSpPr>
          <p:spPr bwMode="auto">
            <a:xfrm rot="21584376" flipV="1">
              <a:off x="2226634" y="3636442"/>
              <a:ext cx="7690" cy="709613"/>
            </a:xfrm>
            <a:prstGeom prst="line">
              <a:avLst/>
            </a:prstGeom>
            <a:noFill/>
            <a:ln w="7620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558" name="Line 66"/>
            <p:cNvSpPr>
              <a:spLocks noChangeShapeType="1"/>
            </p:cNvSpPr>
            <p:nvPr/>
          </p:nvSpPr>
          <p:spPr bwMode="auto">
            <a:xfrm flipV="1">
              <a:off x="2887987" y="3971404"/>
              <a:ext cx="0" cy="381000"/>
            </a:xfrm>
            <a:prstGeom prst="line">
              <a:avLst/>
            </a:prstGeom>
            <a:noFill/>
            <a:ln w="57150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251723"/>
              </p:ext>
            </p:extLst>
          </p:nvPr>
        </p:nvGraphicFramePr>
        <p:xfrm>
          <a:off x="3790156" y="3123108"/>
          <a:ext cx="3086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1" name="Equation" r:id="rId9" imgW="2997000" imgH="291960" progId="Equation.DSMT4">
                  <p:embed/>
                </p:oleObj>
              </mc:Choice>
              <mc:Fallback>
                <p:oleObj name="Equation" r:id="rId9" imgW="299700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0156" y="3123108"/>
                        <a:ext cx="30861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" name="Группа 12"/>
          <p:cNvGrpSpPr/>
          <p:nvPr/>
        </p:nvGrpSpPr>
        <p:grpSpPr>
          <a:xfrm>
            <a:off x="969665" y="5237997"/>
            <a:ext cx="2259013" cy="999315"/>
            <a:chOff x="969665" y="5237997"/>
            <a:chExt cx="2259013" cy="999315"/>
          </a:xfrm>
        </p:grpSpPr>
        <p:grpSp>
          <p:nvGrpSpPr>
            <p:cNvPr id="21533" name="Group 24"/>
            <p:cNvGrpSpPr>
              <a:grpSpLocks/>
            </p:cNvGrpSpPr>
            <p:nvPr/>
          </p:nvGrpSpPr>
          <p:grpSpPr bwMode="auto">
            <a:xfrm>
              <a:off x="969665" y="5346318"/>
              <a:ext cx="2259013" cy="890994"/>
              <a:chOff x="3552" y="2671"/>
              <a:chExt cx="1536" cy="689"/>
            </a:xfrm>
          </p:grpSpPr>
          <p:sp>
            <p:nvSpPr>
              <p:cNvPr id="21559" name="Line 25"/>
              <p:cNvSpPr>
                <a:spLocks noChangeShapeType="1"/>
              </p:cNvSpPr>
              <p:nvPr/>
            </p:nvSpPr>
            <p:spPr bwMode="auto">
              <a:xfrm flipV="1">
                <a:off x="3552" y="3347"/>
                <a:ext cx="1536" cy="0"/>
              </a:xfrm>
              <a:prstGeom prst="line">
                <a:avLst/>
              </a:prstGeom>
              <a:noFill/>
              <a:ln w="508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60" name="Oval 26"/>
              <p:cNvSpPr>
                <a:spLocks noChangeArrowheads="1"/>
              </p:cNvSpPr>
              <p:nvPr/>
            </p:nvSpPr>
            <p:spPr bwMode="auto">
              <a:xfrm>
                <a:off x="3624" y="3328"/>
                <a:ext cx="48" cy="32"/>
              </a:xfrm>
              <a:prstGeom prst="ellipse">
                <a:avLst/>
              </a:prstGeom>
              <a:solidFill>
                <a:srgbClr val="993300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61" name="Oval 27"/>
              <p:cNvSpPr>
                <a:spLocks noChangeArrowheads="1"/>
              </p:cNvSpPr>
              <p:nvPr/>
            </p:nvSpPr>
            <p:spPr bwMode="auto">
              <a:xfrm>
                <a:off x="3812" y="3328"/>
                <a:ext cx="49" cy="32"/>
              </a:xfrm>
              <a:prstGeom prst="ellipse">
                <a:avLst/>
              </a:prstGeom>
              <a:solidFill>
                <a:srgbClr val="993300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62" name="Oval 28"/>
              <p:cNvSpPr>
                <a:spLocks noChangeArrowheads="1"/>
              </p:cNvSpPr>
              <p:nvPr/>
            </p:nvSpPr>
            <p:spPr bwMode="auto">
              <a:xfrm>
                <a:off x="4000" y="3328"/>
                <a:ext cx="49" cy="32"/>
              </a:xfrm>
              <a:prstGeom prst="ellipse">
                <a:avLst/>
              </a:prstGeom>
              <a:solidFill>
                <a:srgbClr val="993300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63" name="Oval 29"/>
              <p:cNvSpPr>
                <a:spLocks noChangeArrowheads="1"/>
              </p:cNvSpPr>
              <p:nvPr/>
            </p:nvSpPr>
            <p:spPr bwMode="auto">
              <a:xfrm>
                <a:off x="4188" y="3328"/>
                <a:ext cx="49" cy="32"/>
              </a:xfrm>
              <a:prstGeom prst="ellipse">
                <a:avLst/>
              </a:prstGeom>
              <a:solidFill>
                <a:srgbClr val="993300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64" name="Oval 30"/>
              <p:cNvSpPr>
                <a:spLocks noChangeArrowheads="1"/>
              </p:cNvSpPr>
              <p:nvPr/>
            </p:nvSpPr>
            <p:spPr bwMode="auto">
              <a:xfrm>
                <a:off x="4377" y="3328"/>
                <a:ext cx="48" cy="32"/>
              </a:xfrm>
              <a:prstGeom prst="ellipse">
                <a:avLst/>
              </a:prstGeom>
              <a:solidFill>
                <a:srgbClr val="993300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65" name="Oval 31"/>
              <p:cNvSpPr>
                <a:spLocks noChangeArrowheads="1"/>
              </p:cNvSpPr>
              <p:nvPr/>
            </p:nvSpPr>
            <p:spPr bwMode="auto">
              <a:xfrm>
                <a:off x="4565" y="3328"/>
                <a:ext cx="48" cy="32"/>
              </a:xfrm>
              <a:prstGeom prst="ellipse">
                <a:avLst/>
              </a:prstGeom>
              <a:solidFill>
                <a:srgbClr val="993300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66" name="Oval 32"/>
              <p:cNvSpPr>
                <a:spLocks noChangeArrowheads="1"/>
              </p:cNvSpPr>
              <p:nvPr/>
            </p:nvSpPr>
            <p:spPr bwMode="auto">
              <a:xfrm>
                <a:off x="4752" y="3328"/>
                <a:ext cx="48" cy="32"/>
              </a:xfrm>
              <a:prstGeom prst="ellipse">
                <a:avLst/>
              </a:prstGeom>
              <a:solidFill>
                <a:srgbClr val="993300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67" name="Oval 33"/>
              <p:cNvSpPr>
                <a:spLocks noChangeArrowheads="1"/>
              </p:cNvSpPr>
              <p:nvPr/>
            </p:nvSpPr>
            <p:spPr bwMode="auto">
              <a:xfrm>
                <a:off x="4941" y="3328"/>
                <a:ext cx="49" cy="32"/>
              </a:xfrm>
              <a:prstGeom prst="ellipse">
                <a:avLst/>
              </a:prstGeom>
              <a:solidFill>
                <a:srgbClr val="993300"/>
              </a:solidFill>
              <a:ln w="19050">
                <a:solidFill>
                  <a:srgbClr val="0000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cs typeface="Arial" charset="0"/>
                </a:endParaRPr>
              </a:p>
            </p:txBody>
          </p:sp>
          <p:sp>
            <p:nvSpPr>
              <p:cNvPr id="21568" name="Line 34"/>
              <p:cNvSpPr>
                <a:spLocks noChangeShapeType="1"/>
              </p:cNvSpPr>
              <p:nvPr/>
            </p:nvSpPr>
            <p:spPr bwMode="auto">
              <a:xfrm flipV="1">
                <a:off x="4294" y="2671"/>
                <a:ext cx="0" cy="675"/>
              </a:xfrm>
              <a:prstGeom prst="line">
                <a:avLst/>
              </a:prstGeom>
              <a:noFill/>
              <a:ln w="762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69" name="Line 35"/>
              <p:cNvSpPr>
                <a:spLocks noChangeShapeType="1"/>
              </p:cNvSpPr>
              <p:nvPr/>
            </p:nvSpPr>
            <p:spPr bwMode="auto">
              <a:xfrm flipV="1">
                <a:off x="3734" y="3286"/>
                <a:ext cx="0" cy="62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70" name="Line 36"/>
              <p:cNvSpPr>
                <a:spLocks noChangeShapeType="1"/>
              </p:cNvSpPr>
              <p:nvPr/>
            </p:nvSpPr>
            <p:spPr bwMode="auto">
              <a:xfrm flipV="1">
                <a:off x="4115" y="3278"/>
                <a:ext cx="0" cy="62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71" name="Line 37"/>
              <p:cNvSpPr>
                <a:spLocks noChangeShapeType="1"/>
              </p:cNvSpPr>
              <p:nvPr/>
            </p:nvSpPr>
            <p:spPr bwMode="auto">
              <a:xfrm flipV="1">
                <a:off x="4490" y="3280"/>
                <a:ext cx="0" cy="62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72" name="Line 38"/>
              <p:cNvSpPr>
                <a:spLocks noChangeShapeType="1"/>
              </p:cNvSpPr>
              <p:nvPr/>
            </p:nvSpPr>
            <p:spPr bwMode="auto">
              <a:xfrm flipV="1">
                <a:off x="4881" y="3284"/>
                <a:ext cx="0" cy="62"/>
              </a:xfrm>
              <a:prstGeom prst="line">
                <a:avLst/>
              </a:prstGeom>
              <a:noFill/>
              <a:ln w="3810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73" name="Line 39"/>
              <p:cNvSpPr>
                <a:spLocks noChangeShapeType="1"/>
              </p:cNvSpPr>
              <p:nvPr/>
            </p:nvSpPr>
            <p:spPr bwMode="auto">
              <a:xfrm flipV="1">
                <a:off x="3941" y="3129"/>
                <a:ext cx="0" cy="219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21574" name="Line 40"/>
              <p:cNvSpPr>
                <a:spLocks noChangeShapeType="1"/>
              </p:cNvSpPr>
              <p:nvPr/>
            </p:nvSpPr>
            <p:spPr bwMode="auto">
              <a:xfrm flipV="1">
                <a:off x="4685" y="3131"/>
                <a:ext cx="0" cy="219"/>
              </a:xfrm>
              <a:prstGeom prst="line">
                <a:avLst/>
              </a:prstGeom>
              <a:noFill/>
              <a:ln w="57150">
                <a:solidFill>
                  <a:srgbClr val="0000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prstClr val="black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21534" name="Freeform 41"/>
            <p:cNvSpPr>
              <a:spLocks/>
            </p:cNvSpPr>
            <p:nvPr/>
          </p:nvSpPr>
          <p:spPr bwMode="auto">
            <a:xfrm>
              <a:off x="1027065" y="5237997"/>
              <a:ext cx="1041400" cy="985647"/>
            </a:xfrm>
            <a:custGeom>
              <a:avLst/>
              <a:gdLst>
                <a:gd name="T0" fmla="*/ 0 w 714"/>
                <a:gd name="T1" fmla="*/ 2147483647 h 1051"/>
                <a:gd name="T2" fmla="*/ 2147483647 w 714"/>
                <a:gd name="T3" fmla="*/ 2147483647 h 1051"/>
                <a:gd name="T4" fmla="*/ 2147483647 w 714"/>
                <a:gd name="T5" fmla="*/ 2147483647 h 1051"/>
                <a:gd name="T6" fmla="*/ 2147483647 w 714"/>
                <a:gd name="T7" fmla="*/ 0 h 105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714"/>
                <a:gd name="T13" fmla="*/ 0 h 1051"/>
                <a:gd name="T14" fmla="*/ 714 w 714"/>
                <a:gd name="T15" fmla="*/ 1051 h 105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714" h="1051">
                  <a:moveTo>
                    <a:pt x="0" y="1044"/>
                  </a:moveTo>
                  <a:cubicBezTo>
                    <a:pt x="16" y="1037"/>
                    <a:pt x="37" y="1051"/>
                    <a:pt x="90" y="1002"/>
                  </a:cubicBezTo>
                  <a:cubicBezTo>
                    <a:pt x="143" y="953"/>
                    <a:pt x="214" y="917"/>
                    <a:pt x="318" y="750"/>
                  </a:cubicBezTo>
                  <a:cubicBezTo>
                    <a:pt x="422" y="583"/>
                    <a:pt x="648" y="125"/>
                    <a:pt x="714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1535" name="Text Box 42"/>
          <p:cNvSpPr txBox="1">
            <a:spLocks noChangeArrowheads="1"/>
          </p:cNvSpPr>
          <p:nvPr/>
        </p:nvSpPr>
        <p:spPr bwMode="auto">
          <a:xfrm>
            <a:off x="566231" y="4777953"/>
            <a:ext cx="3213681" cy="3385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66"/>
                </a:solidFill>
                <a:latin typeface="+mn-lt"/>
              </a:rPr>
              <a:t>“robust” (exponential) landscape</a:t>
            </a:r>
            <a:r>
              <a:rPr lang="ru-RU" sz="1400" dirty="0" smtClean="0">
                <a:solidFill>
                  <a:srgbClr val="000066"/>
                </a:solidFill>
              </a:rPr>
              <a:t>:</a:t>
            </a:r>
            <a:endParaRPr lang="ru-RU" sz="1400" dirty="0">
              <a:solidFill>
                <a:srgbClr val="000066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719917"/>
              </p:ext>
            </p:extLst>
          </p:nvPr>
        </p:nvGraphicFramePr>
        <p:xfrm>
          <a:off x="5049415" y="5216804"/>
          <a:ext cx="1105210" cy="551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2" name="Equation" r:id="rId11" imgW="914400" imgH="457200" progId="Equation.DSMT4">
                  <p:embed/>
                </p:oleObj>
              </mc:Choice>
              <mc:Fallback>
                <p:oleObj name="Equation" r:id="rId11" imgW="914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9415" y="5216804"/>
                        <a:ext cx="1105210" cy="55165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36" name="Text Box 44"/>
          <p:cNvSpPr txBox="1">
            <a:spLocks noChangeArrowheads="1"/>
          </p:cNvSpPr>
          <p:nvPr/>
        </p:nvSpPr>
        <p:spPr bwMode="auto">
          <a:xfrm>
            <a:off x="4644008" y="5853856"/>
            <a:ext cx="1945382" cy="336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000066"/>
                </a:solidFill>
              </a:rPr>
              <a:t>l</a:t>
            </a:r>
            <a:r>
              <a:rPr lang="en-US" sz="1600" b="1" i="1" dirty="0" smtClean="0">
                <a:solidFill>
                  <a:srgbClr val="000066"/>
                </a:solidFill>
              </a:rPr>
              <a:t>ogarithmic decay</a:t>
            </a:r>
            <a:endParaRPr lang="ru-RU" sz="1600" b="1" i="1" dirty="0">
              <a:solidFill>
                <a:srgbClr val="000066"/>
              </a:solidFill>
            </a:endParaRPr>
          </a:p>
        </p:txBody>
      </p:sp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6688731"/>
              </p:ext>
            </p:extLst>
          </p:nvPr>
        </p:nvGraphicFramePr>
        <p:xfrm>
          <a:off x="3939580" y="4806528"/>
          <a:ext cx="23606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753" name="Equation" r:id="rId13" imgW="2234880" imgH="291960" progId="Equation.DSMT4">
                  <p:embed/>
                </p:oleObj>
              </mc:Choice>
              <mc:Fallback>
                <p:oleObj name="Equation" r:id="rId13" imgW="223488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9580" y="4806528"/>
                        <a:ext cx="2360612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58578" y="216221"/>
            <a:ext cx="748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993300"/>
                </a:solidFill>
              </a:rPr>
              <a:t>Characteristic relaxations in complex molecular systems</a:t>
            </a:r>
            <a:endParaRPr lang="ru-RU" sz="2400" b="1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49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A </a:t>
            </a:r>
            <a:r>
              <a:rPr lang="en-US" sz="2400" b="1" dirty="0" smtClean="0">
                <a:solidFill>
                  <a:srgbClr val="C00000"/>
                </a:solidFill>
              </a:rPr>
              <a:t>type of relaxation suggests particular tree </a:t>
            </a:r>
            <a:r>
              <a:rPr lang="en-US" sz="2400" b="1" dirty="0" smtClean="0">
                <a:solidFill>
                  <a:srgbClr val="C00000"/>
                </a:solidFill>
              </a:rPr>
              <a:t>for </a:t>
            </a:r>
            <a:r>
              <a:rPr lang="en-US" sz="2400" b="1" dirty="0" smtClean="0">
                <a:solidFill>
                  <a:srgbClr val="C00000"/>
                </a:solidFill>
              </a:rPr>
              <a:t>tree-like presentation of </a:t>
            </a:r>
            <a:r>
              <a:rPr lang="en-US" sz="2400" b="1" dirty="0" smtClean="0">
                <a:solidFill>
                  <a:srgbClr val="C00000"/>
                </a:solidFill>
              </a:rPr>
              <a:t>energy </a:t>
            </a:r>
            <a:r>
              <a:rPr lang="en-US" sz="2400" b="1" dirty="0" smtClean="0">
                <a:solidFill>
                  <a:srgbClr val="C00000"/>
                </a:solidFill>
              </a:rPr>
              <a:t>landscape</a:t>
            </a:r>
            <a:endParaRPr lang="ru-RU" sz="24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99592" y="1958340"/>
                <a:ext cx="7374218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FF0000"/>
                    </a:solidFill>
                  </a:rPr>
                  <a:t>Power </a:t>
                </a:r>
                <a:r>
                  <a:rPr lang="en-US" sz="2000" b="1" dirty="0" smtClean="0">
                    <a:solidFill>
                      <a:srgbClr val="003399"/>
                    </a:solidFill>
                  </a:rPr>
                  <a:t>kinetics of CO </a:t>
                </a:r>
                <a:r>
                  <a:rPr lang="en-US" sz="2000" b="1" dirty="0" smtClean="0">
                    <a:solidFill>
                      <a:srgbClr val="000099"/>
                    </a:solidFill>
                  </a:rPr>
                  <a:t>rebinding to myoglobin and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power </a:t>
                </a:r>
                <a:r>
                  <a:rPr lang="en-US" sz="2000" b="1" dirty="0" smtClean="0">
                    <a:solidFill>
                      <a:srgbClr val="003399"/>
                    </a:solidFill>
                  </a:rPr>
                  <a:t>broadening of the spectral </a:t>
                </a:r>
                <a:r>
                  <a:rPr lang="en-US" sz="2000" b="1" dirty="0" smtClean="0">
                    <a:solidFill>
                      <a:srgbClr val="000099"/>
                    </a:solidFill>
                  </a:rPr>
                  <a:t>diffusion suggest  </a:t>
                </a:r>
                <a:r>
                  <a:rPr lang="en-US" sz="2000" b="1" dirty="0" smtClean="0">
                    <a:solidFill>
                      <a:srgbClr val="000099"/>
                    </a:solidFill>
                  </a:rPr>
                  <a:t>that the activation </a:t>
                </a:r>
                <a:r>
                  <a:rPr lang="en-US" sz="2000" b="1" dirty="0">
                    <a:solidFill>
                      <a:srgbClr val="000099"/>
                    </a:solidFill>
                  </a:rPr>
                  <a:t>barriers </a:t>
                </a:r>
                <a:r>
                  <a:rPr lang="en-US" sz="2000" b="1" dirty="0" smtClean="0">
                    <a:solidFill>
                      <a:srgbClr val="000099"/>
                    </a:solidFill>
                  </a:rPr>
                  <a:t>between the basins of local minima linearly </a:t>
                </a:r>
                <a:r>
                  <a:rPr lang="en-US" sz="2000" b="1" dirty="0" smtClean="0">
                    <a:solidFill>
                      <a:srgbClr val="000099"/>
                    </a:solidFill>
                  </a:rPr>
                  <a:t>grow with hierarchical level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0099"/>
                        </a:solidFill>
                        <a:latin typeface="Cambria Math"/>
                        <a:ea typeface="Cambria Math"/>
                      </a:rPr>
                      <m:t>𝜸</m:t>
                    </m:r>
                  </m:oMath>
                </a14:m>
                <a:r>
                  <a:rPr lang="en-US" sz="2000" b="1" dirty="0" smtClean="0">
                    <a:solidFill>
                      <a:srgbClr val="000099"/>
                    </a:solidFill>
                  </a:rPr>
                  <a:t>.</a:t>
                </a:r>
                <a:endParaRPr lang="ru-RU" sz="2000" b="1" dirty="0">
                  <a:solidFill>
                    <a:srgbClr val="000099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958340"/>
                <a:ext cx="7374218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910" t="-2304" r="-910" b="-73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941160"/>
              </p:ext>
            </p:extLst>
          </p:nvPr>
        </p:nvGraphicFramePr>
        <p:xfrm>
          <a:off x="1538519" y="4496926"/>
          <a:ext cx="5943045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324" name="Equation" r:id="rId4" imgW="3466800" imgH="469800" progId="Equation.DSMT4">
                  <p:embed/>
                </p:oleObj>
              </mc:Choice>
              <mc:Fallback>
                <p:oleObj name="Equation" r:id="rId4" imgW="3466800" imgH="469800" progId="Equation.DSMT4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8519" y="4496926"/>
                        <a:ext cx="5943045" cy="936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93941" y="3633204"/>
            <a:ext cx="655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Thus, the power-law </a:t>
            </a:r>
            <a:r>
              <a:rPr lang="en-US" sz="2000" b="1" dirty="0" smtClean="0"/>
              <a:t>relaxation </a:t>
            </a:r>
            <a:r>
              <a:rPr lang="en-US" sz="2000" b="1" dirty="0" smtClean="0"/>
              <a:t>typical for</a:t>
            </a:r>
            <a:r>
              <a:rPr lang="en-US" sz="2000" b="1" dirty="0" smtClean="0"/>
              <a:t> </a:t>
            </a:r>
            <a:r>
              <a:rPr lang="en-US" sz="2000" b="1" dirty="0" smtClean="0"/>
              <a:t>proteins </a:t>
            </a:r>
            <a:r>
              <a:rPr lang="en-US" sz="2000" b="1" dirty="0" smtClean="0"/>
              <a:t>suggests </a:t>
            </a:r>
            <a:r>
              <a:rPr lang="en-US" sz="2000" b="1" dirty="0" smtClean="0"/>
              <a:t>the particular form of </a:t>
            </a:r>
            <a:r>
              <a:rPr lang="en-US" sz="2000" b="1" i="1" dirty="0" smtClean="0"/>
              <a:t>p</a:t>
            </a:r>
            <a:r>
              <a:rPr lang="en-US" sz="2000" b="1" dirty="0" smtClean="0"/>
              <a:t>-</a:t>
            </a:r>
            <a:r>
              <a:rPr lang="en-US" sz="2000" b="1" dirty="0" err="1" smtClean="0"/>
              <a:t>adic</a:t>
            </a:r>
            <a:r>
              <a:rPr lang="en-US" sz="2000" b="1" dirty="0" smtClean="0"/>
              <a:t> equation of protein dynamics: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12919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628800"/>
            <a:ext cx="640871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b="1" dirty="0" smtClean="0">
                <a:solidFill>
                  <a:prstClr val="black"/>
                </a:solidFill>
              </a:rPr>
              <a:t>Summary: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lvl="0"/>
            <a:r>
              <a:rPr lang="en-US" b="1" i="1" dirty="0" smtClean="0">
                <a:solidFill>
                  <a:prstClr val="black"/>
                </a:solidFill>
              </a:rPr>
              <a:t>p-</a:t>
            </a:r>
            <a:r>
              <a:rPr lang="en-US" b="1" i="1" dirty="0" err="1" smtClean="0">
                <a:solidFill>
                  <a:prstClr val="black"/>
                </a:solidFill>
              </a:rPr>
              <a:t>Adic</a:t>
            </a:r>
            <a:r>
              <a:rPr lang="en-US" b="1" i="1" dirty="0" smtClean="0">
                <a:solidFill>
                  <a:prstClr val="black"/>
                </a:solidFill>
              </a:rPr>
              <a:t> </a:t>
            </a:r>
            <a:r>
              <a:rPr lang="en-US" b="1" i="1" dirty="0">
                <a:solidFill>
                  <a:prstClr val="black"/>
                </a:solidFill>
              </a:rPr>
              <a:t>description of multi-scale </a:t>
            </a:r>
            <a:r>
              <a:rPr lang="en-US" b="1" i="1" dirty="0" smtClean="0">
                <a:solidFill>
                  <a:prstClr val="black"/>
                </a:solidFill>
              </a:rPr>
              <a:t>protein dynamics is based on:</a:t>
            </a:r>
          </a:p>
          <a:p>
            <a:pPr lvl="0"/>
            <a:endParaRPr lang="ru-RU" dirty="0">
              <a:solidFill>
                <a:prstClr val="black"/>
              </a:solidFill>
            </a:endParaRP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000099"/>
                </a:solidFill>
              </a:rPr>
              <a:t>Tree-like </a:t>
            </a:r>
            <a:r>
              <a:rPr lang="en-US" b="1" dirty="0">
                <a:solidFill>
                  <a:srgbClr val="000099"/>
                </a:solidFill>
              </a:rPr>
              <a:t>presentation of high-dimensional rugged energy landscapes </a:t>
            </a:r>
            <a:r>
              <a:rPr lang="en-US" b="1" dirty="0" smtClean="0">
                <a:solidFill>
                  <a:srgbClr val="000099"/>
                </a:solidFill>
              </a:rPr>
              <a:t>and basin-to-basin-kinetics. 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i="1" dirty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en-US" b="1" dirty="0" err="1" smtClean="0">
                <a:solidFill>
                  <a:srgbClr val="C00000"/>
                </a:solidFill>
              </a:rPr>
              <a:t>Adic</a:t>
            </a:r>
            <a:r>
              <a:rPr lang="en-US" b="1" dirty="0" smtClean="0">
                <a:solidFill>
                  <a:srgbClr val="C00000"/>
                </a:solidFill>
              </a:rPr>
              <a:t> description of ultrametric random walk on the </a:t>
            </a:r>
            <a:r>
              <a:rPr lang="en-US" b="1" dirty="0" smtClean="0">
                <a:solidFill>
                  <a:srgbClr val="C00000"/>
                </a:solidFill>
              </a:rPr>
              <a:t>boundary of a </a:t>
            </a:r>
            <a:r>
              <a:rPr lang="en-US" b="1" i="1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-branching </a:t>
            </a:r>
            <a:r>
              <a:rPr lang="en-US" b="1" dirty="0" err="1" smtClean="0">
                <a:solidFill>
                  <a:srgbClr val="C00000"/>
                </a:solidFill>
              </a:rPr>
              <a:t>Cayley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tree</a:t>
            </a:r>
            <a:r>
              <a:rPr lang="en-US" b="1" dirty="0" smtClean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buFont typeface="Arial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Particular form of the </a:t>
            </a:r>
            <a:r>
              <a:rPr lang="en-US" b="1" i="1" dirty="0" smtClean="0">
                <a:solidFill>
                  <a:srgbClr val="C00000"/>
                </a:solidFill>
              </a:rPr>
              <a:t>p</a:t>
            </a:r>
            <a:r>
              <a:rPr lang="en-US" b="1" dirty="0" smtClean="0">
                <a:solidFill>
                  <a:srgbClr val="C00000"/>
                </a:solidFill>
              </a:rPr>
              <a:t>-</a:t>
            </a:r>
            <a:r>
              <a:rPr lang="en-US" b="1" dirty="0" err="1" smtClean="0">
                <a:solidFill>
                  <a:srgbClr val="C00000"/>
                </a:solidFill>
              </a:rPr>
              <a:t>adic</a:t>
            </a:r>
            <a:r>
              <a:rPr lang="en-US" b="1" dirty="0" smtClean="0">
                <a:solidFill>
                  <a:srgbClr val="C00000"/>
                </a:solidFill>
              </a:rPr>
              <a:t> equation of ultrametric diffusion given by the </a:t>
            </a:r>
            <a:r>
              <a:rPr lang="en-US" b="1" dirty="0" err="1" smtClean="0">
                <a:solidFill>
                  <a:srgbClr val="C00000"/>
                </a:solidFill>
              </a:rPr>
              <a:t>Vladimirov</a:t>
            </a:r>
            <a:r>
              <a:rPr lang="en-US" b="1" dirty="0" smtClean="0">
                <a:solidFill>
                  <a:srgbClr val="C00000"/>
                </a:solidFill>
              </a:rPr>
              <a:t> operator.</a:t>
            </a:r>
            <a:endParaRPr lang="en-US" b="1" dirty="0" smtClean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945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469733" y="2150854"/>
            <a:ext cx="3810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5000"/>
              </a:lnSpc>
              <a:spcBef>
                <a:spcPct val="5000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Given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the interatomic interactions, one can specify </a:t>
            </a:r>
            <a:r>
              <a:rPr lang="en-US" sz="1600" b="1" dirty="0" smtClean="0">
                <a:latin typeface="Arial" pitchFamily="34" charset="0"/>
              </a:rPr>
              <a:t>the potential energy </a:t>
            </a:r>
            <a:r>
              <a:rPr lang="en-US" sz="1600" b="1" dirty="0" smtClean="0">
                <a:latin typeface="Arial" pitchFamily="34" charset="0"/>
              </a:rPr>
              <a:t>of </a:t>
            </a:r>
            <a:r>
              <a:rPr lang="en-US" sz="1600" b="1" dirty="0" smtClean="0">
                <a:latin typeface="Arial" pitchFamily="34" charset="0"/>
              </a:rPr>
              <a:t>each protein conformation, and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thereby define an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</a:rPr>
              <a:t>energy surface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over the space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of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protein conformational states.  Such a surface 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is </a:t>
            </a:r>
            <a:r>
              <a:rPr lang="en-US" sz="1600" b="1" dirty="0" smtClean="0">
                <a:solidFill>
                  <a:srgbClr val="000000"/>
                </a:solidFill>
                <a:latin typeface="Arial" pitchFamily="34" charset="0"/>
              </a:rPr>
              <a:t>called the </a:t>
            </a:r>
            <a:r>
              <a:rPr lang="en-US" sz="1600" b="1" dirty="0" smtClean="0">
                <a:solidFill>
                  <a:srgbClr val="000099"/>
                </a:solidFill>
                <a:latin typeface="Arial" pitchFamily="34" charset="0"/>
              </a:rPr>
              <a:t>protein energy </a:t>
            </a:r>
            <a:r>
              <a:rPr lang="en-US" sz="1600" b="1" dirty="0">
                <a:solidFill>
                  <a:srgbClr val="000099"/>
                </a:solidFill>
                <a:latin typeface="Arial" pitchFamily="34" charset="0"/>
              </a:rPr>
              <a:t>landscape</a:t>
            </a:r>
            <a:r>
              <a:rPr lang="en-US" sz="1600" b="1" dirty="0">
                <a:solidFill>
                  <a:srgbClr val="000000"/>
                </a:solidFill>
                <a:latin typeface="Arial" pitchFamily="34" charset="0"/>
              </a:rPr>
              <a:t>.</a:t>
            </a:r>
            <a:r>
              <a:rPr lang="en-US" sz="1600" b="1" dirty="0">
                <a:solidFill>
                  <a:srgbClr val="000000"/>
                </a:solidFill>
              </a:rPr>
              <a:t>  </a:t>
            </a:r>
            <a:endParaRPr lang="en-US" sz="16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572000" y="1857490"/>
            <a:ext cx="0" cy="3155686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z="2400">
              <a:solidFill>
                <a:srgbClr val="000000"/>
              </a:solidFill>
            </a:endParaRP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4698440" y="3717032"/>
            <a:ext cx="423741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/>
              <a:t>As far as the protein polymeric chain is folded into a condensed globular state, </a:t>
            </a:r>
            <a:r>
              <a:rPr lang="en-US" sz="1600" b="1" dirty="0" smtClean="0">
                <a:solidFill>
                  <a:srgbClr val="C00000"/>
                </a:solidFill>
              </a:rPr>
              <a:t>high dimensionality </a:t>
            </a:r>
            <a:r>
              <a:rPr lang="en-US" sz="1600" b="1" dirty="0">
                <a:solidFill>
                  <a:srgbClr val="C00000"/>
                </a:solidFill>
              </a:rPr>
              <a:t>and </a:t>
            </a:r>
            <a:r>
              <a:rPr lang="en-US" sz="1600" b="1" dirty="0" smtClean="0">
                <a:solidFill>
                  <a:srgbClr val="C00000"/>
                </a:solidFill>
              </a:rPr>
              <a:t>ruggedness </a:t>
            </a:r>
            <a:r>
              <a:rPr lang="en-US" sz="1600" b="1" dirty="0" smtClean="0"/>
              <a:t>are assumed to be characteristic to the protein energy landscapes</a:t>
            </a:r>
            <a:endParaRPr lang="ru-RU" sz="1600" b="1" dirty="0"/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884262" y="692696"/>
            <a:ext cx="76856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Protein dynamics </a:t>
            </a:r>
            <a:r>
              <a:rPr lang="en-US" sz="2000" b="1" dirty="0" smtClean="0">
                <a:latin typeface="Calibri" pitchFamily="34" charset="0"/>
              </a:rPr>
              <a:t>over high dimensional conformational space is governed </a:t>
            </a:r>
            <a:r>
              <a:rPr lang="en-US" sz="2000" b="1" dirty="0">
                <a:latin typeface="Calibri" pitchFamily="34" charset="0"/>
              </a:rPr>
              <a:t>by </a:t>
            </a:r>
            <a:r>
              <a:rPr lang="en-US" sz="2000" b="1" dirty="0" smtClean="0">
                <a:latin typeface="Calibri" pitchFamily="34" charset="0"/>
              </a:rPr>
              <a:t>complex </a:t>
            </a:r>
            <a:r>
              <a:rPr lang="en-US" sz="2000" b="1" dirty="0" smtClean="0">
                <a:solidFill>
                  <a:srgbClr val="C00000"/>
                </a:solidFill>
                <a:latin typeface="Calibri" pitchFamily="34" charset="0"/>
              </a:rPr>
              <a:t>energy </a:t>
            </a:r>
            <a:r>
              <a:rPr lang="en-US" sz="2000" b="1" dirty="0">
                <a:solidFill>
                  <a:srgbClr val="C00000"/>
                </a:solidFill>
                <a:latin typeface="Calibri" pitchFamily="34" charset="0"/>
              </a:rPr>
              <a:t>landscape</a:t>
            </a:r>
            <a:r>
              <a:rPr lang="en-US" sz="2000" b="1" dirty="0" smtClean="0">
                <a:solidFill>
                  <a:srgbClr val="993300"/>
                </a:solidFill>
                <a:latin typeface="Calibri" pitchFamily="34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05478" y="1700808"/>
            <a:ext cx="34904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99"/>
                </a:solidFill>
                <a:latin typeface="Calibri" pitchFamily="34" charset="0"/>
              </a:rPr>
              <a:t>protein energy landscape</a:t>
            </a:r>
            <a:endParaRPr lang="ru-RU" sz="2000" b="1" dirty="0">
              <a:solidFill>
                <a:srgbClr val="000099"/>
              </a:solidFill>
              <a:latin typeface="Calibri" pitchFamily="34" charset="0"/>
            </a:endParaRPr>
          </a:p>
        </p:txBody>
      </p:sp>
      <p:pic>
        <p:nvPicPr>
          <p:cNvPr id="8" name="Picture 7" descr="Mb-Vandervaa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0518" y="1900863"/>
            <a:ext cx="1790524" cy="155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65464" y="529565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 smtClean="0"/>
              <a:t>Protein energy landscape: </a:t>
            </a:r>
            <a:r>
              <a:rPr lang="en-US" sz="2400" b="1" dirty="0" smtClean="0">
                <a:solidFill>
                  <a:srgbClr val="FF0000"/>
                </a:solidFill>
              </a:rPr>
              <a:t>dimensionality:  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~ 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en-US" sz="2400" b="1" baseline="30000" dirty="0" smtClean="0">
                <a:solidFill>
                  <a:srgbClr val="FF0000"/>
                </a:solidFill>
                <a:cs typeface="Times New Roman" pitchFamily="18" charset="0"/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;</a:t>
            </a:r>
          </a:p>
          <a:p>
            <a:pPr lvl="0"/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                                                 number of local minima 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en-US" sz="2400" b="1" dirty="0" smtClean="0">
                <a:solidFill>
                  <a:srgbClr val="FF0000"/>
                </a:solidFill>
                <a:cs typeface="Times New Roman" pitchFamily="18" charset="0"/>
              </a:rPr>
              <a:t>10</a:t>
            </a:r>
            <a:r>
              <a:rPr lang="en-US" sz="2400" b="1" baseline="30000" dirty="0" smtClean="0">
                <a:solidFill>
                  <a:srgbClr val="FF0000"/>
                </a:solidFill>
                <a:cs typeface="Times New Roman" pitchFamily="18" charset="0"/>
              </a:rPr>
              <a:t>100 </a:t>
            </a:r>
          </a:p>
          <a:p>
            <a:pPr lvl="0"/>
            <a:endParaRPr lang="en-US" sz="1600" b="1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79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64907" y="1052736"/>
            <a:ext cx="8286750" cy="2286000"/>
            <a:chOff x="364907" y="3668941"/>
            <a:chExt cx="8286750" cy="2286000"/>
          </a:xfrm>
        </p:grpSpPr>
        <p:grpSp>
          <p:nvGrpSpPr>
            <p:cNvPr id="24584" name="Группа 77"/>
            <p:cNvGrpSpPr>
              <a:grpSpLocks/>
            </p:cNvGrpSpPr>
            <p:nvPr/>
          </p:nvGrpSpPr>
          <p:grpSpPr bwMode="auto">
            <a:xfrm>
              <a:off x="364907" y="3668941"/>
              <a:ext cx="8286750" cy="1857375"/>
              <a:chOff x="357159" y="3357562"/>
              <a:chExt cx="8286807" cy="2286016"/>
            </a:xfrm>
          </p:grpSpPr>
          <p:grpSp>
            <p:nvGrpSpPr>
              <p:cNvPr id="24588" name="Группа 124"/>
              <p:cNvGrpSpPr>
                <a:grpSpLocks/>
              </p:cNvGrpSpPr>
              <p:nvPr/>
            </p:nvGrpSpPr>
            <p:grpSpPr bwMode="auto">
              <a:xfrm>
                <a:off x="4357686" y="3357562"/>
                <a:ext cx="2357454" cy="2286016"/>
                <a:chOff x="775970" y="3475061"/>
                <a:chExt cx="3081650" cy="2854324"/>
              </a:xfrm>
            </p:grpSpPr>
            <p:grpSp>
              <p:nvGrpSpPr>
                <p:cNvPr id="24617" name="Group 5"/>
                <p:cNvGrpSpPr>
                  <a:grpSpLocks/>
                </p:cNvGrpSpPr>
                <p:nvPr/>
              </p:nvGrpSpPr>
              <p:grpSpPr bwMode="auto">
                <a:xfrm>
                  <a:off x="775970" y="3475061"/>
                  <a:ext cx="3081650" cy="2854324"/>
                  <a:chOff x="2872" y="1161"/>
                  <a:chExt cx="2688" cy="1798"/>
                </a:xfrm>
              </p:grpSpPr>
              <p:grpSp>
                <p:nvGrpSpPr>
                  <p:cNvPr id="24621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872" y="1161"/>
                    <a:ext cx="2688" cy="1798"/>
                    <a:chOff x="2872" y="1161"/>
                    <a:chExt cx="2688" cy="1798"/>
                  </a:xfrm>
                </p:grpSpPr>
                <p:sp>
                  <p:nvSpPr>
                    <p:cNvPr id="24653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872" y="1161"/>
                      <a:ext cx="1" cy="1798"/>
                    </a:xfrm>
                    <a:prstGeom prst="line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  <p:sp>
                  <p:nvSpPr>
                    <p:cNvPr id="24654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72" y="2942"/>
                      <a:ext cx="2688" cy="1"/>
                    </a:xfrm>
                    <a:prstGeom prst="line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latin typeface="Arial" charset="0"/>
                        <a:cs typeface="Arial" charset="0"/>
                      </a:endParaRPr>
                    </a:p>
                  </p:txBody>
                </p:sp>
              </p:grpSp>
              <p:grpSp>
                <p:nvGrpSpPr>
                  <p:cNvPr id="24622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3112" y="1530"/>
                    <a:ext cx="2056" cy="1297"/>
                    <a:chOff x="3112" y="1530"/>
                    <a:chExt cx="2056" cy="1297"/>
                  </a:xfrm>
                </p:grpSpPr>
                <p:cxnSp>
                  <p:nvCxnSpPr>
                    <p:cNvPr id="24623" name="AutoShape 12"/>
                    <p:cNvCxnSpPr>
                      <a:cxnSpLocks noChangeShapeType="1"/>
                      <a:stCxn id="24647" idx="0"/>
                      <a:endCxn id="24640" idx="1"/>
                    </p:cNvCxnSpPr>
                    <p:nvPr/>
                  </p:nvCxnSpPr>
                  <p:spPr bwMode="auto">
                    <a:xfrm flipV="1">
                      <a:off x="3752" y="2420"/>
                      <a:ext cx="57" cy="210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24" name="AutoShape 13"/>
                    <p:cNvCxnSpPr>
                      <a:cxnSpLocks noChangeShapeType="1"/>
                      <a:stCxn id="24640" idx="3"/>
                      <a:endCxn id="24648" idx="0"/>
                    </p:cNvCxnSpPr>
                    <p:nvPr/>
                  </p:nvCxnSpPr>
                  <p:spPr bwMode="auto">
                    <a:xfrm>
                      <a:off x="3856" y="2420"/>
                      <a:ext cx="96" cy="210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25" name="AutoShape 14"/>
                    <p:cNvCxnSpPr>
                      <a:cxnSpLocks noChangeShapeType="1"/>
                      <a:stCxn id="24645" idx="0"/>
                      <a:endCxn id="24638" idx="1"/>
                    </p:cNvCxnSpPr>
                    <p:nvPr/>
                  </p:nvCxnSpPr>
                  <p:spPr bwMode="auto">
                    <a:xfrm flipV="1">
                      <a:off x="3184" y="2386"/>
                      <a:ext cx="96" cy="292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26" name="AutoShape 15"/>
                    <p:cNvCxnSpPr>
                      <a:cxnSpLocks noChangeShapeType="1"/>
                      <a:stCxn id="24638" idx="3"/>
                      <a:endCxn id="24646" idx="0"/>
                    </p:cNvCxnSpPr>
                    <p:nvPr/>
                  </p:nvCxnSpPr>
                  <p:spPr bwMode="auto">
                    <a:xfrm>
                      <a:off x="3328" y="2386"/>
                      <a:ext cx="176" cy="252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27" name="AutoShape 16"/>
                    <p:cNvCxnSpPr>
                      <a:cxnSpLocks noChangeShapeType="1"/>
                      <a:stCxn id="24649" idx="0"/>
                      <a:endCxn id="24642" idx="1"/>
                    </p:cNvCxnSpPr>
                    <p:nvPr/>
                  </p:nvCxnSpPr>
                  <p:spPr bwMode="auto">
                    <a:xfrm flipV="1">
                      <a:off x="4232" y="2475"/>
                      <a:ext cx="97" cy="169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28" name="AutoShape 17"/>
                    <p:cNvCxnSpPr>
                      <a:cxnSpLocks noChangeShapeType="1"/>
                      <a:stCxn id="24642" idx="3"/>
                      <a:endCxn id="24650" idx="0"/>
                    </p:cNvCxnSpPr>
                    <p:nvPr/>
                  </p:nvCxnSpPr>
                  <p:spPr bwMode="auto">
                    <a:xfrm>
                      <a:off x="4376" y="2475"/>
                      <a:ext cx="120" cy="203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29" name="AutoShape 18"/>
                    <p:cNvCxnSpPr>
                      <a:cxnSpLocks noChangeShapeType="1"/>
                      <a:stCxn id="24651" idx="0"/>
                      <a:endCxn id="24644" idx="1"/>
                    </p:cNvCxnSpPr>
                    <p:nvPr/>
                  </p:nvCxnSpPr>
                  <p:spPr bwMode="auto">
                    <a:xfrm flipV="1">
                      <a:off x="4856" y="2556"/>
                      <a:ext cx="81" cy="149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30" name="AutoShape 19"/>
                    <p:cNvCxnSpPr>
                      <a:cxnSpLocks noChangeShapeType="1"/>
                      <a:stCxn id="24652" idx="0"/>
                      <a:endCxn id="24644" idx="3"/>
                    </p:cNvCxnSpPr>
                    <p:nvPr/>
                  </p:nvCxnSpPr>
                  <p:spPr bwMode="auto">
                    <a:xfrm flipH="1" flipV="1">
                      <a:off x="4984" y="2556"/>
                      <a:ext cx="112" cy="122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31" name="AutoShape 20"/>
                    <p:cNvCxnSpPr>
                      <a:cxnSpLocks noChangeShapeType="1"/>
                      <a:stCxn id="24638" idx="0"/>
                      <a:endCxn id="24639" idx="1"/>
                    </p:cNvCxnSpPr>
                    <p:nvPr/>
                  </p:nvCxnSpPr>
                  <p:spPr bwMode="auto">
                    <a:xfrm flipV="1">
                      <a:off x="3304" y="1931"/>
                      <a:ext cx="273" cy="427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32" name="AutoShape 21"/>
                    <p:cNvCxnSpPr>
                      <a:cxnSpLocks noChangeShapeType="1"/>
                      <a:stCxn id="24640" idx="0"/>
                      <a:endCxn id="24639" idx="3"/>
                    </p:cNvCxnSpPr>
                    <p:nvPr/>
                  </p:nvCxnSpPr>
                  <p:spPr bwMode="auto">
                    <a:xfrm flipH="1" flipV="1">
                      <a:off x="3624" y="1931"/>
                      <a:ext cx="208" cy="468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33" name="AutoShape 22"/>
                    <p:cNvCxnSpPr>
                      <a:cxnSpLocks noChangeShapeType="1"/>
                      <a:stCxn id="24642" idx="0"/>
                      <a:endCxn id="24643" idx="1"/>
                    </p:cNvCxnSpPr>
                    <p:nvPr/>
                  </p:nvCxnSpPr>
                  <p:spPr bwMode="auto">
                    <a:xfrm flipV="1">
                      <a:off x="4352" y="2019"/>
                      <a:ext cx="281" cy="434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34" name="AutoShape 23"/>
                    <p:cNvCxnSpPr>
                      <a:cxnSpLocks noChangeShapeType="1"/>
                      <a:stCxn id="24644" idx="0"/>
                      <a:endCxn id="24643" idx="3"/>
                    </p:cNvCxnSpPr>
                    <p:nvPr/>
                  </p:nvCxnSpPr>
                  <p:spPr bwMode="auto">
                    <a:xfrm flipH="1" flipV="1">
                      <a:off x="4680" y="2019"/>
                      <a:ext cx="280" cy="516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35" name="AutoShape 24"/>
                    <p:cNvCxnSpPr>
                      <a:cxnSpLocks noChangeShapeType="1"/>
                      <a:stCxn id="24639" idx="0"/>
                      <a:endCxn id="24641" idx="1"/>
                    </p:cNvCxnSpPr>
                    <p:nvPr/>
                  </p:nvCxnSpPr>
                  <p:spPr bwMode="auto">
                    <a:xfrm flipV="1">
                      <a:off x="3600" y="1551"/>
                      <a:ext cx="473" cy="359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24636" name="AutoShape 25"/>
                    <p:cNvCxnSpPr>
                      <a:cxnSpLocks noChangeShapeType="1"/>
                      <a:stCxn id="24641" idx="3"/>
                      <a:endCxn id="24643" idx="0"/>
                    </p:cNvCxnSpPr>
                    <p:nvPr/>
                  </p:nvCxnSpPr>
                  <p:spPr bwMode="auto">
                    <a:xfrm>
                      <a:off x="4120" y="1551"/>
                      <a:ext cx="537" cy="448"/>
                    </a:xfrm>
                    <a:prstGeom prst="straightConnector1">
                      <a:avLst/>
                    </a:prstGeom>
                    <a:noFill/>
                    <a:ln w="3816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grpSp>
                  <p:nvGrpSpPr>
                    <p:cNvPr id="24637" name="Group 2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12" y="2630"/>
                      <a:ext cx="2056" cy="197"/>
                      <a:chOff x="3112" y="2630"/>
                      <a:chExt cx="2056" cy="197"/>
                    </a:xfrm>
                  </p:grpSpPr>
                  <p:sp>
                    <p:nvSpPr>
                      <p:cNvPr id="24645" name="Oval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112" y="2678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6" name="Oval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432" y="2637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7" name="Oval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80" y="2630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8" name="Oval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80" y="2630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49" name="Oval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160" y="2644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50" name="Oval 3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424" y="2678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51" name="Oval 3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784" y="2705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  <p:sp>
                    <p:nvSpPr>
                      <p:cNvPr id="24652" name="Oval 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24" y="2678"/>
                        <a:ext cx="144" cy="122"/>
                      </a:xfrm>
                      <a:prstGeom prst="ellipse">
                        <a:avLst/>
                      </a:prstGeom>
                      <a:solidFill>
                        <a:srgbClr val="808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</a:pPr>
                        <a:endParaRPr lang="ru-RU">
                          <a:solidFill>
                            <a:prstClr val="black"/>
                          </a:solidFill>
                          <a:cs typeface="Arial" charset="0"/>
                        </a:endParaRPr>
                      </a:p>
                    </p:txBody>
                  </p:sp>
                </p:grpSp>
                <p:sp>
                  <p:nvSpPr>
                    <p:cNvPr id="24638" name="AutoShape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280" y="2359"/>
                      <a:ext cx="48" cy="54"/>
                    </a:xfrm>
                    <a:prstGeom prst="roundRect">
                      <a:avLst>
                        <a:gd name="adj" fmla="val 2083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39" name="AutoShape 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77" y="1910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0" name="AutoShape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09" y="2399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1" name="AutoShape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3" y="1530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2" name="AutoShape 3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29" y="2454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3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33" y="1999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  <p:sp>
                  <p:nvSpPr>
                    <p:cNvPr id="24644" name="AutoShape 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37" y="2535"/>
                      <a:ext cx="47" cy="42"/>
                    </a:xfrm>
                    <a:prstGeom prst="roundRect">
                      <a:avLst>
                        <a:gd name="adj" fmla="val 2380"/>
                      </a:avLst>
                    </a:prstGeom>
                    <a:solidFill>
                      <a:srgbClr val="FF99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/>
                    <a:p>
                      <a:pPr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ru-RU">
                        <a:solidFill>
                          <a:prstClr val="black"/>
                        </a:solidFill>
                        <a:cs typeface="Arial" charset="0"/>
                      </a:endParaRPr>
                    </a:p>
                  </p:txBody>
                </p:sp>
              </p:grpSp>
            </p:grpSp>
            <p:sp>
              <p:nvSpPr>
                <p:cNvPr id="122" name="Овал 121"/>
                <p:cNvSpPr/>
                <p:nvPr/>
              </p:nvSpPr>
              <p:spPr>
                <a:xfrm>
                  <a:off x="1973352" y="5848786"/>
                  <a:ext cx="93384" cy="129298"/>
                </a:xfrm>
                <a:prstGeom prst="ellipse">
                  <a:avLst/>
                </a:prstGeom>
                <a:solidFill>
                  <a:srgbClr val="C00000"/>
                </a:solidFill>
                <a:ln>
                  <a:solidFill>
                    <a:srgbClr val="C00000"/>
                  </a:solidFill>
                  <a:prstDash val="soli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3" name="Овал 122"/>
                <p:cNvSpPr/>
                <p:nvPr/>
              </p:nvSpPr>
              <p:spPr>
                <a:xfrm>
                  <a:off x="1456632" y="5846346"/>
                  <a:ext cx="93383" cy="129299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solidFill>
                    <a:srgbClr val="C00000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4" name="Выгнутая вверх стрелка 123"/>
                <p:cNvSpPr/>
                <p:nvPr/>
              </p:nvSpPr>
              <p:spPr>
                <a:xfrm>
                  <a:off x="1392301" y="4846112"/>
                  <a:ext cx="608030" cy="285433"/>
                </a:xfrm>
                <a:prstGeom prst="curvedDownArrow">
                  <a:avLst>
                    <a:gd name="adj1" fmla="val 25000"/>
                    <a:gd name="adj2" fmla="val 56325"/>
                    <a:gd name="adj3" fmla="val 21863"/>
                  </a:avLst>
                </a:prstGeom>
                <a:solidFill>
                  <a:srgbClr val="FF0000"/>
                </a:solidFill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4589" name="Group 0"/>
              <p:cNvGrpSpPr>
                <a:grpSpLocks/>
              </p:cNvGrpSpPr>
              <p:nvPr/>
            </p:nvGrpSpPr>
            <p:grpSpPr bwMode="auto">
              <a:xfrm>
                <a:off x="357159" y="3642765"/>
                <a:ext cx="3214710" cy="1581249"/>
                <a:chOff x="100" y="1811"/>
                <a:chExt cx="2606" cy="1334"/>
              </a:xfrm>
            </p:grpSpPr>
            <p:sp>
              <p:nvSpPr>
                <p:cNvPr id="24603" name="Text Box 1"/>
                <p:cNvSpPr txBox="1">
                  <a:spLocks noChangeArrowheads="1"/>
                </p:cNvSpPr>
                <p:nvPr/>
              </p:nvSpPr>
              <p:spPr bwMode="auto">
                <a:xfrm>
                  <a:off x="703" y="2704"/>
                  <a:ext cx="1814" cy="2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90000" tIns="46800" rIns="90000" bIns="46800">
                  <a:spAutoFit/>
                </a:bodyPr>
                <a:lstStyle>
                  <a:lvl1pPr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eaLnBrk="0" hangingPunct="0"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fontAlgn="base" hangingPunct="1">
                    <a:lnSpc>
                      <a:spcPct val="93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charset="0"/>
                    <a:buNone/>
                  </a:pPr>
                  <a:r>
                    <a:rPr lang="en-US" sz="1200" b="1" dirty="0">
                      <a:solidFill>
                        <a:prstClr val="black"/>
                      </a:solidFill>
                      <a:latin typeface="Calibri" pitchFamily="34" charset="0"/>
                    </a:rPr>
                    <a:t>p</a:t>
                  </a:r>
                  <a:r>
                    <a:rPr lang="en-US" sz="1200" b="1" dirty="0" smtClean="0">
                      <a:solidFill>
                        <a:prstClr val="black"/>
                      </a:solidFill>
                      <a:latin typeface="Calibri" pitchFamily="34" charset="0"/>
                    </a:rPr>
                    <a:t>rotein conformational space</a:t>
                  </a:r>
                  <a:endParaRPr lang="en-GB" sz="1200" b="1" dirty="0">
                    <a:solidFill>
                      <a:prstClr val="black"/>
                    </a:solidFill>
                    <a:latin typeface="Calibri" pitchFamily="34" charset="0"/>
                  </a:endParaRPr>
                </a:p>
              </p:txBody>
            </p:sp>
            <p:sp>
              <p:nvSpPr>
                <p:cNvPr id="24604" name="AutoShape 2"/>
                <p:cNvSpPr>
                  <a:spLocks noChangeArrowheads="1"/>
                </p:cNvSpPr>
                <p:nvPr/>
              </p:nvSpPr>
              <p:spPr bwMode="auto">
                <a:xfrm>
                  <a:off x="2484" y="2657"/>
                  <a:ext cx="222" cy="206"/>
                </a:xfrm>
                <a:prstGeom prst="roundRect">
                  <a:avLst>
                    <a:gd name="adj" fmla="val 468"/>
                  </a:avLst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lIns="90000" tIns="46800" rIns="90000" bIns="46800">
                  <a:spAutoFit/>
                </a:bodyPr>
                <a:lstStyle/>
                <a:p>
                  <a:pPr fontAlgn="base">
                    <a:lnSpc>
                      <a:spcPct val="95000"/>
                    </a:lnSpc>
                    <a:spcBef>
                      <a:spcPct val="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Times New Roman" pitchFamily="18" charset="0"/>
                    <a:buNone/>
                    <a:tabLst>
                      <a:tab pos="0" algn="l"/>
                      <a:tab pos="914400" algn="l"/>
                      <a:tab pos="1828800" algn="l"/>
                      <a:tab pos="2743200" algn="l"/>
                      <a:tab pos="3657600" algn="l"/>
                      <a:tab pos="4572000" algn="l"/>
                      <a:tab pos="5486400" algn="l"/>
                      <a:tab pos="6400800" algn="l"/>
                      <a:tab pos="7315200" algn="l"/>
                      <a:tab pos="8229600" algn="l"/>
                      <a:tab pos="9144000" algn="l"/>
                      <a:tab pos="10058400" algn="l"/>
                    </a:tabLst>
                  </a:pPr>
                  <a:r>
                    <a:rPr lang="en-US" sz="1600" b="1" i="1" dirty="0" smtClean="0">
                      <a:solidFill>
                        <a:prstClr val="black"/>
                      </a:solidFill>
                      <a:latin typeface="Times New Roman" pitchFamily="18" charset="0"/>
                      <a:cs typeface="Arial" charset="0"/>
                    </a:rPr>
                    <a:t>X</a:t>
                  </a:r>
                  <a:endParaRPr lang="en-GB" sz="1600" b="1" i="1" baseline="-25000" dirty="0">
                    <a:solidFill>
                      <a:prstClr val="black"/>
                    </a:solidFill>
                    <a:latin typeface="Times New Roman" pitchFamily="18" charset="0"/>
                    <a:cs typeface="Arial" charset="0"/>
                  </a:endParaRPr>
                </a:p>
              </p:txBody>
            </p:sp>
            <p:sp>
              <p:nvSpPr>
                <p:cNvPr id="24605" name="Line 3"/>
                <p:cNvSpPr>
                  <a:spLocks noChangeShapeType="1"/>
                </p:cNvSpPr>
                <p:nvPr/>
              </p:nvSpPr>
              <p:spPr bwMode="auto">
                <a:xfrm flipV="1">
                  <a:off x="286" y="2091"/>
                  <a:ext cx="1" cy="554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sp>
              <p:nvSpPr>
                <p:cNvPr id="24606" name="Line 4"/>
                <p:cNvSpPr>
                  <a:spLocks noChangeShapeType="1"/>
                </p:cNvSpPr>
                <p:nvPr/>
              </p:nvSpPr>
              <p:spPr bwMode="auto">
                <a:xfrm flipV="1">
                  <a:off x="2487" y="2062"/>
                  <a:ext cx="1" cy="583"/>
                </a:xfrm>
                <a:prstGeom prst="line">
                  <a:avLst/>
                </a:prstGeom>
                <a:noFill/>
                <a:ln w="38160">
                  <a:solidFill>
                    <a:srgbClr val="000000"/>
                  </a:solidFill>
                  <a:prstDash val="dash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  <p:grpSp>
              <p:nvGrpSpPr>
                <p:cNvPr id="24607" name="Group 5"/>
                <p:cNvGrpSpPr>
                  <a:grpSpLocks/>
                </p:cNvGrpSpPr>
                <p:nvPr/>
              </p:nvGrpSpPr>
              <p:grpSpPr bwMode="auto">
                <a:xfrm>
                  <a:off x="100" y="2356"/>
                  <a:ext cx="984" cy="789"/>
                  <a:chOff x="100" y="2129"/>
                  <a:chExt cx="984" cy="789"/>
                </a:xfrm>
              </p:grpSpPr>
              <p:sp>
                <p:nvSpPr>
                  <p:cNvPr id="24614" name="Freeform 6"/>
                  <p:cNvSpPr>
                    <a:spLocks noChangeArrowheads="1"/>
                  </p:cNvSpPr>
                  <p:nvPr/>
                </p:nvSpPr>
                <p:spPr bwMode="auto">
                  <a:xfrm>
                    <a:off x="299" y="2432"/>
                    <a:ext cx="464" cy="230"/>
                  </a:xfrm>
                  <a:custGeom>
                    <a:avLst/>
                    <a:gdLst>
                      <a:gd name="T0" fmla="*/ 0 w 2048"/>
                      <a:gd name="T1" fmla="*/ 3 h 1170"/>
                      <a:gd name="T2" fmla="*/ 0 w 2048"/>
                      <a:gd name="T3" fmla="*/ 0 h 1170"/>
                      <a:gd name="T4" fmla="*/ 24 w 2048"/>
                      <a:gd name="T5" fmla="*/ 0 h 1170"/>
                      <a:gd name="T6" fmla="*/ 24 w 2048"/>
                      <a:gd name="T7" fmla="*/ 3 h 1170"/>
                      <a:gd name="T8" fmla="*/ 15 w 2048"/>
                      <a:gd name="T9" fmla="*/ 3 h 1170"/>
                      <a:gd name="T10" fmla="*/ 15 w 2048"/>
                      <a:gd name="T11" fmla="*/ 6 h 1170"/>
                      <a:gd name="T12" fmla="*/ 20 w 2048"/>
                      <a:gd name="T13" fmla="*/ 6 h 1170"/>
                      <a:gd name="T14" fmla="*/ 12 w 2048"/>
                      <a:gd name="T15" fmla="*/ 9 h 1170"/>
                      <a:gd name="T16" fmla="*/ 4 w 2048"/>
                      <a:gd name="T17" fmla="*/ 6 h 1170"/>
                      <a:gd name="T18" fmla="*/ 8 w 2048"/>
                      <a:gd name="T19" fmla="*/ 6 h 1170"/>
                      <a:gd name="T20" fmla="*/ 8 w 2048"/>
                      <a:gd name="T21" fmla="*/ 3 h 1170"/>
                      <a:gd name="T22" fmla="*/ 0 w 2048"/>
                      <a:gd name="T23" fmla="*/ 3 h 1170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2048"/>
                      <a:gd name="T37" fmla="*/ 0 h 1170"/>
                      <a:gd name="T38" fmla="*/ 2048 w 2048"/>
                      <a:gd name="T39" fmla="*/ 1170 h 1170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2048" h="1170">
                        <a:moveTo>
                          <a:pt x="0" y="414"/>
                        </a:moveTo>
                        <a:lnTo>
                          <a:pt x="0" y="0"/>
                        </a:lnTo>
                        <a:lnTo>
                          <a:pt x="2047" y="0"/>
                        </a:lnTo>
                        <a:lnTo>
                          <a:pt x="2047" y="414"/>
                        </a:lnTo>
                        <a:lnTo>
                          <a:pt x="1334" y="414"/>
                        </a:lnTo>
                        <a:lnTo>
                          <a:pt x="1334" y="718"/>
                        </a:lnTo>
                        <a:lnTo>
                          <a:pt x="1742" y="718"/>
                        </a:lnTo>
                        <a:lnTo>
                          <a:pt x="1023" y="1169"/>
                        </a:lnTo>
                        <a:lnTo>
                          <a:pt x="304" y="718"/>
                        </a:lnTo>
                        <a:lnTo>
                          <a:pt x="712" y="718"/>
                        </a:lnTo>
                        <a:lnTo>
                          <a:pt x="712" y="414"/>
                        </a:lnTo>
                        <a:lnTo>
                          <a:pt x="0" y="414"/>
                        </a:lnTo>
                      </a:path>
                    </a:pathLst>
                  </a:custGeom>
                  <a:solidFill>
                    <a:srgbClr val="3333CC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15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306" y="2129"/>
                    <a:ext cx="447" cy="239"/>
                  </a:xfrm>
                  <a:prstGeom prst="roundRect">
                    <a:avLst>
                      <a:gd name="adj" fmla="val 398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fontAlgn="base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000" b="1">
                        <a:solidFill>
                          <a:srgbClr val="3333CC"/>
                        </a:solidFill>
                        <a:latin typeface="Arial" charset="0"/>
                        <a:cs typeface="Arial" charset="0"/>
                      </a:rPr>
                      <a:t>Mb</a:t>
                    </a:r>
                    <a:r>
                      <a:rPr lang="en-GB" sz="2000" b="1" baseline="-25000">
                        <a:solidFill>
                          <a:srgbClr val="3333CC"/>
                        </a:solidFill>
                        <a:latin typeface="Arial" charset="0"/>
                        <a:cs typeface="Arial" charset="0"/>
                      </a:rPr>
                      <a:t>1</a:t>
                    </a:r>
                  </a:p>
                </p:txBody>
              </p:sp>
              <p:sp>
                <p:nvSpPr>
                  <p:cNvPr id="2461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0" y="2663"/>
                    <a:ext cx="984" cy="2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lIns="90000" tIns="46800" rIns="90000" bIns="46800">
                    <a:spAutoFit/>
                  </a:bodyPr>
                  <a:lstStyle>
                    <a:lvl1pPr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eaLnBrk="0" hangingPunct="0"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  <a:defRPr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 algn="ctr" eaLnBrk="1" fontAlgn="base" hangingPunct="1">
                      <a:lnSpc>
                        <a:spcPct val="8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0000CC"/>
                      </a:buClr>
                      <a:buSzPct val="100000"/>
                      <a:buFont typeface="Arial" charset="0"/>
                      <a:buNone/>
                    </a:pPr>
                    <a:r>
                      <a:rPr lang="en-GB" sz="1200" b="1" dirty="0">
                        <a:solidFill>
                          <a:srgbClr val="0000CC"/>
                        </a:solidFill>
                        <a:latin typeface="Calibri" pitchFamily="34" charset="0"/>
                      </a:rPr>
                      <a:t>b</a:t>
                    </a:r>
                    <a:r>
                      <a:rPr lang="en-GB" sz="1200" b="1" dirty="0" smtClean="0">
                        <a:solidFill>
                          <a:srgbClr val="0000CC"/>
                        </a:solidFill>
                        <a:latin typeface="Calibri" pitchFamily="34" charset="0"/>
                      </a:rPr>
                      <a:t>inding CO</a:t>
                    </a:r>
                    <a:endParaRPr lang="en-GB" sz="1200" b="1" dirty="0">
                      <a:solidFill>
                        <a:srgbClr val="0000CC"/>
                      </a:solidFill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4608" name="Group 9"/>
                <p:cNvGrpSpPr>
                  <a:grpSpLocks/>
                </p:cNvGrpSpPr>
                <p:nvPr/>
              </p:nvGrpSpPr>
              <p:grpSpPr bwMode="auto">
                <a:xfrm>
                  <a:off x="983" y="1811"/>
                  <a:ext cx="854" cy="832"/>
                  <a:chOff x="417" y="1585"/>
                  <a:chExt cx="854" cy="832"/>
                </a:xfrm>
              </p:grpSpPr>
              <p:sp>
                <p:nvSpPr>
                  <p:cNvPr id="24610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620" y="1585"/>
                    <a:ext cx="428" cy="239"/>
                  </a:xfrm>
                  <a:prstGeom prst="roundRect">
                    <a:avLst>
                      <a:gd name="adj" fmla="val 398"/>
                    </a:avLst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lIns="90000" tIns="46800" rIns="90000" bIns="46800">
                    <a:spAutoFit/>
                  </a:bodyPr>
                  <a:lstStyle/>
                  <a:p>
                    <a:pPr fontAlgn="base">
                      <a:lnSpc>
                        <a:spcPct val="93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>
                        <a:srgbClr val="FF0000"/>
                      </a:buClr>
                      <a:buSzPct val="100000"/>
                      <a:buFont typeface="Arial" charset="0"/>
                      <a:buNone/>
                      <a:tabLst>
                        <a:tab pos="0" algn="l"/>
                        <a:tab pos="914400" algn="l"/>
                        <a:tab pos="1828800" algn="l"/>
                        <a:tab pos="2743200" algn="l"/>
                        <a:tab pos="3657600" algn="l"/>
                        <a:tab pos="4572000" algn="l"/>
                        <a:tab pos="5486400" algn="l"/>
                        <a:tab pos="6400800" algn="l"/>
                        <a:tab pos="7315200" algn="l"/>
                        <a:tab pos="8229600" algn="l"/>
                        <a:tab pos="9144000" algn="l"/>
                        <a:tab pos="10058400" algn="l"/>
                      </a:tabLst>
                    </a:pPr>
                    <a:r>
                      <a:rPr lang="en-GB" sz="2000" b="1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Mb</a:t>
                    </a:r>
                    <a:r>
                      <a:rPr lang="en-GB" sz="2000" b="1" baseline="30000">
                        <a:solidFill>
                          <a:srgbClr val="FF0000"/>
                        </a:solidFill>
                        <a:latin typeface="Arial" charset="0"/>
                        <a:cs typeface="Arial" charset="0"/>
                      </a:rPr>
                      <a:t>*</a:t>
                    </a:r>
                  </a:p>
                </p:txBody>
              </p:sp>
              <p:sp>
                <p:nvSpPr>
                  <p:cNvPr id="24611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712" y="1911"/>
                    <a:ext cx="269" cy="506"/>
                  </a:xfrm>
                  <a:prstGeom prst="roundRect">
                    <a:avLst>
                      <a:gd name="adj" fmla="val 370"/>
                    </a:avLst>
                  </a:prstGeom>
                  <a:solidFill>
                    <a:srgbClr val="FF0066"/>
                  </a:solidFill>
                  <a:ln w="9360">
                    <a:solidFill>
                      <a:srgbClr val="80808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12" name="Freeform 12"/>
                  <p:cNvSpPr>
                    <a:spLocks noChangeArrowheads="1"/>
                  </p:cNvSpPr>
                  <p:nvPr/>
                </p:nvSpPr>
                <p:spPr bwMode="auto">
                  <a:xfrm>
                    <a:off x="981" y="2114"/>
                    <a:ext cx="290" cy="140"/>
                  </a:xfrm>
                  <a:custGeom>
                    <a:avLst/>
                    <a:gdLst>
                      <a:gd name="T0" fmla="*/ 0 w 1281"/>
                      <a:gd name="T1" fmla="*/ 1 h 708"/>
                      <a:gd name="T2" fmla="*/ 11 w 1281"/>
                      <a:gd name="T3" fmla="*/ 1 h 708"/>
                      <a:gd name="T4" fmla="*/ 11 w 1281"/>
                      <a:gd name="T5" fmla="*/ 0 h 708"/>
                      <a:gd name="T6" fmla="*/ 15 w 1281"/>
                      <a:gd name="T7" fmla="*/ 3 h 708"/>
                      <a:gd name="T8" fmla="*/ 11 w 1281"/>
                      <a:gd name="T9" fmla="*/ 6 h 708"/>
                      <a:gd name="T10" fmla="*/ 11 w 1281"/>
                      <a:gd name="T11" fmla="*/ 4 h 708"/>
                      <a:gd name="T12" fmla="*/ 0 w 1281"/>
                      <a:gd name="T13" fmla="*/ 4 h 708"/>
                      <a:gd name="T14" fmla="*/ 0 w 1281"/>
                      <a:gd name="T15" fmla="*/ 1 h 7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81"/>
                      <a:gd name="T25" fmla="*/ 0 h 708"/>
                      <a:gd name="T26" fmla="*/ 1281 w 1281"/>
                      <a:gd name="T27" fmla="*/ 708 h 7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81" h="708">
                        <a:moveTo>
                          <a:pt x="0" y="176"/>
                        </a:moveTo>
                        <a:lnTo>
                          <a:pt x="960" y="176"/>
                        </a:lnTo>
                        <a:lnTo>
                          <a:pt x="960" y="0"/>
                        </a:lnTo>
                        <a:lnTo>
                          <a:pt x="1280" y="353"/>
                        </a:lnTo>
                        <a:lnTo>
                          <a:pt x="960" y="707"/>
                        </a:lnTo>
                        <a:lnTo>
                          <a:pt x="960" y="530"/>
                        </a:lnTo>
                        <a:lnTo>
                          <a:pt x="0" y="530"/>
                        </a:lnTo>
                        <a:lnTo>
                          <a:pt x="0" y="176"/>
                        </a:lnTo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  <p:sp>
                <p:nvSpPr>
                  <p:cNvPr id="24613" name="Freeform 1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" y="2116"/>
                    <a:ext cx="290" cy="139"/>
                  </a:xfrm>
                  <a:custGeom>
                    <a:avLst/>
                    <a:gdLst>
                      <a:gd name="T0" fmla="*/ 0 w 1281"/>
                      <a:gd name="T1" fmla="*/ 1 h 708"/>
                      <a:gd name="T2" fmla="*/ 11 w 1281"/>
                      <a:gd name="T3" fmla="*/ 1 h 708"/>
                      <a:gd name="T4" fmla="*/ 11 w 1281"/>
                      <a:gd name="T5" fmla="*/ 0 h 708"/>
                      <a:gd name="T6" fmla="*/ 15 w 1281"/>
                      <a:gd name="T7" fmla="*/ 3 h 708"/>
                      <a:gd name="T8" fmla="*/ 11 w 1281"/>
                      <a:gd name="T9" fmla="*/ 5 h 708"/>
                      <a:gd name="T10" fmla="*/ 11 w 1281"/>
                      <a:gd name="T11" fmla="*/ 4 h 708"/>
                      <a:gd name="T12" fmla="*/ 0 w 1281"/>
                      <a:gd name="T13" fmla="*/ 4 h 708"/>
                      <a:gd name="T14" fmla="*/ 0 w 1281"/>
                      <a:gd name="T15" fmla="*/ 1 h 708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281"/>
                      <a:gd name="T25" fmla="*/ 0 h 708"/>
                      <a:gd name="T26" fmla="*/ 1281 w 1281"/>
                      <a:gd name="T27" fmla="*/ 708 h 708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281" h="708">
                        <a:moveTo>
                          <a:pt x="0" y="176"/>
                        </a:moveTo>
                        <a:lnTo>
                          <a:pt x="960" y="176"/>
                        </a:lnTo>
                        <a:lnTo>
                          <a:pt x="960" y="0"/>
                        </a:lnTo>
                        <a:lnTo>
                          <a:pt x="1280" y="353"/>
                        </a:lnTo>
                        <a:lnTo>
                          <a:pt x="960" y="707"/>
                        </a:lnTo>
                        <a:lnTo>
                          <a:pt x="960" y="530"/>
                        </a:lnTo>
                        <a:lnTo>
                          <a:pt x="0" y="530"/>
                        </a:lnTo>
                        <a:lnTo>
                          <a:pt x="0" y="176"/>
                        </a:lnTo>
                      </a:path>
                    </a:pathLst>
                  </a:custGeom>
                  <a:solidFill>
                    <a:srgbClr val="FF0066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ru-RU">
                      <a:solidFill>
                        <a:prstClr val="black"/>
                      </a:solidFill>
                      <a:cs typeface="Arial" charset="0"/>
                    </a:endParaRPr>
                  </a:p>
                </p:txBody>
              </p:sp>
            </p:grpSp>
            <p:sp>
              <p:nvSpPr>
                <p:cNvPr id="24609" name="Line 14"/>
                <p:cNvSpPr>
                  <a:spLocks noChangeShapeType="1"/>
                </p:cNvSpPr>
                <p:nvPr/>
              </p:nvSpPr>
              <p:spPr bwMode="auto">
                <a:xfrm>
                  <a:off x="295" y="2659"/>
                  <a:ext cx="2358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>
                    <a:solidFill>
                      <a:prstClr val="black"/>
                    </a:solidFill>
                    <a:latin typeface="Arial" charset="0"/>
                    <a:cs typeface="Arial" charset="0"/>
                  </a:endParaRPr>
                </a:p>
              </p:txBody>
            </p:sp>
          </p:grpSp>
          <p:grpSp>
            <p:nvGrpSpPr>
              <p:cNvPr id="24590" name="Группа 120"/>
              <p:cNvGrpSpPr>
                <a:grpSpLocks/>
              </p:cNvGrpSpPr>
              <p:nvPr/>
            </p:nvGrpSpPr>
            <p:grpSpPr bwMode="auto">
              <a:xfrm>
                <a:off x="7286644" y="3857628"/>
                <a:ext cx="642942" cy="1428760"/>
                <a:chOff x="5786446" y="714356"/>
                <a:chExt cx="2357454" cy="5072098"/>
              </a:xfrm>
            </p:grpSpPr>
            <p:grpSp>
              <p:nvGrpSpPr>
                <p:cNvPr id="24594" name="Группа 68"/>
                <p:cNvGrpSpPr>
                  <a:grpSpLocks/>
                </p:cNvGrpSpPr>
                <p:nvPr/>
              </p:nvGrpSpPr>
              <p:grpSpPr bwMode="auto">
                <a:xfrm>
                  <a:off x="5846674" y="714356"/>
                  <a:ext cx="2297226" cy="1785950"/>
                  <a:chOff x="5560922" y="500042"/>
                  <a:chExt cx="2297226" cy="1785950"/>
                </a:xfrm>
              </p:grpSpPr>
              <p:sp>
                <p:nvSpPr>
                  <p:cNvPr id="70" name="Полилиния 69"/>
                  <p:cNvSpPr/>
                  <p:nvPr/>
                </p:nvSpPr>
                <p:spPr>
                  <a:xfrm>
                    <a:off x="5558902" y="500475"/>
                    <a:ext cx="2299246" cy="1782608"/>
                  </a:xfrm>
                  <a:custGeom>
                    <a:avLst/>
                    <a:gdLst>
                      <a:gd name="connsiteX0" fmla="*/ 58271 w 1701053"/>
                      <a:gd name="connsiteY0" fmla="*/ 145676 h 2182906"/>
                      <a:gd name="connsiteX1" fmla="*/ 112059 w 1701053"/>
                      <a:gd name="connsiteY1" fmla="*/ 710453 h 2182906"/>
                      <a:gd name="connsiteX2" fmla="*/ 730624 w 1701053"/>
                      <a:gd name="connsiteY2" fmla="*/ 1261782 h 2182906"/>
                      <a:gd name="connsiteX3" fmla="*/ 1026459 w 1701053"/>
                      <a:gd name="connsiteY3" fmla="*/ 2135841 h 2182906"/>
                      <a:gd name="connsiteX4" fmla="*/ 1389530 w 1701053"/>
                      <a:gd name="connsiteY4" fmla="*/ 1544170 h 2182906"/>
                      <a:gd name="connsiteX5" fmla="*/ 1658471 w 1701053"/>
                      <a:gd name="connsiteY5" fmla="*/ 226359 h 2182906"/>
                      <a:gd name="connsiteX6" fmla="*/ 1645024 w 1701053"/>
                      <a:gd name="connsiteY6" fmla="*/ 186017 h 2182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1053" h="2182906">
                        <a:moveTo>
                          <a:pt x="58271" y="145676"/>
                        </a:moveTo>
                        <a:cubicBezTo>
                          <a:pt x="29135" y="335055"/>
                          <a:pt x="0" y="524435"/>
                          <a:pt x="112059" y="710453"/>
                        </a:cubicBezTo>
                        <a:cubicBezTo>
                          <a:pt x="224118" y="896471"/>
                          <a:pt x="578224" y="1024217"/>
                          <a:pt x="730624" y="1261782"/>
                        </a:cubicBezTo>
                        <a:cubicBezTo>
                          <a:pt x="883024" y="1499347"/>
                          <a:pt x="916641" y="2088776"/>
                          <a:pt x="1026459" y="2135841"/>
                        </a:cubicBezTo>
                        <a:cubicBezTo>
                          <a:pt x="1136277" y="2182906"/>
                          <a:pt x="1284195" y="1862417"/>
                          <a:pt x="1389530" y="1544170"/>
                        </a:cubicBezTo>
                        <a:cubicBezTo>
                          <a:pt x="1494865" y="1225923"/>
                          <a:pt x="1615889" y="452718"/>
                          <a:pt x="1658471" y="226359"/>
                        </a:cubicBezTo>
                        <a:cubicBezTo>
                          <a:pt x="1701053" y="0"/>
                          <a:pt x="1673038" y="93008"/>
                          <a:pt x="1645024" y="186017"/>
                        </a:cubicBezTo>
                      </a:path>
                    </a:pathLst>
                  </a:custGeom>
                  <a:ln w="5715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71" name="Овал 70"/>
                  <p:cNvSpPr/>
                  <p:nvPr/>
                </p:nvSpPr>
                <p:spPr>
                  <a:xfrm>
                    <a:off x="6926808" y="1998695"/>
                    <a:ext cx="145520" cy="215025"/>
                  </a:xfrm>
                  <a:prstGeom prst="ellipse">
                    <a:avLst/>
                  </a:prstGeom>
                  <a:solidFill>
                    <a:srgbClr val="C00000"/>
                  </a:solidFill>
                  <a:ln w="571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  <p:grpSp>
              <p:nvGrpSpPr>
                <p:cNvPr id="24595" name="Группа 71"/>
                <p:cNvGrpSpPr>
                  <a:grpSpLocks/>
                </p:cNvGrpSpPr>
                <p:nvPr/>
              </p:nvGrpSpPr>
              <p:grpSpPr bwMode="auto">
                <a:xfrm>
                  <a:off x="5786446" y="3857628"/>
                  <a:ext cx="2297226" cy="1857364"/>
                  <a:chOff x="5500694" y="4857784"/>
                  <a:chExt cx="2297226" cy="1857364"/>
                </a:xfrm>
              </p:grpSpPr>
              <p:sp>
                <p:nvSpPr>
                  <p:cNvPr id="105" name="Полилиния 104"/>
                  <p:cNvSpPr/>
                  <p:nvPr/>
                </p:nvSpPr>
                <p:spPr>
                  <a:xfrm flipH="1">
                    <a:off x="5500694" y="4857046"/>
                    <a:ext cx="2299246" cy="1858902"/>
                  </a:xfrm>
                  <a:custGeom>
                    <a:avLst/>
                    <a:gdLst>
                      <a:gd name="connsiteX0" fmla="*/ 58271 w 1701053"/>
                      <a:gd name="connsiteY0" fmla="*/ 145676 h 2182906"/>
                      <a:gd name="connsiteX1" fmla="*/ 112059 w 1701053"/>
                      <a:gd name="connsiteY1" fmla="*/ 710453 h 2182906"/>
                      <a:gd name="connsiteX2" fmla="*/ 730624 w 1701053"/>
                      <a:gd name="connsiteY2" fmla="*/ 1261782 h 2182906"/>
                      <a:gd name="connsiteX3" fmla="*/ 1026459 w 1701053"/>
                      <a:gd name="connsiteY3" fmla="*/ 2135841 h 2182906"/>
                      <a:gd name="connsiteX4" fmla="*/ 1389530 w 1701053"/>
                      <a:gd name="connsiteY4" fmla="*/ 1544170 h 2182906"/>
                      <a:gd name="connsiteX5" fmla="*/ 1658471 w 1701053"/>
                      <a:gd name="connsiteY5" fmla="*/ 226359 h 2182906"/>
                      <a:gd name="connsiteX6" fmla="*/ 1645024 w 1701053"/>
                      <a:gd name="connsiteY6" fmla="*/ 186017 h 21829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1701053" h="2182906">
                        <a:moveTo>
                          <a:pt x="58271" y="145676"/>
                        </a:moveTo>
                        <a:cubicBezTo>
                          <a:pt x="29135" y="335055"/>
                          <a:pt x="0" y="524435"/>
                          <a:pt x="112059" y="710453"/>
                        </a:cubicBezTo>
                        <a:cubicBezTo>
                          <a:pt x="224118" y="896471"/>
                          <a:pt x="578224" y="1024217"/>
                          <a:pt x="730624" y="1261782"/>
                        </a:cubicBezTo>
                        <a:cubicBezTo>
                          <a:pt x="883024" y="1499347"/>
                          <a:pt x="916641" y="2088776"/>
                          <a:pt x="1026459" y="2135841"/>
                        </a:cubicBezTo>
                        <a:cubicBezTo>
                          <a:pt x="1136277" y="2182906"/>
                          <a:pt x="1284195" y="1862417"/>
                          <a:pt x="1389530" y="1544170"/>
                        </a:cubicBezTo>
                        <a:cubicBezTo>
                          <a:pt x="1494865" y="1225923"/>
                          <a:pt x="1615889" y="452718"/>
                          <a:pt x="1658471" y="226359"/>
                        </a:cubicBezTo>
                        <a:cubicBezTo>
                          <a:pt x="1701053" y="0"/>
                          <a:pt x="1673038" y="93008"/>
                          <a:pt x="1645024" y="186017"/>
                        </a:cubicBezTo>
                      </a:path>
                    </a:pathLst>
                  </a:custGeom>
                  <a:ln w="57150">
                    <a:solidFill>
                      <a:schemeClr val="bg2">
                        <a:lumMod val="50000"/>
                      </a:schemeClr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06" name="Овал 105"/>
                  <p:cNvSpPr/>
                  <p:nvPr/>
                </p:nvSpPr>
                <p:spPr>
                  <a:xfrm>
                    <a:off x="6286514" y="6500923"/>
                    <a:ext cx="145520" cy="215024"/>
                  </a:xfrm>
                  <a:prstGeom prst="ellipse">
                    <a:avLst/>
                  </a:prstGeom>
                  <a:solidFill>
                    <a:srgbClr val="C00000"/>
                  </a:solidFill>
                  <a:ln w="5715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ru-RU">
                      <a:solidFill>
                        <a:prstClr val="white"/>
                      </a:solidFill>
                    </a:endParaRPr>
                  </a:p>
                </p:txBody>
              </p:sp>
            </p:grpSp>
            <p:sp>
              <p:nvSpPr>
                <p:cNvPr id="107" name="Штриховая стрелка вправо 106"/>
                <p:cNvSpPr/>
                <p:nvPr/>
              </p:nvSpPr>
              <p:spPr>
                <a:xfrm rot="5400000">
                  <a:off x="6323819" y="3176374"/>
                  <a:ext cx="1352558" cy="715965"/>
                </a:xfrm>
                <a:prstGeom prst="stripedRightArrow">
                  <a:avLst>
                    <a:gd name="adj1" fmla="val 53765"/>
                    <a:gd name="adj2" fmla="val 50000"/>
                  </a:avLst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Солнце 107"/>
                <p:cNvSpPr/>
                <p:nvPr/>
              </p:nvSpPr>
              <p:spPr>
                <a:xfrm>
                  <a:off x="6071670" y="2074285"/>
                  <a:ext cx="215370" cy="353749"/>
                </a:xfrm>
                <a:prstGeom prst="sun">
                  <a:avLst/>
                </a:prstGeom>
                <a:solidFill>
                  <a:srgbClr val="FF0066"/>
                </a:solidFill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0" name="Солнце 119"/>
                <p:cNvSpPr/>
                <p:nvPr/>
              </p:nvSpPr>
              <p:spPr>
                <a:xfrm>
                  <a:off x="6071670" y="5431408"/>
                  <a:ext cx="215370" cy="353749"/>
                </a:xfrm>
                <a:prstGeom prst="sun">
                  <a:avLst/>
                </a:prstGeom>
                <a:solidFill>
                  <a:srgbClr val="FF0066"/>
                </a:solidFill>
                <a:ln>
                  <a:solidFill>
                    <a:srgbClr val="FF006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ru-RU">
                    <a:solidFill>
                      <a:prstClr val="white"/>
                    </a:solidFill>
                  </a:endParaRPr>
                </a:p>
              </p:txBody>
            </p:sp>
          </p:grpSp>
          <p:graphicFrame>
            <p:nvGraphicFramePr>
              <p:cNvPr id="24579" name="Object 2"/>
              <p:cNvGraphicFramePr>
                <a:graphicFrameLocks noChangeAspect="1"/>
              </p:cNvGraphicFramePr>
              <p:nvPr/>
            </p:nvGraphicFramePr>
            <p:xfrm>
              <a:off x="7966102" y="4306914"/>
              <a:ext cx="677864" cy="4847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2510" name="Equation" r:id="rId3" imgW="355320" imgH="253800" progId="Equation.DSMT4">
                      <p:embed/>
                    </p:oleObj>
                  </mc:Choice>
                  <mc:Fallback>
                    <p:oleObj name="Equation" r:id="rId3" imgW="355320" imgH="2538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966102" y="4306914"/>
                            <a:ext cx="677864" cy="484762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5" name="Стрелка влево 144"/>
              <p:cNvSpPr/>
              <p:nvPr/>
            </p:nvSpPr>
            <p:spPr>
              <a:xfrm>
                <a:off x="3714744" y="4428277"/>
                <a:ext cx="500066" cy="144586"/>
              </a:xfrm>
              <a:prstGeom prst="lef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  <p:sp>
            <p:nvSpPr>
              <p:cNvPr id="146" name="Стрелка влево 145"/>
              <p:cNvSpPr/>
              <p:nvPr/>
            </p:nvSpPr>
            <p:spPr>
              <a:xfrm flipH="1">
                <a:off x="6357950" y="4428277"/>
                <a:ext cx="571504" cy="144586"/>
              </a:xfrm>
              <a:prstGeom prst="leftArrow">
                <a:avLst/>
              </a:prstGeom>
              <a:solidFill>
                <a:srgbClr val="FFFF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27" name="Стрелка вниз 126"/>
            <p:cNvSpPr/>
            <p:nvPr/>
          </p:nvSpPr>
          <p:spPr>
            <a:xfrm>
              <a:off x="4794032" y="5669191"/>
              <a:ext cx="1214437" cy="28575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586" name="TextBox 131"/>
            <p:cNvSpPr txBox="1">
              <a:spLocks noChangeArrowheads="1"/>
            </p:cNvSpPr>
            <p:nvPr/>
          </p:nvSpPr>
          <p:spPr bwMode="auto">
            <a:xfrm>
              <a:off x="3793907" y="4084866"/>
              <a:ext cx="428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?</a:t>
              </a:r>
            </a:p>
          </p:txBody>
        </p:sp>
        <p:sp>
          <p:nvSpPr>
            <p:cNvPr id="24587" name="TextBox 132"/>
            <p:cNvSpPr txBox="1">
              <a:spLocks noChangeArrowheads="1"/>
            </p:cNvSpPr>
            <p:nvPr/>
          </p:nvSpPr>
          <p:spPr bwMode="auto">
            <a:xfrm>
              <a:off x="6437094" y="4094391"/>
              <a:ext cx="428625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ru-RU" sz="3200" b="1">
                  <a:solidFill>
                    <a:srgbClr val="FF0000"/>
                  </a:solidFill>
                  <a:latin typeface="Calibri" pitchFamily="34" charset="0"/>
                </a:rPr>
                <a:t>?</a:t>
              </a:r>
            </a:p>
          </p:txBody>
        </p:sp>
      </p:grpSp>
      <p:graphicFrame>
        <p:nvGraphicFramePr>
          <p:cNvPr id="2457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3549894"/>
              </p:ext>
            </p:extLst>
          </p:nvPr>
        </p:nvGraphicFramePr>
        <p:xfrm>
          <a:off x="2843309" y="3485600"/>
          <a:ext cx="5257083" cy="807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11" name="Equation" r:id="rId5" imgW="3555720" imgH="469800" progId="Equation.DSMT4">
                  <p:embed/>
                </p:oleObj>
              </mc:Choice>
              <mc:Fallback>
                <p:oleObj name="Equation" r:id="rId5" imgW="35557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309" y="3485600"/>
                        <a:ext cx="5257083" cy="8074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206376" y="188640"/>
            <a:ext cx="67920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dirty="0">
                <a:solidFill>
                  <a:srgbClr val="C00000"/>
                </a:solidFill>
              </a:rPr>
              <a:t>With </a:t>
            </a:r>
            <a:r>
              <a:rPr lang="en-US" sz="2000" b="1" dirty="0" smtClean="0">
                <a:solidFill>
                  <a:srgbClr val="C00000"/>
                </a:solidFill>
              </a:rPr>
              <a:t>the </a:t>
            </a:r>
            <a:r>
              <a:rPr lang="en-US" sz="2000" b="1" i="1" dirty="0" smtClean="0">
                <a:solidFill>
                  <a:srgbClr val="C00000"/>
                </a:solidFill>
              </a:rPr>
              <a:t>p</a:t>
            </a:r>
            <a:r>
              <a:rPr lang="en-US" sz="2000" b="1" dirty="0" smtClean="0">
                <a:solidFill>
                  <a:srgbClr val="C00000"/>
                </a:solidFill>
              </a:rPr>
              <a:t>-</a:t>
            </a:r>
            <a:r>
              <a:rPr lang="en-US" sz="2000" b="1" dirty="0" err="1" smtClean="0">
                <a:solidFill>
                  <a:srgbClr val="C00000"/>
                </a:solidFill>
              </a:rPr>
              <a:t>adic</a:t>
            </a:r>
            <a:r>
              <a:rPr lang="en-US" sz="2000" b="1" dirty="0" smtClean="0">
                <a:solidFill>
                  <a:srgbClr val="C00000"/>
                </a:solidFill>
              </a:rPr>
              <a:t> equation </a:t>
            </a:r>
            <a:r>
              <a:rPr lang="en-US" sz="2000" b="1" dirty="0">
                <a:solidFill>
                  <a:srgbClr val="C00000"/>
                </a:solidFill>
              </a:rPr>
              <a:t>in hands, </a:t>
            </a:r>
            <a:r>
              <a:rPr lang="en-US" sz="2000" b="1" dirty="0" smtClean="0">
                <a:solidFill>
                  <a:srgbClr val="C00000"/>
                </a:solidFill>
              </a:rPr>
              <a:t>we can </a:t>
            </a:r>
            <a:r>
              <a:rPr lang="en-US" sz="2000" b="1" dirty="0">
                <a:solidFill>
                  <a:srgbClr val="C00000"/>
                </a:solidFill>
              </a:rPr>
              <a:t>describe all </a:t>
            </a:r>
            <a:r>
              <a:rPr lang="en-US" sz="2000" b="1" dirty="0" smtClean="0">
                <a:solidFill>
                  <a:srgbClr val="C00000"/>
                </a:solidFill>
              </a:rPr>
              <a:t>features of CO </a:t>
            </a:r>
            <a:r>
              <a:rPr lang="en-US" sz="2000" b="1" dirty="0">
                <a:solidFill>
                  <a:srgbClr val="C00000"/>
                </a:solidFill>
              </a:rPr>
              <a:t>rebinding and spectral diffusion in </a:t>
            </a:r>
            <a:r>
              <a:rPr lang="en-US" sz="2000" b="1" dirty="0" smtClean="0">
                <a:solidFill>
                  <a:srgbClr val="C00000"/>
                </a:solidFill>
              </a:rPr>
              <a:t>proteins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82" name="Picture 5" descr="experimen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5495" y="3429000"/>
            <a:ext cx="2040369" cy="1457177"/>
          </a:xfrm>
          <a:prstGeom prst="rect">
            <a:avLst/>
          </a:prstGeom>
          <a:noFill/>
        </p:spPr>
      </p:pic>
      <p:pic>
        <p:nvPicPr>
          <p:cNvPr id="83" name="Рисунок 82" descr="fig1b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0045" y="4581128"/>
            <a:ext cx="2185847" cy="1421689"/>
          </a:xfrm>
          <a:prstGeom prst="rect">
            <a:avLst/>
          </a:prstGeom>
        </p:spPr>
      </p:pic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140939" y="4367910"/>
            <a:ext cx="2357454" cy="184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5430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14528" y="1412776"/>
            <a:ext cx="516192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While modeling </a:t>
            </a:r>
            <a:r>
              <a:rPr lang="en-US" sz="2000" b="1" dirty="0"/>
              <a:t>the protein motions on many time </a:t>
            </a:r>
            <a:r>
              <a:rPr lang="en-US" sz="2000" b="1" dirty="0" smtClean="0"/>
              <a:t>scales (from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~</a:t>
            </a:r>
            <a:r>
              <a:rPr lang="ru-RU" sz="2000" b="1" dirty="0"/>
              <a:t>10</a:t>
            </a:r>
            <a:r>
              <a:rPr lang="ru-RU" sz="2000" b="1" baseline="30000" dirty="0"/>
              <a:t>-</a:t>
            </a:r>
            <a:r>
              <a:rPr lang="en-US" sz="2000" b="1" baseline="30000" dirty="0"/>
              <a:t>9</a:t>
            </a:r>
            <a:r>
              <a:rPr lang="ru-RU" sz="2000" b="1" baseline="30000" dirty="0"/>
              <a:t> </a:t>
            </a:r>
            <a:r>
              <a:rPr lang="en-US" sz="2000" b="1" baseline="30000" dirty="0"/>
              <a:t> </a:t>
            </a:r>
            <a:r>
              <a:rPr lang="en-US" sz="2000" b="1" dirty="0"/>
              <a:t>sec up to </a:t>
            </a: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~</a:t>
            </a:r>
            <a:r>
              <a:rPr lang="ru-RU" sz="2000" b="1" dirty="0">
                <a:solidFill>
                  <a:srgbClr val="000000"/>
                </a:solidFill>
              </a:rPr>
              <a:t>10</a:t>
            </a:r>
            <a:r>
              <a:rPr lang="en-US" sz="2000" b="1" baseline="30000" dirty="0">
                <a:solidFill>
                  <a:srgbClr val="000000"/>
                </a:solidFill>
              </a:rPr>
              <a:t>0</a:t>
            </a:r>
            <a:r>
              <a:rPr lang="ru-RU" sz="2000" b="1" baseline="30000" dirty="0">
                <a:solidFill>
                  <a:srgbClr val="000000"/>
                </a:solidFill>
              </a:rPr>
              <a:t> </a:t>
            </a:r>
            <a:r>
              <a:rPr lang="en-US" sz="2000" b="1" baseline="30000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sec)</a:t>
            </a:r>
            <a:r>
              <a:rPr lang="en-US" sz="2000" b="1" dirty="0" smtClean="0"/>
              <a:t>, </a:t>
            </a:r>
            <a:r>
              <a:rPr lang="en-US" sz="2000" b="1" dirty="0" smtClean="0"/>
              <a:t>we</a:t>
            </a:r>
            <a:r>
              <a:rPr lang="en-US" sz="2000" b="1" dirty="0" smtClean="0"/>
              <a:t> </a:t>
            </a:r>
            <a:r>
              <a:rPr lang="en-US" sz="2000" b="1" dirty="0" smtClean="0"/>
              <a:t>need </a:t>
            </a:r>
            <a:r>
              <a:rPr lang="en-US" sz="2000" b="1" dirty="0" smtClean="0"/>
              <a:t>the </a:t>
            </a:r>
            <a:r>
              <a:rPr lang="en-US" sz="2000" b="1" dirty="0" smtClean="0">
                <a:solidFill>
                  <a:srgbClr val="C00000"/>
                </a:solidFill>
              </a:rPr>
              <a:t>simplified description</a:t>
            </a:r>
            <a:r>
              <a:rPr lang="en-US" sz="2000" b="1" dirty="0" smtClean="0">
                <a:solidFill>
                  <a:srgbClr val="000099"/>
                </a:solidFill>
              </a:rPr>
              <a:t> </a:t>
            </a:r>
            <a:r>
              <a:rPr lang="en-US" sz="2000" b="1" dirty="0"/>
              <a:t>of protein energy </a:t>
            </a:r>
            <a:r>
              <a:rPr lang="en-US" sz="2000" b="1" dirty="0" smtClean="0"/>
              <a:t>landscape </a:t>
            </a:r>
            <a:r>
              <a:rPr lang="en-US" sz="2000" b="1" dirty="0" smtClean="0">
                <a:solidFill>
                  <a:srgbClr val="C00000"/>
                </a:solidFill>
              </a:rPr>
              <a:t>that </a:t>
            </a:r>
            <a:r>
              <a:rPr lang="en-US" sz="2000" b="1" dirty="0">
                <a:solidFill>
                  <a:srgbClr val="C00000"/>
                </a:solidFill>
              </a:rPr>
              <a:t>keeps </a:t>
            </a:r>
            <a:r>
              <a:rPr lang="en-US" sz="2000" b="1" dirty="0" smtClean="0">
                <a:solidFill>
                  <a:srgbClr val="C00000"/>
                </a:solidFill>
              </a:rPr>
              <a:t>its multi-scale complexity. </a:t>
            </a:r>
          </a:p>
          <a:p>
            <a:pPr algn="ctr"/>
            <a:endParaRPr lang="en-US" sz="2400" b="1" dirty="0">
              <a:solidFill>
                <a:srgbClr val="000099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003399"/>
                </a:solidFill>
              </a:rPr>
              <a:t>How </a:t>
            </a:r>
            <a:r>
              <a:rPr lang="en-US" sz="2400" b="1" dirty="0" smtClean="0">
                <a:solidFill>
                  <a:srgbClr val="003399"/>
                </a:solidFill>
              </a:rPr>
              <a:t>such </a:t>
            </a:r>
            <a:r>
              <a:rPr lang="en-US" sz="2400" b="1" dirty="0" smtClean="0">
                <a:solidFill>
                  <a:srgbClr val="003399"/>
                </a:solidFill>
              </a:rPr>
              <a:t>model can be constructed? </a:t>
            </a:r>
            <a:endParaRPr lang="en-US" sz="2400" b="1" dirty="0" smtClean="0">
              <a:solidFill>
                <a:srgbClr val="003399"/>
              </a:solidFill>
            </a:endParaRP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C</a:t>
            </a:r>
            <a:r>
              <a:rPr lang="en-US" sz="2400" b="1" dirty="0" smtClean="0"/>
              <a:t>omputer reconstructions of  energy landscapes of </a:t>
            </a:r>
            <a:r>
              <a:rPr lang="en-US" sz="2400" b="1" dirty="0" smtClean="0"/>
              <a:t>complex </a:t>
            </a:r>
            <a:r>
              <a:rPr lang="en-US" sz="2400" b="1" dirty="0" smtClean="0"/>
              <a:t>molecular structures suggest some </a:t>
            </a:r>
            <a:r>
              <a:rPr lang="en-US" sz="2400" b="1" dirty="0" smtClean="0"/>
              <a:t>ideas.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4085"/>
            <a:ext cx="3335016" cy="293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35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59" name="Group 43"/>
          <p:cNvGrpSpPr>
            <a:grpSpLocks/>
          </p:cNvGrpSpPr>
          <p:nvPr/>
        </p:nvGrpSpPr>
        <p:grpSpPr bwMode="auto">
          <a:xfrm>
            <a:off x="4438397" y="1311275"/>
            <a:ext cx="4012057" cy="2806700"/>
            <a:chOff x="2579" y="1023"/>
            <a:chExt cx="2989" cy="3125"/>
          </a:xfrm>
        </p:grpSpPr>
        <p:grpSp>
          <p:nvGrpSpPr>
            <p:cNvPr id="60428" name="Group 12"/>
            <p:cNvGrpSpPr>
              <a:grpSpLocks/>
            </p:cNvGrpSpPr>
            <p:nvPr/>
          </p:nvGrpSpPr>
          <p:grpSpPr bwMode="auto">
            <a:xfrm>
              <a:off x="3144" y="1344"/>
              <a:ext cx="2400" cy="2431"/>
              <a:chOff x="3168" y="192"/>
              <a:chExt cx="2400" cy="2431"/>
            </a:xfrm>
          </p:grpSpPr>
          <p:grpSp>
            <p:nvGrpSpPr>
              <p:cNvPr id="60429" name="Group 13"/>
              <p:cNvGrpSpPr>
                <a:grpSpLocks/>
              </p:cNvGrpSpPr>
              <p:nvPr/>
            </p:nvGrpSpPr>
            <p:grpSpPr bwMode="auto">
              <a:xfrm>
                <a:off x="3360" y="2264"/>
                <a:ext cx="2056" cy="232"/>
                <a:chOff x="3248" y="3208"/>
                <a:chExt cx="2056" cy="232"/>
              </a:xfrm>
            </p:grpSpPr>
            <p:sp>
              <p:nvSpPr>
                <p:cNvPr id="60430" name="Oval 14"/>
                <p:cNvSpPr>
                  <a:spLocks noChangeArrowheads="1"/>
                </p:cNvSpPr>
                <p:nvPr/>
              </p:nvSpPr>
              <p:spPr bwMode="auto">
                <a:xfrm>
                  <a:off x="3248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1" name="Oval 15"/>
                <p:cNvSpPr>
                  <a:spLocks noChangeArrowheads="1"/>
                </p:cNvSpPr>
                <p:nvPr/>
              </p:nvSpPr>
              <p:spPr bwMode="auto">
                <a:xfrm>
                  <a:off x="3568" y="3216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2" name="Oval 16"/>
                <p:cNvSpPr>
                  <a:spLocks noChangeArrowheads="1"/>
                </p:cNvSpPr>
                <p:nvPr/>
              </p:nvSpPr>
              <p:spPr bwMode="auto">
                <a:xfrm>
                  <a:off x="3816" y="3208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3" name="Oval 17"/>
                <p:cNvSpPr>
                  <a:spLocks noChangeArrowheads="1"/>
                </p:cNvSpPr>
                <p:nvPr/>
              </p:nvSpPr>
              <p:spPr bwMode="auto">
                <a:xfrm>
                  <a:off x="4016" y="3208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4" name="Oval 18"/>
                <p:cNvSpPr>
                  <a:spLocks noChangeArrowheads="1"/>
                </p:cNvSpPr>
                <p:nvPr/>
              </p:nvSpPr>
              <p:spPr bwMode="auto">
                <a:xfrm>
                  <a:off x="4296" y="322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5" name="Oval 19"/>
                <p:cNvSpPr>
                  <a:spLocks noChangeArrowheads="1"/>
                </p:cNvSpPr>
                <p:nvPr/>
              </p:nvSpPr>
              <p:spPr bwMode="auto">
                <a:xfrm>
                  <a:off x="4560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6" name="Oval 20"/>
                <p:cNvSpPr>
                  <a:spLocks noChangeArrowheads="1"/>
                </p:cNvSpPr>
                <p:nvPr/>
              </p:nvSpPr>
              <p:spPr bwMode="auto">
                <a:xfrm>
                  <a:off x="4920" y="3296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37" name="Oval 21"/>
                <p:cNvSpPr>
                  <a:spLocks noChangeArrowheads="1"/>
                </p:cNvSpPr>
                <p:nvPr/>
              </p:nvSpPr>
              <p:spPr bwMode="auto">
                <a:xfrm>
                  <a:off x="5160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0438" name="Freeform 22"/>
              <p:cNvSpPr>
                <a:spLocks/>
              </p:cNvSpPr>
              <p:nvPr/>
            </p:nvSpPr>
            <p:spPr bwMode="auto">
              <a:xfrm>
                <a:off x="3168" y="192"/>
                <a:ext cx="2400" cy="2431"/>
              </a:xfrm>
              <a:custGeom>
                <a:avLst/>
                <a:gdLst>
                  <a:gd name="T0" fmla="*/ 0 w 2900"/>
                  <a:gd name="T1" fmla="*/ 7 h 2431"/>
                  <a:gd name="T2" fmla="*/ 261 w 2900"/>
                  <a:gd name="T3" fmla="*/ 2137 h 2431"/>
                  <a:gd name="T4" fmla="*/ 450 w 2900"/>
                  <a:gd name="T5" fmla="*/ 1774 h 2431"/>
                  <a:gd name="T6" fmla="*/ 695 w 2900"/>
                  <a:gd name="T7" fmla="*/ 2153 h 2431"/>
                  <a:gd name="T8" fmla="*/ 821 w 2900"/>
                  <a:gd name="T9" fmla="*/ 1214 h 2431"/>
                  <a:gd name="T10" fmla="*/ 971 w 2900"/>
                  <a:gd name="T11" fmla="*/ 2145 h 2431"/>
                  <a:gd name="T12" fmla="*/ 1105 w 2900"/>
                  <a:gd name="T13" fmla="*/ 1782 h 2431"/>
                  <a:gd name="T14" fmla="*/ 1247 w 2900"/>
                  <a:gd name="T15" fmla="*/ 2122 h 2431"/>
                  <a:gd name="T16" fmla="*/ 1421 w 2900"/>
                  <a:gd name="T17" fmla="*/ 757 h 2431"/>
                  <a:gd name="T18" fmla="*/ 1531 w 2900"/>
                  <a:gd name="T19" fmla="*/ 2106 h 2431"/>
                  <a:gd name="T20" fmla="*/ 1728 w 2900"/>
                  <a:gd name="T21" fmla="*/ 1869 h 2431"/>
                  <a:gd name="T22" fmla="*/ 1910 w 2900"/>
                  <a:gd name="T23" fmla="*/ 2169 h 2431"/>
                  <a:gd name="T24" fmla="*/ 2099 w 2900"/>
                  <a:gd name="T25" fmla="*/ 1325 h 2431"/>
                  <a:gd name="T26" fmla="*/ 2296 w 2900"/>
                  <a:gd name="T27" fmla="*/ 2232 h 2431"/>
                  <a:gd name="T28" fmla="*/ 2462 w 2900"/>
                  <a:gd name="T29" fmla="*/ 1964 h 2431"/>
                  <a:gd name="T30" fmla="*/ 2636 w 2900"/>
                  <a:gd name="T31" fmla="*/ 2137 h 2431"/>
                  <a:gd name="T32" fmla="*/ 2809 w 2900"/>
                  <a:gd name="T33" fmla="*/ 315 h 2431"/>
                  <a:gd name="T34" fmla="*/ 2900 w 2900"/>
                  <a:gd name="T35" fmla="*/ 247 h 2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00" h="2431">
                    <a:moveTo>
                      <a:pt x="0" y="7"/>
                    </a:moveTo>
                    <a:cubicBezTo>
                      <a:pt x="44" y="362"/>
                      <a:pt x="186" y="1843"/>
                      <a:pt x="261" y="2137"/>
                    </a:cubicBezTo>
                    <a:cubicBezTo>
                      <a:pt x="336" y="2431"/>
                      <a:pt x="378" y="1771"/>
                      <a:pt x="450" y="1774"/>
                    </a:cubicBezTo>
                    <a:cubicBezTo>
                      <a:pt x="522" y="1777"/>
                      <a:pt x="633" y="2246"/>
                      <a:pt x="695" y="2153"/>
                    </a:cubicBezTo>
                    <a:cubicBezTo>
                      <a:pt x="757" y="2060"/>
                      <a:pt x="775" y="1215"/>
                      <a:pt x="821" y="1214"/>
                    </a:cubicBezTo>
                    <a:cubicBezTo>
                      <a:pt x="867" y="1213"/>
                      <a:pt x="924" y="2050"/>
                      <a:pt x="971" y="2145"/>
                    </a:cubicBezTo>
                    <a:cubicBezTo>
                      <a:pt x="1018" y="2240"/>
                      <a:pt x="1059" y="1786"/>
                      <a:pt x="1105" y="1782"/>
                    </a:cubicBezTo>
                    <a:cubicBezTo>
                      <a:pt x="1151" y="1778"/>
                      <a:pt x="1194" y="2293"/>
                      <a:pt x="1247" y="2122"/>
                    </a:cubicBezTo>
                    <a:cubicBezTo>
                      <a:pt x="1300" y="1951"/>
                      <a:pt x="1374" y="760"/>
                      <a:pt x="1421" y="757"/>
                    </a:cubicBezTo>
                    <a:cubicBezTo>
                      <a:pt x="1468" y="754"/>
                      <a:pt x="1480" y="1921"/>
                      <a:pt x="1531" y="2106"/>
                    </a:cubicBezTo>
                    <a:cubicBezTo>
                      <a:pt x="1582" y="2291"/>
                      <a:pt x="1665" y="1859"/>
                      <a:pt x="1728" y="1869"/>
                    </a:cubicBezTo>
                    <a:cubicBezTo>
                      <a:pt x="1791" y="1879"/>
                      <a:pt x="1848" y="2260"/>
                      <a:pt x="1910" y="2169"/>
                    </a:cubicBezTo>
                    <a:cubicBezTo>
                      <a:pt x="1972" y="2078"/>
                      <a:pt x="2035" y="1315"/>
                      <a:pt x="2099" y="1325"/>
                    </a:cubicBezTo>
                    <a:cubicBezTo>
                      <a:pt x="2163" y="1335"/>
                      <a:pt x="2236" y="2126"/>
                      <a:pt x="2296" y="2232"/>
                    </a:cubicBezTo>
                    <a:cubicBezTo>
                      <a:pt x="2356" y="2338"/>
                      <a:pt x="2405" y="1980"/>
                      <a:pt x="2462" y="1964"/>
                    </a:cubicBezTo>
                    <a:cubicBezTo>
                      <a:pt x="2519" y="1948"/>
                      <a:pt x="2578" y="2412"/>
                      <a:pt x="2636" y="2137"/>
                    </a:cubicBezTo>
                    <a:cubicBezTo>
                      <a:pt x="2694" y="1862"/>
                      <a:pt x="2765" y="630"/>
                      <a:pt x="2809" y="315"/>
                    </a:cubicBezTo>
                    <a:cubicBezTo>
                      <a:pt x="2853" y="0"/>
                      <a:pt x="2881" y="261"/>
                      <a:pt x="2900" y="247"/>
                    </a:cubicBezTo>
                  </a:path>
                </a:pathLst>
              </a:custGeom>
              <a:noFill/>
              <a:ln w="38100" cap="flat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60439" name="Group 23"/>
              <p:cNvGrpSpPr>
                <a:grpSpLocks/>
              </p:cNvGrpSpPr>
              <p:nvPr/>
            </p:nvGrpSpPr>
            <p:grpSpPr bwMode="auto">
              <a:xfrm>
                <a:off x="3360" y="2264"/>
                <a:ext cx="2056" cy="232"/>
                <a:chOff x="3248" y="3208"/>
                <a:chExt cx="2056" cy="232"/>
              </a:xfrm>
            </p:grpSpPr>
            <p:sp>
              <p:nvSpPr>
                <p:cNvPr id="60440" name="Oval 24"/>
                <p:cNvSpPr>
                  <a:spLocks noChangeArrowheads="1"/>
                </p:cNvSpPr>
                <p:nvPr/>
              </p:nvSpPr>
              <p:spPr bwMode="auto">
                <a:xfrm>
                  <a:off x="3248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41" name="Oval 25"/>
                <p:cNvSpPr>
                  <a:spLocks noChangeArrowheads="1"/>
                </p:cNvSpPr>
                <p:nvPr/>
              </p:nvSpPr>
              <p:spPr bwMode="auto">
                <a:xfrm>
                  <a:off x="3568" y="3216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42" name="Oval 26"/>
                <p:cNvSpPr>
                  <a:spLocks noChangeArrowheads="1"/>
                </p:cNvSpPr>
                <p:nvPr/>
              </p:nvSpPr>
              <p:spPr bwMode="auto">
                <a:xfrm>
                  <a:off x="3816" y="3208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43" name="Oval 27"/>
                <p:cNvSpPr>
                  <a:spLocks noChangeArrowheads="1"/>
                </p:cNvSpPr>
                <p:nvPr/>
              </p:nvSpPr>
              <p:spPr bwMode="auto">
                <a:xfrm>
                  <a:off x="4016" y="3208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44" name="Oval 28"/>
                <p:cNvSpPr>
                  <a:spLocks noChangeArrowheads="1"/>
                </p:cNvSpPr>
                <p:nvPr/>
              </p:nvSpPr>
              <p:spPr bwMode="auto">
                <a:xfrm>
                  <a:off x="4296" y="322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45" name="Oval 29"/>
                <p:cNvSpPr>
                  <a:spLocks noChangeArrowheads="1"/>
                </p:cNvSpPr>
                <p:nvPr/>
              </p:nvSpPr>
              <p:spPr bwMode="auto">
                <a:xfrm>
                  <a:off x="4560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46" name="Oval 30"/>
                <p:cNvSpPr>
                  <a:spLocks noChangeArrowheads="1"/>
                </p:cNvSpPr>
                <p:nvPr/>
              </p:nvSpPr>
              <p:spPr bwMode="auto">
                <a:xfrm>
                  <a:off x="4920" y="3296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0447" name="Oval 31"/>
                <p:cNvSpPr>
                  <a:spLocks noChangeArrowheads="1"/>
                </p:cNvSpPr>
                <p:nvPr/>
              </p:nvSpPr>
              <p:spPr bwMode="auto">
                <a:xfrm>
                  <a:off x="5160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</p:grpSp>
        </p:grpSp>
        <p:grpSp>
          <p:nvGrpSpPr>
            <p:cNvPr id="60449" name="Group 33"/>
            <p:cNvGrpSpPr>
              <a:grpSpLocks/>
            </p:cNvGrpSpPr>
            <p:nvPr/>
          </p:nvGrpSpPr>
          <p:grpSpPr bwMode="auto">
            <a:xfrm>
              <a:off x="2579" y="1023"/>
              <a:ext cx="2989" cy="3125"/>
              <a:chOff x="2579" y="1023"/>
              <a:chExt cx="2989" cy="3125"/>
            </a:xfrm>
          </p:grpSpPr>
          <p:sp>
            <p:nvSpPr>
              <p:cNvPr id="60450" name="Line 34"/>
              <p:cNvSpPr>
                <a:spLocks noChangeShapeType="1"/>
              </p:cNvSpPr>
              <p:nvPr/>
            </p:nvSpPr>
            <p:spPr bwMode="auto">
              <a:xfrm flipV="1">
                <a:off x="2880" y="1056"/>
                <a:ext cx="0" cy="27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51" name="Line 35"/>
              <p:cNvSpPr>
                <a:spLocks noChangeShapeType="1"/>
              </p:cNvSpPr>
              <p:nvPr/>
            </p:nvSpPr>
            <p:spPr bwMode="auto">
              <a:xfrm>
                <a:off x="2880" y="3768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52" name="Text Box 36"/>
              <p:cNvSpPr txBox="1">
                <a:spLocks noChangeArrowheads="1"/>
              </p:cNvSpPr>
              <p:nvPr/>
            </p:nvSpPr>
            <p:spPr bwMode="auto">
              <a:xfrm rot="-5400000">
                <a:off x="1719" y="1883"/>
                <a:ext cx="189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Arial" charset="0"/>
                    <a:sym typeface="Symbol" pitchFamily="18" charset="2"/>
                  </a:rPr>
                  <a:t>potential energy U(x)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60453" name="Text Box 37"/>
              <p:cNvSpPr txBox="1">
                <a:spLocks noChangeArrowheads="1"/>
              </p:cNvSpPr>
              <p:nvPr/>
            </p:nvSpPr>
            <p:spPr bwMode="auto">
              <a:xfrm>
                <a:off x="3511" y="3842"/>
                <a:ext cx="1621" cy="3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onformational </a:t>
                </a:r>
                <a:r>
                  <a:rPr lang="en-US" sz="1200" b="1" dirty="0">
                    <a:solidFill>
                      <a:srgbClr val="000000"/>
                    </a:solidFill>
                    <a:latin typeface="Arial" charset="0"/>
                  </a:rPr>
                  <a:t>space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60456" name="Text Box 40"/>
          <p:cNvSpPr txBox="1">
            <a:spLocks noChangeArrowheads="1"/>
          </p:cNvSpPr>
          <p:nvPr/>
        </p:nvSpPr>
        <p:spPr bwMode="auto">
          <a:xfrm>
            <a:off x="597347" y="1936307"/>
            <a:ext cx="3462536" cy="381642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Method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Computation of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local energy minima and saddle points on the energy landscape using 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molecular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dynamic 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simulation;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Specification a topography of the landscape by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the energy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sections;</a:t>
            </a:r>
            <a:endParaRPr lang="en-US" sz="1600" b="1" dirty="0">
              <a:solidFill>
                <a:srgbClr val="000000"/>
              </a:solidFill>
              <a:latin typeface="+mn-lt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Clustering the 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local minima into hierarchically nested basins of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minima.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AutoNum type="arabicPeriod"/>
            </a:pP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Specification 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of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activation </a:t>
            </a:r>
            <a:r>
              <a:rPr lang="en-US" sz="1600" b="1" dirty="0">
                <a:solidFill>
                  <a:srgbClr val="000000"/>
                </a:solidFill>
                <a:latin typeface="+mn-lt"/>
              </a:rPr>
              <a:t>barriers between the </a:t>
            </a:r>
            <a:r>
              <a:rPr lang="en-US" sz="1600" b="1" dirty="0" smtClean="0">
                <a:solidFill>
                  <a:srgbClr val="000000"/>
                </a:solidFill>
                <a:latin typeface="+mn-lt"/>
              </a:rPr>
              <a:t>basins</a:t>
            </a:r>
            <a:r>
              <a:rPr lang="en-US" sz="1800" b="1" dirty="0" smtClean="0">
                <a:solidFill>
                  <a:srgbClr val="000000"/>
                </a:solidFill>
                <a:latin typeface="+mn-lt"/>
              </a:rPr>
              <a:t>.</a:t>
            </a:r>
            <a:endParaRPr lang="ru-RU" sz="1800" b="1" dirty="0">
              <a:solidFill>
                <a:srgbClr val="000000"/>
              </a:solidFill>
              <a:latin typeface="+mn-lt"/>
            </a:endParaRPr>
          </a:p>
        </p:txBody>
      </p:sp>
      <p:grpSp>
        <p:nvGrpSpPr>
          <p:cNvPr id="60462" name="Group 46"/>
          <p:cNvGrpSpPr>
            <a:grpSpLocks/>
          </p:cNvGrpSpPr>
          <p:nvPr/>
        </p:nvGrpSpPr>
        <p:grpSpPr bwMode="auto">
          <a:xfrm>
            <a:off x="4876800" y="4419600"/>
            <a:ext cx="3733800" cy="1981200"/>
            <a:chOff x="2496" y="1008"/>
            <a:chExt cx="3168" cy="1536"/>
          </a:xfrm>
        </p:grpSpPr>
        <p:sp>
          <p:nvSpPr>
            <p:cNvPr id="60463" name="Oval 47"/>
            <p:cNvSpPr>
              <a:spLocks noChangeArrowheads="1"/>
            </p:cNvSpPr>
            <p:nvPr/>
          </p:nvSpPr>
          <p:spPr bwMode="auto">
            <a:xfrm>
              <a:off x="2496" y="1008"/>
              <a:ext cx="3168" cy="1536"/>
            </a:xfrm>
            <a:prstGeom prst="ellipse">
              <a:avLst/>
            </a:prstGeom>
            <a:solidFill>
              <a:srgbClr val="CCE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64" name="Oval 48"/>
            <p:cNvSpPr>
              <a:spLocks noChangeArrowheads="1"/>
            </p:cNvSpPr>
            <p:nvPr/>
          </p:nvSpPr>
          <p:spPr bwMode="auto">
            <a:xfrm rot="-11579023">
              <a:off x="2670" y="1354"/>
              <a:ext cx="1391" cy="80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65" name="Oval 49"/>
            <p:cNvSpPr>
              <a:spLocks noChangeArrowheads="1"/>
            </p:cNvSpPr>
            <p:nvPr/>
          </p:nvSpPr>
          <p:spPr bwMode="auto">
            <a:xfrm rot="-11579023">
              <a:off x="2713" y="1657"/>
              <a:ext cx="580" cy="3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66" name="Oval 50"/>
            <p:cNvSpPr>
              <a:spLocks noChangeArrowheads="1"/>
            </p:cNvSpPr>
            <p:nvPr/>
          </p:nvSpPr>
          <p:spPr bwMode="auto">
            <a:xfrm rot="-12783240">
              <a:off x="3346" y="1613"/>
              <a:ext cx="579" cy="3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67" name="Oval 51"/>
            <p:cNvSpPr>
              <a:spLocks noChangeArrowheads="1"/>
            </p:cNvSpPr>
            <p:nvPr/>
          </p:nvSpPr>
          <p:spPr bwMode="auto">
            <a:xfrm rot="-12783240">
              <a:off x="3740" y="1645"/>
              <a:ext cx="78" cy="77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68" name="Oval 52"/>
            <p:cNvSpPr>
              <a:spLocks noChangeArrowheads="1"/>
            </p:cNvSpPr>
            <p:nvPr/>
          </p:nvSpPr>
          <p:spPr bwMode="auto">
            <a:xfrm rot="-12783240">
              <a:off x="3450" y="1833"/>
              <a:ext cx="77" cy="77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69" name="Oval 53"/>
            <p:cNvSpPr>
              <a:spLocks noChangeArrowheads="1"/>
            </p:cNvSpPr>
            <p:nvPr/>
          </p:nvSpPr>
          <p:spPr bwMode="auto">
            <a:xfrm rot="-11579023">
              <a:off x="3133" y="1744"/>
              <a:ext cx="78" cy="77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70" name="Oval 54"/>
            <p:cNvSpPr>
              <a:spLocks noChangeArrowheads="1"/>
            </p:cNvSpPr>
            <p:nvPr/>
          </p:nvSpPr>
          <p:spPr bwMode="auto">
            <a:xfrm rot="-11579023">
              <a:off x="2795" y="1822"/>
              <a:ext cx="78" cy="76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71" name="Oval 55"/>
            <p:cNvSpPr>
              <a:spLocks noChangeArrowheads="1"/>
            </p:cNvSpPr>
            <p:nvPr/>
          </p:nvSpPr>
          <p:spPr bwMode="auto">
            <a:xfrm rot="2086479">
              <a:off x="4099" y="1354"/>
              <a:ext cx="1391" cy="806"/>
            </a:xfrm>
            <a:prstGeom prst="ellipse">
              <a:avLst/>
            </a:prstGeom>
            <a:solidFill>
              <a:srgbClr val="66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 dirty="0">
                <a:solidFill>
                  <a:srgbClr val="000000"/>
                </a:solidFill>
              </a:endParaRPr>
            </a:p>
          </p:txBody>
        </p:sp>
        <p:sp>
          <p:nvSpPr>
            <p:cNvPr id="60472" name="Oval 56"/>
            <p:cNvSpPr>
              <a:spLocks noChangeArrowheads="1"/>
            </p:cNvSpPr>
            <p:nvPr/>
          </p:nvSpPr>
          <p:spPr bwMode="auto">
            <a:xfrm rot="2086479">
              <a:off x="4192" y="1401"/>
              <a:ext cx="579" cy="326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73" name="Oval 57"/>
            <p:cNvSpPr>
              <a:spLocks noChangeArrowheads="1"/>
            </p:cNvSpPr>
            <p:nvPr/>
          </p:nvSpPr>
          <p:spPr bwMode="auto">
            <a:xfrm rot="2086479">
              <a:off x="4301" y="1426"/>
              <a:ext cx="78" cy="76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74" name="Oval 58"/>
            <p:cNvSpPr>
              <a:spLocks noChangeArrowheads="1"/>
            </p:cNvSpPr>
            <p:nvPr/>
          </p:nvSpPr>
          <p:spPr bwMode="auto">
            <a:xfrm rot="2086479">
              <a:off x="4586" y="1622"/>
              <a:ext cx="78" cy="77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75" name="Oval 59"/>
            <p:cNvSpPr>
              <a:spLocks noChangeArrowheads="1"/>
            </p:cNvSpPr>
            <p:nvPr/>
          </p:nvSpPr>
          <p:spPr bwMode="auto">
            <a:xfrm rot="521493">
              <a:off x="4763" y="1795"/>
              <a:ext cx="580" cy="327"/>
            </a:xfrm>
            <a:prstGeom prst="ellipse">
              <a:avLst/>
            </a:prstGeom>
            <a:solidFill>
              <a:srgbClr val="3333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76" name="Oval 60"/>
            <p:cNvSpPr>
              <a:spLocks noChangeArrowheads="1"/>
            </p:cNvSpPr>
            <p:nvPr/>
          </p:nvSpPr>
          <p:spPr bwMode="auto">
            <a:xfrm rot="521493">
              <a:off x="5184" y="1943"/>
              <a:ext cx="77" cy="77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77" name="Oval 61"/>
            <p:cNvSpPr>
              <a:spLocks noChangeArrowheads="1"/>
            </p:cNvSpPr>
            <p:nvPr/>
          </p:nvSpPr>
          <p:spPr bwMode="auto">
            <a:xfrm rot="521493">
              <a:off x="4841" y="1894"/>
              <a:ext cx="77" cy="77"/>
            </a:xfrm>
            <a:prstGeom prst="ellipse">
              <a:avLst/>
            </a:prstGeom>
            <a:solidFill>
              <a:srgbClr val="00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78" name="Text Box 62"/>
            <p:cNvSpPr txBox="1">
              <a:spLocks noChangeArrowheads="1"/>
            </p:cNvSpPr>
            <p:nvPr/>
          </p:nvSpPr>
          <p:spPr bwMode="auto">
            <a:xfrm>
              <a:off x="2842" y="1680"/>
              <a:ext cx="43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b="1" i="1" baseline="-25000">
                  <a:solidFill>
                    <a:srgbClr val="000000"/>
                  </a:solidFill>
                  <a:latin typeface="Arial" charset="0"/>
                </a:rPr>
                <a:t>1</a:t>
              </a:r>
              <a:endParaRPr lang="ru-RU" sz="2400" b="1" i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79" name="Text Box 63"/>
            <p:cNvSpPr txBox="1">
              <a:spLocks noChangeArrowheads="1"/>
            </p:cNvSpPr>
            <p:nvPr/>
          </p:nvSpPr>
          <p:spPr bwMode="auto">
            <a:xfrm>
              <a:off x="4464" y="1776"/>
              <a:ext cx="43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b="1" i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ru-RU" sz="2400" b="1" i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60480" name="Text Box 64"/>
            <p:cNvSpPr txBox="1">
              <a:spLocks noChangeArrowheads="1"/>
            </p:cNvSpPr>
            <p:nvPr/>
          </p:nvSpPr>
          <p:spPr bwMode="auto">
            <a:xfrm>
              <a:off x="3887" y="2160"/>
              <a:ext cx="439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Arial" charset="0"/>
                </a:rPr>
                <a:t>B</a:t>
              </a:r>
              <a:r>
                <a:rPr lang="en-US" sz="2400" b="1" i="1" baseline="-25000">
                  <a:solidFill>
                    <a:srgbClr val="000000"/>
                  </a:solidFill>
                  <a:latin typeface="Arial" charset="0"/>
                </a:rPr>
                <a:t>3</a:t>
              </a:r>
              <a:endParaRPr lang="ru-RU" sz="2400" b="1" i="1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60487" name="Group 71"/>
          <p:cNvGrpSpPr>
            <a:grpSpLocks/>
          </p:cNvGrpSpPr>
          <p:nvPr/>
        </p:nvGrpSpPr>
        <p:grpSpPr bwMode="auto">
          <a:xfrm>
            <a:off x="6116998" y="2801922"/>
            <a:ext cx="1927958" cy="2547929"/>
            <a:chOff x="3856" y="1765"/>
            <a:chExt cx="1373" cy="1605"/>
          </a:xfrm>
        </p:grpSpPr>
        <p:grpSp>
          <p:nvGrpSpPr>
            <p:cNvPr id="60420" name="Group 4"/>
            <p:cNvGrpSpPr>
              <a:grpSpLocks/>
            </p:cNvGrpSpPr>
            <p:nvPr/>
          </p:nvGrpSpPr>
          <p:grpSpPr bwMode="auto">
            <a:xfrm>
              <a:off x="3856" y="1765"/>
              <a:ext cx="1016" cy="566"/>
              <a:chOff x="3856" y="2560"/>
              <a:chExt cx="1016" cy="1056"/>
            </a:xfrm>
          </p:grpSpPr>
          <p:sp>
            <p:nvSpPr>
              <p:cNvPr id="60421" name="Line 5"/>
              <p:cNvSpPr>
                <a:spLocks noChangeShapeType="1"/>
              </p:cNvSpPr>
              <p:nvPr/>
            </p:nvSpPr>
            <p:spPr bwMode="auto">
              <a:xfrm flipH="1">
                <a:off x="3856" y="2560"/>
                <a:ext cx="0" cy="960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22" name="Line 6"/>
              <p:cNvSpPr>
                <a:spLocks noChangeShapeType="1"/>
              </p:cNvSpPr>
              <p:nvPr/>
            </p:nvSpPr>
            <p:spPr bwMode="auto">
              <a:xfrm flipH="1">
                <a:off x="4872" y="2656"/>
                <a:ext cx="0" cy="960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482" name="Arc 66"/>
            <p:cNvSpPr>
              <a:spLocks/>
            </p:cNvSpPr>
            <p:nvPr/>
          </p:nvSpPr>
          <p:spPr bwMode="auto">
            <a:xfrm rot="2287202">
              <a:off x="4772" y="3195"/>
              <a:ext cx="457" cy="175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1 w 42026"/>
                <a:gd name="T1" fmla="*/ 21768 h 21768"/>
                <a:gd name="T2" fmla="*/ 42026 w 42026"/>
                <a:gd name="T3" fmla="*/ 14575 h 21768"/>
                <a:gd name="T4" fmla="*/ 21600 w 42026"/>
                <a:gd name="T5" fmla="*/ 21600 h 2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026" h="21768" fill="none" extrusionOk="0">
                  <a:moveTo>
                    <a:pt x="0" y="21768"/>
                  </a:moveTo>
                  <a:cubicBezTo>
                    <a:pt x="0" y="21712"/>
                    <a:pt x="0" y="21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21" y="-1"/>
                    <a:pt x="39026" y="5854"/>
                    <a:pt x="42025" y="14575"/>
                  </a:cubicBezTo>
                </a:path>
                <a:path w="42026" h="21768" stroke="0" extrusionOk="0">
                  <a:moveTo>
                    <a:pt x="0" y="21768"/>
                  </a:moveTo>
                  <a:cubicBezTo>
                    <a:pt x="0" y="21712"/>
                    <a:pt x="0" y="21656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0821" y="-1"/>
                    <a:pt x="39026" y="5854"/>
                    <a:pt x="42025" y="14575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63500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tint val="45490"/>
                          <a:invGamma/>
                        </a:schemeClr>
                      </a:gs>
                    </a:gsLst>
                    <a:path path="rect">
                      <a:fillToRect t="100000" r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0486" name="Group 70"/>
          <p:cNvGrpSpPr>
            <a:grpSpLocks/>
          </p:cNvGrpSpPr>
          <p:nvPr/>
        </p:nvGrpSpPr>
        <p:grpSpPr bwMode="auto">
          <a:xfrm>
            <a:off x="6023926" y="2392363"/>
            <a:ext cx="1127125" cy="2389187"/>
            <a:chOff x="3832" y="1507"/>
            <a:chExt cx="710" cy="1505"/>
          </a:xfrm>
        </p:grpSpPr>
        <p:sp>
          <p:nvSpPr>
            <p:cNvPr id="60419" name="Line 3"/>
            <p:cNvSpPr>
              <a:spLocks noChangeShapeType="1"/>
            </p:cNvSpPr>
            <p:nvPr/>
          </p:nvSpPr>
          <p:spPr bwMode="auto">
            <a:xfrm>
              <a:off x="4312" y="1507"/>
              <a:ext cx="0" cy="772"/>
            </a:xfrm>
            <a:prstGeom prst="line">
              <a:avLst/>
            </a:prstGeom>
            <a:noFill/>
            <a:ln w="63500">
              <a:solidFill>
                <a:srgbClr val="FF99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83" name="Arc 67"/>
            <p:cNvSpPr>
              <a:spLocks/>
            </p:cNvSpPr>
            <p:nvPr/>
          </p:nvSpPr>
          <p:spPr bwMode="auto">
            <a:xfrm rot="21054864">
              <a:off x="3832" y="2845"/>
              <a:ext cx="710" cy="167"/>
            </a:xfrm>
            <a:custGeom>
              <a:avLst/>
              <a:gdLst>
                <a:gd name="G0" fmla="+- 21200 0 0"/>
                <a:gd name="G1" fmla="+- 21600 0 0"/>
                <a:gd name="G2" fmla="+- 21600 0 0"/>
                <a:gd name="T0" fmla="*/ 0 w 42800"/>
                <a:gd name="T1" fmla="*/ 17463 h 23608"/>
                <a:gd name="T2" fmla="*/ 42706 w 42800"/>
                <a:gd name="T3" fmla="*/ 23608 h 23608"/>
                <a:gd name="T4" fmla="*/ 21200 w 42800"/>
                <a:gd name="T5" fmla="*/ 21600 h 23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00" h="23608" fill="none" extrusionOk="0">
                  <a:moveTo>
                    <a:pt x="-1" y="17462"/>
                  </a:moveTo>
                  <a:cubicBezTo>
                    <a:pt x="1979" y="7319"/>
                    <a:pt x="10865" y="-1"/>
                    <a:pt x="21200" y="0"/>
                  </a:cubicBezTo>
                  <a:cubicBezTo>
                    <a:pt x="33129" y="0"/>
                    <a:pt x="42800" y="9670"/>
                    <a:pt x="42800" y="21600"/>
                  </a:cubicBezTo>
                  <a:cubicBezTo>
                    <a:pt x="42800" y="22270"/>
                    <a:pt x="42768" y="22940"/>
                    <a:pt x="42706" y="23608"/>
                  </a:cubicBezTo>
                </a:path>
                <a:path w="42800" h="23608" stroke="0" extrusionOk="0">
                  <a:moveTo>
                    <a:pt x="-1" y="17462"/>
                  </a:moveTo>
                  <a:cubicBezTo>
                    <a:pt x="1979" y="7319"/>
                    <a:pt x="10865" y="-1"/>
                    <a:pt x="21200" y="0"/>
                  </a:cubicBezTo>
                  <a:cubicBezTo>
                    <a:pt x="33129" y="0"/>
                    <a:pt x="42800" y="9670"/>
                    <a:pt x="42800" y="21600"/>
                  </a:cubicBezTo>
                  <a:cubicBezTo>
                    <a:pt x="42800" y="22270"/>
                    <a:pt x="42768" y="22940"/>
                    <a:pt x="42706" y="23608"/>
                  </a:cubicBezTo>
                  <a:lnTo>
                    <a:pt x="21200" y="21600"/>
                  </a:lnTo>
                  <a:close/>
                </a:path>
              </a:pathLst>
            </a:custGeom>
            <a:noFill/>
            <a:ln w="63500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tint val="45490"/>
                          <a:invGamma/>
                        </a:schemeClr>
                      </a:gs>
                    </a:gsLst>
                    <a:path path="rect">
                      <a:fillToRect t="100000" r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0488" name="Group 72"/>
          <p:cNvGrpSpPr>
            <a:grpSpLocks/>
          </p:cNvGrpSpPr>
          <p:nvPr/>
        </p:nvGrpSpPr>
        <p:grpSpPr bwMode="auto">
          <a:xfrm>
            <a:off x="5729480" y="3236913"/>
            <a:ext cx="2162590" cy="2325687"/>
            <a:chOff x="3528" y="2039"/>
            <a:chExt cx="1648" cy="1465"/>
          </a:xfrm>
        </p:grpSpPr>
        <p:grpSp>
          <p:nvGrpSpPr>
            <p:cNvPr id="60423" name="Group 7"/>
            <p:cNvGrpSpPr>
              <a:grpSpLocks/>
            </p:cNvGrpSpPr>
            <p:nvPr/>
          </p:nvGrpSpPr>
          <p:grpSpPr bwMode="auto">
            <a:xfrm>
              <a:off x="3528" y="2039"/>
              <a:ext cx="1648" cy="270"/>
              <a:chOff x="3528" y="3096"/>
              <a:chExt cx="1648" cy="504"/>
            </a:xfrm>
          </p:grpSpPr>
          <p:sp>
            <p:nvSpPr>
              <p:cNvPr id="60424" name="Line 8"/>
              <p:cNvSpPr>
                <a:spLocks noChangeShapeType="1"/>
              </p:cNvSpPr>
              <p:nvPr/>
            </p:nvSpPr>
            <p:spPr bwMode="auto">
              <a:xfrm>
                <a:off x="3528" y="3096"/>
                <a:ext cx="0" cy="480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25" name="Line 9"/>
              <p:cNvSpPr>
                <a:spLocks noChangeShapeType="1"/>
              </p:cNvSpPr>
              <p:nvPr/>
            </p:nvSpPr>
            <p:spPr bwMode="auto">
              <a:xfrm>
                <a:off x="4064" y="3112"/>
                <a:ext cx="0" cy="432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26" name="Line 10"/>
              <p:cNvSpPr>
                <a:spLocks noChangeShapeType="1"/>
              </p:cNvSpPr>
              <p:nvPr/>
            </p:nvSpPr>
            <p:spPr bwMode="auto">
              <a:xfrm>
                <a:off x="4568" y="3200"/>
                <a:ext cx="0" cy="336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0427" name="Line 11"/>
              <p:cNvSpPr>
                <a:spLocks noChangeShapeType="1"/>
              </p:cNvSpPr>
              <p:nvPr/>
            </p:nvSpPr>
            <p:spPr bwMode="auto">
              <a:xfrm>
                <a:off x="5176" y="3312"/>
                <a:ext cx="0" cy="288"/>
              </a:xfrm>
              <a:prstGeom prst="line">
                <a:avLst/>
              </a:prstGeom>
              <a:noFill/>
              <a:ln w="635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0484" name="Arc 68"/>
            <p:cNvSpPr>
              <a:spLocks/>
            </p:cNvSpPr>
            <p:nvPr/>
          </p:nvSpPr>
          <p:spPr bwMode="auto">
            <a:xfrm rot="2106999">
              <a:off x="3831" y="3279"/>
              <a:ext cx="245" cy="225"/>
            </a:xfrm>
            <a:custGeom>
              <a:avLst/>
              <a:gdLst>
                <a:gd name="G0" fmla="+- 21600 0 0"/>
                <a:gd name="G1" fmla="+- 17570 0 0"/>
                <a:gd name="G2" fmla="+- 21600 0 0"/>
                <a:gd name="T0" fmla="*/ 2563 w 21600"/>
                <a:gd name="T1" fmla="*/ 27775 h 27775"/>
                <a:gd name="T2" fmla="*/ 9035 w 21600"/>
                <a:gd name="T3" fmla="*/ 0 h 27775"/>
                <a:gd name="T4" fmla="*/ 21600 w 21600"/>
                <a:gd name="T5" fmla="*/ 17570 h 27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775" fill="none" extrusionOk="0">
                  <a:moveTo>
                    <a:pt x="2562" y="27775"/>
                  </a:moveTo>
                  <a:cubicBezTo>
                    <a:pt x="880" y="24636"/>
                    <a:pt x="0" y="21130"/>
                    <a:pt x="0" y="17570"/>
                  </a:cubicBezTo>
                  <a:cubicBezTo>
                    <a:pt x="-1" y="10598"/>
                    <a:pt x="3364" y="4055"/>
                    <a:pt x="9035" y="0"/>
                  </a:cubicBezTo>
                </a:path>
                <a:path w="21600" h="27775" stroke="0" extrusionOk="0">
                  <a:moveTo>
                    <a:pt x="2562" y="27775"/>
                  </a:moveTo>
                  <a:cubicBezTo>
                    <a:pt x="880" y="24636"/>
                    <a:pt x="0" y="21130"/>
                    <a:pt x="0" y="17570"/>
                  </a:cubicBezTo>
                  <a:cubicBezTo>
                    <a:pt x="-1" y="10598"/>
                    <a:pt x="3364" y="4055"/>
                    <a:pt x="9035" y="0"/>
                  </a:cubicBezTo>
                  <a:lnTo>
                    <a:pt x="21600" y="17570"/>
                  </a:lnTo>
                  <a:close/>
                </a:path>
              </a:pathLst>
            </a:custGeom>
            <a:noFill/>
            <a:ln w="63500" cap="rnd">
              <a:solidFill>
                <a:srgbClr val="FF6600"/>
              </a:solidFill>
              <a:prstDash val="sysDot"/>
              <a:round/>
              <a:headEnd type="stealth" w="sm" len="med"/>
              <a:tailEnd type="stealth" w="sm" len="med"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bg2"/>
                      </a:gs>
                      <a:gs pos="100000">
                        <a:schemeClr val="bg2">
                          <a:gamma/>
                          <a:tint val="45490"/>
                          <a:invGamma/>
                        </a:schemeClr>
                      </a:gs>
                    </a:gsLst>
                    <a:path path="rect">
                      <a:fillToRect t="100000" r="100000"/>
                    </a:path>
                  </a:gra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60495" name="Group 79"/>
          <p:cNvGrpSpPr>
            <a:grpSpLocks/>
          </p:cNvGrpSpPr>
          <p:nvPr/>
        </p:nvGrpSpPr>
        <p:grpSpPr bwMode="auto">
          <a:xfrm>
            <a:off x="4916234" y="2273300"/>
            <a:ext cx="3688214" cy="1155700"/>
            <a:chOff x="2880" y="1432"/>
            <a:chExt cx="2736" cy="728"/>
          </a:xfrm>
        </p:grpSpPr>
        <p:sp>
          <p:nvSpPr>
            <p:cNvPr id="60489" name="Line 73"/>
            <p:cNvSpPr>
              <a:spLocks noChangeShapeType="1"/>
            </p:cNvSpPr>
            <p:nvPr/>
          </p:nvSpPr>
          <p:spPr bwMode="auto">
            <a:xfrm>
              <a:off x="2880" y="1584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90" name="Line 74"/>
            <p:cNvSpPr>
              <a:spLocks noChangeShapeType="1"/>
            </p:cNvSpPr>
            <p:nvPr/>
          </p:nvSpPr>
          <p:spPr bwMode="auto">
            <a:xfrm>
              <a:off x="2880" y="17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91" name="Line 75"/>
            <p:cNvSpPr>
              <a:spLocks noChangeShapeType="1"/>
            </p:cNvSpPr>
            <p:nvPr/>
          </p:nvSpPr>
          <p:spPr bwMode="auto">
            <a:xfrm>
              <a:off x="2880" y="1872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92" name="Line 76"/>
            <p:cNvSpPr>
              <a:spLocks noChangeShapeType="1"/>
            </p:cNvSpPr>
            <p:nvPr/>
          </p:nvSpPr>
          <p:spPr bwMode="auto">
            <a:xfrm>
              <a:off x="2880" y="2016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93" name="Line 77"/>
            <p:cNvSpPr>
              <a:spLocks noChangeShapeType="1"/>
            </p:cNvSpPr>
            <p:nvPr/>
          </p:nvSpPr>
          <p:spPr bwMode="auto">
            <a:xfrm>
              <a:off x="2880" y="2160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  <p:sp>
          <p:nvSpPr>
            <p:cNvPr id="60494" name="Line 78"/>
            <p:cNvSpPr>
              <a:spLocks noChangeShapeType="1"/>
            </p:cNvSpPr>
            <p:nvPr/>
          </p:nvSpPr>
          <p:spPr bwMode="auto">
            <a:xfrm>
              <a:off x="2880" y="1432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rgbClr val="000000"/>
                </a:solidFill>
              </a:endParaRPr>
            </a:p>
          </p:txBody>
        </p:sp>
      </p:grpSp>
      <p:sp>
        <p:nvSpPr>
          <p:cNvPr id="72" name="Text Box 38"/>
          <p:cNvSpPr txBox="1">
            <a:spLocks noChangeArrowheads="1"/>
          </p:cNvSpPr>
          <p:nvPr/>
        </p:nvSpPr>
        <p:spPr bwMode="auto">
          <a:xfrm>
            <a:off x="827584" y="120336"/>
            <a:ext cx="7783016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3300"/>
                </a:solidFill>
              </a:rPr>
              <a:t>Computer reconstruction of complex energy </a:t>
            </a:r>
            <a:r>
              <a:rPr lang="en-US" sz="2400" b="1" dirty="0" smtClean="0">
                <a:solidFill>
                  <a:srgbClr val="993300"/>
                </a:solidFill>
              </a:rPr>
              <a:t>landscapes  </a:t>
            </a:r>
            <a:endParaRPr lang="en-US" sz="2400" b="1" dirty="0" smtClean="0">
              <a:solidFill>
                <a:srgbClr val="993300"/>
              </a:solidFill>
            </a:endParaRPr>
          </a:p>
          <a:p>
            <a:pPr algn="ctr" fontAlgn="base">
              <a:spcBef>
                <a:spcPts val="600"/>
              </a:spcBef>
              <a:spcAft>
                <a:spcPct val="0"/>
              </a:spcAft>
            </a:pPr>
            <a:r>
              <a:rPr lang="en-US" sz="1600" b="1" dirty="0" err="1" smtClean="0">
                <a:solidFill>
                  <a:srgbClr val="000066"/>
                </a:solidFill>
              </a:rPr>
              <a:t>O.M.Becker</a:t>
            </a:r>
            <a:r>
              <a:rPr lang="en-US" sz="1600" b="1" dirty="0" smtClean="0">
                <a:solidFill>
                  <a:srgbClr val="000066"/>
                </a:solidFill>
              </a:rPr>
              <a:t>, </a:t>
            </a:r>
            <a:r>
              <a:rPr lang="en-US" sz="1600" b="1" dirty="0" err="1" smtClean="0">
                <a:solidFill>
                  <a:srgbClr val="000066"/>
                </a:solidFill>
              </a:rPr>
              <a:t>M.Karplus</a:t>
            </a:r>
            <a:r>
              <a:rPr lang="en-US" sz="1600" b="1" dirty="0" smtClean="0">
                <a:solidFill>
                  <a:srgbClr val="000066"/>
                </a:solidFill>
              </a:rPr>
              <a:t> </a:t>
            </a:r>
            <a:r>
              <a:rPr lang="en-US" sz="1600" b="1" i="1" dirty="0" err="1" smtClean="0">
                <a:solidFill>
                  <a:srgbClr val="000066"/>
                </a:solidFill>
              </a:rPr>
              <a:t>J.Chem.Phys</a:t>
            </a:r>
            <a:r>
              <a:rPr lang="en-US" sz="1600" b="1" dirty="0" smtClean="0">
                <a:solidFill>
                  <a:srgbClr val="000066"/>
                </a:solidFill>
              </a:rPr>
              <a:t>. 106, 1495  (1997)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8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/>
          <p:cNvSpPr/>
          <p:nvPr/>
        </p:nvSpPr>
        <p:spPr>
          <a:xfrm>
            <a:off x="7387867" y="4388333"/>
            <a:ext cx="712525" cy="334078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6631404" y="4354683"/>
            <a:ext cx="712525" cy="334078"/>
          </a:xfrm>
          <a:prstGeom prst="ellipse">
            <a:avLst/>
          </a:prstGeom>
          <a:solidFill>
            <a:srgbClr val="00FFFF"/>
          </a:solidFill>
          <a:ln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1106907" y="473250"/>
            <a:ext cx="7524367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3300"/>
                </a:solidFill>
              </a:rPr>
              <a:t>Presentation </a:t>
            </a:r>
            <a:r>
              <a:rPr lang="en-US" sz="2400" b="1" dirty="0">
                <a:solidFill>
                  <a:srgbClr val="993300"/>
                </a:solidFill>
              </a:rPr>
              <a:t>of energy landscapes by </a:t>
            </a:r>
            <a:r>
              <a:rPr lang="en-US" sz="2400" b="1" dirty="0" smtClean="0">
                <a:solidFill>
                  <a:srgbClr val="993300"/>
                </a:solidFill>
              </a:rPr>
              <a:t>tree-like graphs</a:t>
            </a:r>
            <a:endParaRPr lang="en-US" sz="2400" b="1" dirty="0">
              <a:solidFill>
                <a:srgbClr val="9933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srgbClr val="000066"/>
                </a:solidFill>
              </a:rPr>
              <a:t>O.M.Becker</a:t>
            </a:r>
            <a:r>
              <a:rPr lang="en-US" b="1" dirty="0">
                <a:solidFill>
                  <a:srgbClr val="000066"/>
                </a:solidFill>
              </a:rPr>
              <a:t>, </a:t>
            </a:r>
            <a:r>
              <a:rPr lang="en-US" b="1" dirty="0" err="1">
                <a:solidFill>
                  <a:srgbClr val="000066"/>
                </a:solidFill>
              </a:rPr>
              <a:t>M.Karplus</a:t>
            </a:r>
            <a:r>
              <a:rPr lang="en-US" b="1" dirty="0">
                <a:solidFill>
                  <a:srgbClr val="000066"/>
                </a:solidFill>
              </a:rPr>
              <a:t> </a:t>
            </a:r>
            <a:r>
              <a:rPr lang="en-US" b="1" i="1" dirty="0" err="1">
                <a:solidFill>
                  <a:srgbClr val="000066"/>
                </a:solidFill>
              </a:rPr>
              <a:t>J.Chem.Phys</a:t>
            </a:r>
            <a:r>
              <a:rPr lang="en-US" b="1" dirty="0">
                <a:solidFill>
                  <a:srgbClr val="000066"/>
                </a:solidFill>
              </a:rPr>
              <a:t>. 106, 1495  (1997)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61482" name="Text Box 42"/>
          <p:cNvSpPr txBox="1">
            <a:spLocks noChangeArrowheads="1"/>
          </p:cNvSpPr>
          <p:nvPr/>
        </p:nvSpPr>
        <p:spPr bwMode="auto">
          <a:xfrm>
            <a:off x="436656" y="1523728"/>
            <a:ext cx="3991327" cy="3940759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b="1" dirty="0" smtClean="0"/>
              <a:t>The </a:t>
            </a:r>
            <a:r>
              <a:rPr lang="en-US" b="1" dirty="0"/>
              <a:t>relations between the basins embedded one into another </a:t>
            </a:r>
            <a:r>
              <a:rPr lang="en-US" b="1" dirty="0" smtClean="0"/>
              <a:t>are presented by </a:t>
            </a:r>
            <a:r>
              <a:rPr lang="en-US" b="1" dirty="0" smtClean="0">
                <a:solidFill>
                  <a:srgbClr val="C00000"/>
                </a:solidFill>
              </a:rPr>
              <a:t>a tree-like graph</a:t>
            </a:r>
            <a:r>
              <a:rPr lang="en-US" b="1" dirty="0" smtClean="0"/>
              <a:t>. </a:t>
            </a:r>
          </a:p>
          <a:p>
            <a:pPr fontAlgn="base">
              <a:lnSpc>
                <a:spcPct val="114000"/>
              </a:lnSpc>
              <a:spcBef>
                <a:spcPts val="600"/>
              </a:spcBef>
              <a:spcAft>
                <a:spcPct val="0"/>
              </a:spcAft>
            </a:pPr>
            <a:r>
              <a:rPr lang="en-US" b="1" dirty="0" smtClean="0"/>
              <a:t>Such a tee is interpreted as a  “skeleton” of  complex energy landscape. The </a:t>
            </a:r>
            <a:r>
              <a:rPr lang="en-US" b="1" dirty="0" smtClean="0">
                <a:solidFill>
                  <a:srgbClr val="C00000"/>
                </a:solidFill>
              </a:rPr>
              <a:t>nodes on the border of the tree</a:t>
            </a:r>
            <a:r>
              <a:rPr lang="en-US" b="1" dirty="0" smtClean="0"/>
              <a:t> ( the “leaves”) are associated with </a:t>
            </a:r>
            <a:r>
              <a:rPr lang="en-US" b="1" dirty="0" smtClean="0">
                <a:solidFill>
                  <a:srgbClr val="C00000"/>
                </a:solidFill>
              </a:rPr>
              <a:t>local energy minima </a:t>
            </a:r>
            <a:r>
              <a:rPr lang="en-US" b="1" dirty="0" smtClean="0"/>
              <a:t>(quasi-steady conformational states). The </a:t>
            </a:r>
            <a:r>
              <a:rPr lang="en-US" b="1" dirty="0" smtClean="0">
                <a:solidFill>
                  <a:srgbClr val="C00000"/>
                </a:solidFill>
              </a:rPr>
              <a:t>branching vertexes </a:t>
            </a:r>
            <a:r>
              <a:rPr lang="en-US" b="1" dirty="0" smtClean="0"/>
              <a:t>are associated with the </a:t>
            </a:r>
            <a:r>
              <a:rPr lang="en-US" b="1" dirty="0" smtClean="0">
                <a:solidFill>
                  <a:srgbClr val="C00000"/>
                </a:solidFill>
              </a:rPr>
              <a:t>energy barriers between the basins </a:t>
            </a:r>
            <a:r>
              <a:rPr lang="en-US" b="1" dirty="0" smtClean="0"/>
              <a:t>of local minima.</a:t>
            </a:r>
          </a:p>
        </p:txBody>
      </p:sp>
      <p:grpSp>
        <p:nvGrpSpPr>
          <p:cNvPr id="61563" name="Group 123"/>
          <p:cNvGrpSpPr>
            <a:grpSpLocks/>
          </p:cNvGrpSpPr>
          <p:nvPr/>
        </p:nvGrpSpPr>
        <p:grpSpPr bwMode="auto">
          <a:xfrm>
            <a:off x="4895182" y="1677002"/>
            <a:ext cx="3456384" cy="3624206"/>
            <a:chOff x="2567" y="720"/>
            <a:chExt cx="2993" cy="1989"/>
          </a:xfrm>
        </p:grpSpPr>
        <p:grpSp>
          <p:nvGrpSpPr>
            <p:cNvPr id="61476" name="Group 36"/>
            <p:cNvGrpSpPr>
              <a:grpSpLocks/>
            </p:cNvGrpSpPr>
            <p:nvPr/>
          </p:nvGrpSpPr>
          <p:grpSpPr bwMode="auto">
            <a:xfrm>
              <a:off x="2567" y="720"/>
              <a:ext cx="2993" cy="1989"/>
              <a:chOff x="2575" y="1056"/>
              <a:chExt cx="2993" cy="3030"/>
            </a:xfrm>
          </p:grpSpPr>
          <p:sp>
            <p:nvSpPr>
              <p:cNvPr id="61477" name="Line 37"/>
              <p:cNvSpPr>
                <a:spLocks noChangeShapeType="1"/>
              </p:cNvSpPr>
              <p:nvPr/>
            </p:nvSpPr>
            <p:spPr bwMode="auto">
              <a:xfrm flipV="1">
                <a:off x="2880" y="1056"/>
                <a:ext cx="0" cy="27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78" name="Line 38"/>
              <p:cNvSpPr>
                <a:spLocks noChangeShapeType="1"/>
              </p:cNvSpPr>
              <p:nvPr/>
            </p:nvSpPr>
            <p:spPr bwMode="auto">
              <a:xfrm>
                <a:off x="2880" y="3768"/>
                <a:ext cx="2688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479" name="Text Box 39"/>
              <p:cNvSpPr txBox="1">
                <a:spLocks noChangeArrowheads="1"/>
              </p:cNvSpPr>
              <p:nvPr/>
            </p:nvSpPr>
            <p:spPr bwMode="auto">
              <a:xfrm rot="-5400000">
                <a:off x="1846" y="2026"/>
                <a:ext cx="163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b="1">
                    <a:solidFill>
                      <a:srgbClr val="000000"/>
                    </a:solidFill>
                    <a:latin typeface="Arial" charset="0"/>
                    <a:sym typeface="Symbol" pitchFamily="18" charset="2"/>
                  </a:rPr>
                  <a:t>potential energy U(x)</a:t>
                </a:r>
                <a:endParaRPr lang="ru-RU" sz="1200" b="1">
                  <a:solidFill>
                    <a:srgbClr val="000000"/>
                  </a:solidFill>
                  <a:latin typeface="Arial" charset="0"/>
                  <a:sym typeface="Symbol" pitchFamily="18" charset="2"/>
                </a:endParaRPr>
              </a:p>
            </p:txBody>
          </p:sp>
          <p:sp>
            <p:nvSpPr>
              <p:cNvPr id="61480" name="Text Box 40"/>
              <p:cNvSpPr txBox="1">
                <a:spLocks noChangeArrowheads="1"/>
              </p:cNvSpPr>
              <p:nvPr/>
            </p:nvSpPr>
            <p:spPr bwMode="auto">
              <a:xfrm>
                <a:off x="3504" y="3839"/>
                <a:ext cx="1672" cy="2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fontAlgn="base">
                  <a:spcBef>
                    <a:spcPct val="50000"/>
                  </a:spcBef>
                  <a:spcAft>
                    <a:spcPct val="0"/>
                  </a:spcAft>
                </a:pPr>
                <a:r>
                  <a:rPr lang="en-US" sz="1200" b="1" dirty="0">
                    <a:solidFill>
                      <a:srgbClr val="000000"/>
                    </a:solidFill>
                    <a:latin typeface="Arial" charset="0"/>
                  </a:rPr>
                  <a:t>l</a:t>
                </a:r>
                <a:r>
                  <a:rPr lang="en-US" sz="1200" b="1" dirty="0" smtClean="0">
                    <a:solidFill>
                      <a:srgbClr val="000000"/>
                    </a:solidFill>
                    <a:latin typeface="Arial" charset="0"/>
                  </a:rPr>
                  <a:t>ocal energy minima</a:t>
                </a:r>
                <a:endParaRPr lang="ru-RU" sz="1200" b="1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grpSp>
          <p:nvGrpSpPr>
            <p:cNvPr id="61483" name="Group 43"/>
            <p:cNvGrpSpPr>
              <a:grpSpLocks/>
            </p:cNvGrpSpPr>
            <p:nvPr/>
          </p:nvGrpSpPr>
          <p:grpSpPr bwMode="auto">
            <a:xfrm>
              <a:off x="3112" y="1088"/>
              <a:ext cx="2056" cy="1297"/>
              <a:chOff x="672" y="2592"/>
              <a:chExt cx="2056" cy="1528"/>
            </a:xfrm>
          </p:grpSpPr>
          <p:cxnSp>
            <p:nvCxnSpPr>
              <p:cNvPr id="61484" name="AutoShape 44"/>
              <p:cNvCxnSpPr>
                <a:cxnSpLocks noChangeShapeType="1"/>
                <a:stCxn id="61501" idx="0"/>
                <a:endCxn id="61509" idx="3"/>
              </p:cNvCxnSpPr>
              <p:nvPr/>
            </p:nvCxnSpPr>
            <p:spPr bwMode="auto">
              <a:xfrm flipV="1">
                <a:off x="1312" y="3640"/>
                <a:ext cx="58" cy="24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85" name="AutoShape 45"/>
              <p:cNvCxnSpPr>
                <a:cxnSpLocks noChangeShapeType="1"/>
                <a:stCxn id="61509" idx="1"/>
                <a:endCxn id="61502" idx="0"/>
              </p:cNvCxnSpPr>
              <p:nvPr/>
            </p:nvCxnSpPr>
            <p:spPr bwMode="auto">
              <a:xfrm>
                <a:off x="1417" y="3640"/>
                <a:ext cx="95" cy="24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86" name="AutoShape 46"/>
              <p:cNvCxnSpPr>
                <a:cxnSpLocks noChangeShapeType="1"/>
                <a:stCxn id="61499" idx="0"/>
                <a:endCxn id="61507" idx="3"/>
              </p:cNvCxnSpPr>
              <p:nvPr/>
            </p:nvCxnSpPr>
            <p:spPr bwMode="auto">
              <a:xfrm flipV="1">
                <a:off x="744" y="3599"/>
                <a:ext cx="96" cy="345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87" name="AutoShape 47"/>
              <p:cNvCxnSpPr>
                <a:cxnSpLocks noChangeShapeType="1"/>
                <a:stCxn id="61507" idx="1"/>
                <a:endCxn id="61500" idx="0"/>
              </p:cNvCxnSpPr>
              <p:nvPr/>
            </p:nvCxnSpPr>
            <p:spPr bwMode="auto">
              <a:xfrm>
                <a:off x="888" y="3599"/>
                <a:ext cx="176" cy="297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88" name="AutoShape 48"/>
              <p:cNvCxnSpPr>
                <a:cxnSpLocks noChangeShapeType="1"/>
                <a:stCxn id="61503" idx="0"/>
                <a:endCxn id="61511" idx="3"/>
              </p:cNvCxnSpPr>
              <p:nvPr/>
            </p:nvCxnSpPr>
            <p:spPr bwMode="auto">
              <a:xfrm flipV="1">
                <a:off x="1792" y="3704"/>
                <a:ext cx="98" cy="20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89" name="AutoShape 49"/>
              <p:cNvCxnSpPr>
                <a:cxnSpLocks noChangeShapeType="1"/>
                <a:stCxn id="61511" idx="1"/>
                <a:endCxn id="61504" idx="0"/>
              </p:cNvCxnSpPr>
              <p:nvPr/>
            </p:nvCxnSpPr>
            <p:spPr bwMode="auto">
              <a:xfrm>
                <a:off x="1937" y="3704"/>
                <a:ext cx="119" cy="240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90" name="AutoShape 50"/>
              <p:cNvCxnSpPr>
                <a:cxnSpLocks noChangeShapeType="1"/>
                <a:stCxn id="61505" idx="0"/>
                <a:endCxn id="61513" idx="3"/>
              </p:cNvCxnSpPr>
              <p:nvPr/>
            </p:nvCxnSpPr>
            <p:spPr bwMode="auto">
              <a:xfrm flipV="1">
                <a:off x="2416" y="3800"/>
                <a:ext cx="82" cy="176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91" name="AutoShape 51"/>
              <p:cNvCxnSpPr>
                <a:cxnSpLocks noChangeShapeType="1"/>
                <a:stCxn id="61506" idx="0"/>
                <a:endCxn id="61513" idx="1"/>
              </p:cNvCxnSpPr>
              <p:nvPr/>
            </p:nvCxnSpPr>
            <p:spPr bwMode="auto">
              <a:xfrm flipH="1" flipV="1">
                <a:off x="2545" y="3800"/>
                <a:ext cx="111" cy="14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92" name="AutoShape 52"/>
              <p:cNvCxnSpPr>
                <a:cxnSpLocks noChangeShapeType="1"/>
                <a:stCxn id="61507" idx="0"/>
                <a:endCxn id="61508" idx="3"/>
              </p:cNvCxnSpPr>
              <p:nvPr/>
            </p:nvCxnSpPr>
            <p:spPr bwMode="auto">
              <a:xfrm flipV="1">
                <a:off x="864" y="3064"/>
                <a:ext cx="274" cy="50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93" name="AutoShape 53"/>
              <p:cNvCxnSpPr>
                <a:cxnSpLocks noChangeShapeType="1"/>
                <a:stCxn id="61509" idx="0"/>
                <a:endCxn id="61508" idx="1"/>
              </p:cNvCxnSpPr>
              <p:nvPr/>
            </p:nvCxnSpPr>
            <p:spPr bwMode="auto">
              <a:xfrm flipH="1" flipV="1">
                <a:off x="1185" y="3064"/>
                <a:ext cx="208" cy="55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94" name="AutoShape 54"/>
              <p:cNvCxnSpPr>
                <a:cxnSpLocks noChangeShapeType="1"/>
                <a:stCxn id="61511" idx="0"/>
                <a:endCxn id="61512" idx="3"/>
              </p:cNvCxnSpPr>
              <p:nvPr/>
            </p:nvCxnSpPr>
            <p:spPr bwMode="auto">
              <a:xfrm flipV="1">
                <a:off x="1913" y="3168"/>
                <a:ext cx="281" cy="512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95" name="AutoShape 55"/>
              <p:cNvCxnSpPr>
                <a:cxnSpLocks noChangeShapeType="1"/>
                <a:stCxn id="61513" idx="0"/>
                <a:endCxn id="61512" idx="1"/>
              </p:cNvCxnSpPr>
              <p:nvPr/>
            </p:nvCxnSpPr>
            <p:spPr bwMode="auto">
              <a:xfrm flipH="1" flipV="1">
                <a:off x="2241" y="3168"/>
                <a:ext cx="280" cy="60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96" name="AutoShape 56"/>
              <p:cNvCxnSpPr>
                <a:cxnSpLocks noChangeShapeType="1"/>
                <a:stCxn id="61508" idx="0"/>
                <a:endCxn id="61510" idx="3"/>
              </p:cNvCxnSpPr>
              <p:nvPr/>
            </p:nvCxnSpPr>
            <p:spPr bwMode="auto">
              <a:xfrm flipV="1">
                <a:off x="1161" y="2616"/>
                <a:ext cx="473" cy="424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497" name="AutoShape 57"/>
              <p:cNvCxnSpPr>
                <a:cxnSpLocks noChangeShapeType="1"/>
                <a:stCxn id="61510" idx="1"/>
                <a:endCxn id="61512" idx="0"/>
              </p:cNvCxnSpPr>
              <p:nvPr/>
            </p:nvCxnSpPr>
            <p:spPr bwMode="auto">
              <a:xfrm>
                <a:off x="1681" y="2616"/>
                <a:ext cx="536" cy="528"/>
              </a:xfrm>
              <a:prstGeom prst="straightConnector1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pSp>
            <p:nvGrpSpPr>
              <p:cNvPr id="61498" name="Group 58"/>
              <p:cNvGrpSpPr>
                <a:grpSpLocks/>
              </p:cNvGrpSpPr>
              <p:nvPr/>
            </p:nvGrpSpPr>
            <p:grpSpPr bwMode="auto">
              <a:xfrm>
                <a:off x="672" y="3888"/>
                <a:ext cx="2056" cy="232"/>
                <a:chOff x="3248" y="3208"/>
                <a:chExt cx="2056" cy="232"/>
              </a:xfrm>
            </p:grpSpPr>
            <p:sp>
              <p:nvSpPr>
                <p:cNvPr id="61499" name="Oval 59"/>
                <p:cNvSpPr>
                  <a:spLocks noChangeArrowheads="1"/>
                </p:cNvSpPr>
                <p:nvPr/>
              </p:nvSpPr>
              <p:spPr bwMode="auto">
                <a:xfrm>
                  <a:off x="3248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00" name="Oval 60"/>
                <p:cNvSpPr>
                  <a:spLocks noChangeArrowheads="1"/>
                </p:cNvSpPr>
                <p:nvPr/>
              </p:nvSpPr>
              <p:spPr bwMode="auto">
                <a:xfrm>
                  <a:off x="3568" y="3216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01" name="Oval 61"/>
                <p:cNvSpPr>
                  <a:spLocks noChangeArrowheads="1"/>
                </p:cNvSpPr>
                <p:nvPr/>
              </p:nvSpPr>
              <p:spPr bwMode="auto">
                <a:xfrm>
                  <a:off x="3816" y="3208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02" name="Oval 62"/>
                <p:cNvSpPr>
                  <a:spLocks noChangeArrowheads="1"/>
                </p:cNvSpPr>
                <p:nvPr/>
              </p:nvSpPr>
              <p:spPr bwMode="auto">
                <a:xfrm>
                  <a:off x="4016" y="3208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03" name="Oval 63"/>
                <p:cNvSpPr>
                  <a:spLocks noChangeArrowheads="1"/>
                </p:cNvSpPr>
                <p:nvPr/>
              </p:nvSpPr>
              <p:spPr bwMode="auto">
                <a:xfrm>
                  <a:off x="4296" y="322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04" name="Oval 64"/>
                <p:cNvSpPr>
                  <a:spLocks noChangeArrowheads="1"/>
                </p:cNvSpPr>
                <p:nvPr/>
              </p:nvSpPr>
              <p:spPr bwMode="auto">
                <a:xfrm>
                  <a:off x="4560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05" name="Oval 65"/>
                <p:cNvSpPr>
                  <a:spLocks noChangeArrowheads="1"/>
                </p:cNvSpPr>
                <p:nvPr/>
              </p:nvSpPr>
              <p:spPr bwMode="auto">
                <a:xfrm>
                  <a:off x="4920" y="3296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61506" name="Oval 66"/>
                <p:cNvSpPr>
                  <a:spLocks noChangeArrowheads="1"/>
                </p:cNvSpPr>
                <p:nvPr/>
              </p:nvSpPr>
              <p:spPr bwMode="auto">
                <a:xfrm>
                  <a:off x="5160" y="3264"/>
                  <a:ext cx="144" cy="144"/>
                </a:xfrm>
                <a:prstGeom prst="ellipse">
                  <a:avLst/>
                </a:prstGeom>
                <a:solidFill>
                  <a:srgbClr val="8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ru-RU" sz="240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61507" name="Rectangle 67"/>
              <p:cNvSpPr>
                <a:spLocks noChangeArrowheads="1"/>
              </p:cNvSpPr>
              <p:nvPr/>
            </p:nvSpPr>
            <p:spPr bwMode="auto">
              <a:xfrm flipH="1">
                <a:off x="840" y="3568"/>
                <a:ext cx="48" cy="64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08" name="Rectangle 68"/>
              <p:cNvSpPr>
                <a:spLocks noChangeArrowheads="1"/>
              </p:cNvSpPr>
              <p:nvPr/>
            </p:nvSpPr>
            <p:spPr bwMode="auto">
              <a:xfrm flipH="1">
                <a:off x="1137" y="3040"/>
                <a:ext cx="47" cy="4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09" name="Rectangle 69"/>
              <p:cNvSpPr>
                <a:spLocks noChangeArrowheads="1"/>
              </p:cNvSpPr>
              <p:nvPr/>
            </p:nvSpPr>
            <p:spPr bwMode="auto">
              <a:xfrm flipH="1">
                <a:off x="1369" y="3616"/>
                <a:ext cx="47" cy="4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10" name="Rectangle 70"/>
              <p:cNvSpPr>
                <a:spLocks noChangeArrowheads="1"/>
              </p:cNvSpPr>
              <p:nvPr/>
            </p:nvSpPr>
            <p:spPr bwMode="auto">
              <a:xfrm flipH="1">
                <a:off x="1633" y="2592"/>
                <a:ext cx="47" cy="4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11" name="Rectangle 71"/>
              <p:cNvSpPr>
                <a:spLocks noChangeArrowheads="1"/>
              </p:cNvSpPr>
              <p:nvPr/>
            </p:nvSpPr>
            <p:spPr bwMode="auto">
              <a:xfrm flipH="1">
                <a:off x="1889" y="3680"/>
                <a:ext cx="47" cy="4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12" name="Rectangle 72"/>
              <p:cNvSpPr>
                <a:spLocks noChangeArrowheads="1"/>
              </p:cNvSpPr>
              <p:nvPr/>
            </p:nvSpPr>
            <p:spPr bwMode="auto">
              <a:xfrm flipH="1">
                <a:off x="2193" y="3144"/>
                <a:ext cx="47" cy="4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61513" name="Rectangle 73"/>
              <p:cNvSpPr>
                <a:spLocks noChangeArrowheads="1"/>
              </p:cNvSpPr>
              <p:nvPr/>
            </p:nvSpPr>
            <p:spPr bwMode="auto">
              <a:xfrm flipH="1">
                <a:off x="2497" y="3776"/>
                <a:ext cx="47" cy="49"/>
              </a:xfrm>
              <a:prstGeom prst="rect">
                <a:avLst/>
              </a:prstGeom>
              <a:solidFill>
                <a:srgbClr val="FF99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" name="Выгнутая вверх стрелка 2"/>
          <p:cNvSpPr/>
          <p:nvPr/>
        </p:nvSpPr>
        <p:spPr>
          <a:xfrm>
            <a:off x="6901131" y="3313277"/>
            <a:ext cx="914619" cy="1041406"/>
          </a:xfrm>
          <a:prstGeom prst="curvedDownArrow">
            <a:avLst>
              <a:gd name="adj1" fmla="val 10262"/>
              <a:gd name="adj2" fmla="val 22566"/>
              <a:gd name="adj3" fmla="val 25000"/>
            </a:avLst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22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 descr="http://www-wales.ch.cam.ac.uk/images/C60tr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01070"/>
            <a:ext cx="371475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7762056" y="5252192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Bookman Old Style" pitchFamily="18" charset="0"/>
              </a:rPr>
              <a:t>C</a:t>
            </a:r>
            <a:r>
              <a:rPr lang="en-US" sz="2400" b="1" baseline="-25000" dirty="0">
                <a:solidFill>
                  <a:srgbClr val="000000"/>
                </a:solidFill>
                <a:latin typeface="Bookman Old Style" pitchFamily="18" charset="0"/>
              </a:rPr>
              <a:t>60</a:t>
            </a:r>
            <a:endParaRPr lang="ru-RU" sz="2400" b="1" dirty="0">
              <a:solidFill>
                <a:srgbClr val="000000"/>
              </a:solidFill>
              <a:latin typeface="Bookman Old Style" pitchFamily="18" charset="0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4876800" y="5911850"/>
            <a:ext cx="3962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err="1">
                <a:solidFill>
                  <a:srgbClr val="000066"/>
                </a:solidFill>
                <a:latin typeface="Arial" charset="0"/>
              </a:rPr>
              <a:t>D.J.Wales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</a:rPr>
              <a:t> et al. </a:t>
            </a:r>
            <a:r>
              <a:rPr lang="en-US" sz="1600" b="1" i="1" dirty="0">
                <a:solidFill>
                  <a:srgbClr val="000066"/>
                </a:solidFill>
                <a:latin typeface="Arial" charset="0"/>
              </a:rPr>
              <a:t>Nature</a:t>
            </a:r>
            <a:r>
              <a:rPr lang="en-US" sz="1600" b="1" dirty="0">
                <a:solidFill>
                  <a:srgbClr val="000066"/>
                </a:solidFill>
                <a:latin typeface="Arial" charset="0"/>
              </a:rPr>
              <a:t> 394, 758 (1998) </a:t>
            </a:r>
            <a:endParaRPr lang="ru-RU" sz="16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447800" y="501650"/>
            <a:ext cx="6553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3300"/>
                </a:solidFill>
              </a:rPr>
              <a:t>Complex energy landscapes: a fullerene molecule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0348" y="2544154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rgbClr val="003399"/>
                </a:solidFill>
              </a:rPr>
              <a:t>Many </a:t>
            </a:r>
            <a:r>
              <a:rPr lang="en-US" sz="2000" b="1" dirty="0" smtClean="0">
                <a:solidFill>
                  <a:srgbClr val="003399"/>
                </a:solidFill>
              </a:rPr>
              <a:t>deep local minima form the basins </a:t>
            </a:r>
            <a:r>
              <a:rPr lang="en-US" sz="2000" b="1" dirty="0">
                <a:solidFill>
                  <a:srgbClr val="003399"/>
                </a:solidFill>
              </a:rPr>
              <a:t>of </a:t>
            </a:r>
            <a:r>
              <a:rPr lang="en-US" sz="2000" b="1" dirty="0" smtClean="0">
                <a:solidFill>
                  <a:srgbClr val="003399"/>
                </a:solidFill>
              </a:rPr>
              <a:t>comparable scales</a:t>
            </a:r>
            <a:r>
              <a:rPr lang="en-US" sz="2000" b="1" dirty="0">
                <a:solidFill>
                  <a:srgbClr val="003399"/>
                </a:solidFill>
              </a:rPr>
              <a:t>.</a:t>
            </a:r>
          </a:p>
          <a:p>
            <a:pPr lvl="0" algn="ctr"/>
            <a:endParaRPr lang="en-US" sz="2000" b="1" dirty="0">
              <a:solidFill>
                <a:srgbClr val="003399"/>
              </a:solidFill>
            </a:endParaRPr>
          </a:p>
          <a:p>
            <a:pPr lvl="0" algn="ctr"/>
            <a:r>
              <a:rPr lang="en-US" sz="2000" b="1" dirty="0">
                <a:solidFill>
                  <a:srgbClr val="C00000"/>
                </a:solidFill>
              </a:rPr>
              <a:t>Ground state: </a:t>
            </a:r>
          </a:p>
          <a:p>
            <a:pPr lvl="0" algn="ctr"/>
            <a:r>
              <a:rPr lang="en-US" sz="2000" b="1" dirty="0" smtClean="0">
                <a:solidFill>
                  <a:srgbClr val="C00000"/>
                </a:solidFill>
              </a:rPr>
              <a:t>attracting </a:t>
            </a:r>
            <a:r>
              <a:rPr lang="en-US" sz="2000" b="1" dirty="0">
                <a:solidFill>
                  <a:srgbClr val="C00000"/>
                </a:solidFill>
              </a:rPr>
              <a:t>basin with </a:t>
            </a:r>
            <a:r>
              <a:rPr lang="en-US" sz="2000" b="1" dirty="0" smtClean="0">
                <a:solidFill>
                  <a:srgbClr val="C00000"/>
                </a:solidFill>
              </a:rPr>
              <a:t>a few deep local </a:t>
            </a:r>
            <a:r>
              <a:rPr lang="en-US" sz="2000" b="1" dirty="0">
                <a:solidFill>
                  <a:srgbClr val="C00000"/>
                </a:solidFill>
              </a:rPr>
              <a:t>minima.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499992" y="4005064"/>
            <a:ext cx="1944216" cy="648072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65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20" name="Group 1032"/>
          <p:cNvGrpSpPr>
            <a:grpSpLocks/>
          </p:cNvGrpSpPr>
          <p:nvPr/>
        </p:nvGrpSpPr>
        <p:grpSpPr bwMode="auto">
          <a:xfrm>
            <a:off x="3326011" y="990600"/>
            <a:ext cx="5278437" cy="4857750"/>
            <a:chOff x="1667" y="624"/>
            <a:chExt cx="3325" cy="3060"/>
          </a:xfrm>
        </p:grpSpPr>
        <p:pic>
          <p:nvPicPr>
            <p:cNvPr id="38914" name="Picture 1026" descr="C:\COMMON\Avetisov\My Documents\Talks\Pustchino-2003\Wales(LJ38) et.al Nature 394, 758 (1998).t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7" y="624"/>
              <a:ext cx="2509" cy="3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15" name="Text Box 1027"/>
            <p:cNvSpPr txBox="1">
              <a:spLocks noChangeArrowheads="1"/>
            </p:cNvSpPr>
            <p:nvPr/>
          </p:nvSpPr>
          <p:spPr bwMode="auto">
            <a:xfrm>
              <a:off x="4320" y="3312"/>
              <a:ext cx="67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00000"/>
                  </a:solidFill>
                  <a:latin typeface="Bookman Old Style" pitchFamily="18" charset="0"/>
                </a:rPr>
                <a:t>LJ</a:t>
              </a:r>
              <a:r>
                <a:rPr lang="en-US" sz="2400" b="1" baseline="-25000">
                  <a:solidFill>
                    <a:srgbClr val="000000"/>
                  </a:solidFill>
                  <a:latin typeface="Bookman Old Style" pitchFamily="18" charset="0"/>
                </a:rPr>
                <a:t>38</a:t>
              </a:r>
              <a:endParaRPr lang="ru-RU" sz="2400" b="1">
                <a:solidFill>
                  <a:srgbClr val="000000"/>
                </a:solidFill>
                <a:latin typeface="Bookman Old Style" pitchFamily="18" charset="0"/>
              </a:endParaRPr>
            </a:p>
          </p:txBody>
        </p:sp>
      </p:grpSp>
      <p:sp>
        <p:nvSpPr>
          <p:cNvPr id="38917" name="Text Box 1029"/>
          <p:cNvSpPr txBox="1">
            <a:spLocks noChangeArrowheads="1"/>
          </p:cNvSpPr>
          <p:nvPr/>
        </p:nvSpPr>
        <p:spPr bwMode="auto">
          <a:xfrm>
            <a:off x="4800600" y="6096000"/>
            <a:ext cx="4038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66"/>
                </a:solidFill>
                <a:latin typeface="Arial" charset="0"/>
              </a:rPr>
              <a:t>D.J.Wales et al. </a:t>
            </a:r>
            <a:r>
              <a:rPr lang="en-US" sz="1600" b="1" i="1">
                <a:solidFill>
                  <a:srgbClr val="000066"/>
                </a:solidFill>
                <a:latin typeface="Arial" charset="0"/>
              </a:rPr>
              <a:t>Nature</a:t>
            </a:r>
            <a:r>
              <a:rPr lang="en-US" sz="1600" b="1">
                <a:solidFill>
                  <a:srgbClr val="000066"/>
                </a:solidFill>
                <a:latin typeface="Arial" charset="0"/>
              </a:rPr>
              <a:t> 394, 758 (1998) </a:t>
            </a:r>
            <a:endParaRPr lang="ru-RU" sz="16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323528" y="270817"/>
            <a:ext cx="83529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993300"/>
                </a:solidFill>
              </a:rPr>
              <a:t>Complex energy </a:t>
            </a:r>
            <a:r>
              <a:rPr lang="en-US" sz="2400" b="1" dirty="0">
                <a:solidFill>
                  <a:srgbClr val="993300"/>
                </a:solidFill>
              </a:rPr>
              <a:t>landscapes </a:t>
            </a:r>
            <a:r>
              <a:rPr lang="en-US" sz="2400" b="1" dirty="0" smtClean="0">
                <a:solidFill>
                  <a:srgbClr val="993300"/>
                </a:solidFill>
              </a:rPr>
              <a:t>: Lenard-Jones cluster</a:t>
            </a:r>
            <a:endParaRPr lang="ru-RU" sz="2400" b="1" dirty="0">
              <a:solidFill>
                <a:srgbClr val="9933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58" y="1916832"/>
            <a:ext cx="2736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3399"/>
                </a:solidFill>
              </a:rPr>
              <a:t>Many local minima form basins of different scales.</a:t>
            </a:r>
          </a:p>
          <a:p>
            <a:pPr algn="ctr"/>
            <a:endParaRPr lang="en-US" sz="2000" b="1" dirty="0">
              <a:solidFill>
                <a:srgbClr val="003399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Ground state: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</a:rPr>
              <a:t>l</a:t>
            </a:r>
            <a:r>
              <a:rPr lang="en-US" sz="2000" b="1" dirty="0" smtClean="0">
                <a:solidFill>
                  <a:srgbClr val="C00000"/>
                </a:solidFill>
              </a:rPr>
              <a:t>arge attracting basin with many local minima </a:t>
            </a:r>
            <a:r>
              <a:rPr lang="en-US" sz="2000" b="1" dirty="0" smtClean="0">
                <a:solidFill>
                  <a:srgbClr val="C00000"/>
                </a:solidFill>
              </a:rPr>
              <a:t>of </a:t>
            </a:r>
            <a:r>
              <a:rPr lang="en-US" sz="2000" b="1" dirty="0" smtClean="0">
                <a:solidFill>
                  <a:srgbClr val="C00000"/>
                </a:solidFill>
              </a:rPr>
              <a:t>different depths. 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3131840" y="3573016"/>
            <a:ext cx="2185689" cy="216024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341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4244</TotalTime>
  <Words>2778</Words>
  <Application>Microsoft Office PowerPoint</Application>
  <PresentationFormat>Экран (4:3)</PresentationFormat>
  <Paragraphs>294</Paragraphs>
  <Slides>40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40</vt:i4>
      </vt:variant>
    </vt:vector>
  </HeadingPairs>
  <TitlesOfParts>
    <vt:vector size="51" baseType="lpstr">
      <vt:lpstr>2_Тема Office</vt:lpstr>
      <vt:lpstr>5_Оформление по умолчанию</vt:lpstr>
      <vt:lpstr>5_Тема Office</vt:lpstr>
      <vt:lpstr>1_Тема Office</vt:lpstr>
      <vt:lpstr>1_Оформление по умолчанию</vt:lpstr>
      <vt:lpstr>8_Тема Office</vt:lpstr>
      <vt:lpstr>Тема Office</vt:lpstr>
      <vt:lpstr>Формула</vt:lpstr>
      <vt:lpstr>Equation</vt:lpstr>
      <vt:lpstr>Microsoft Equation 3.0</vt:lpstr>
      <vt:lpstr>MathType 6.0 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avetisov</dc:creator>
  <cp:lastModifiedBy>User</cp:lastModifiedBy>
  <cp:revision>421</cp:revision>
  <dcterms:created xsi:type="dcterms:W3CDTF">2013-02-16T07:30:27Z</dcterms:created>
  <dcterms:modified xsi:type="dcterms:W3CDTF">2013-05-01T13:41:10Z</dcterms:modified>
</cp:coreProperties>
</file>