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710" r:id="rId4"/>
    <p:sldMasterId id="2147483722" r:id="rId5"/>
    <p:sldMasterId id="2147483734" r:id="rId6"/>
    <p:sldMasterId id="2147483832" r:id="rId7"/>
    <p:sldMasterId id="2147483892" r:id="rId8"/>
    <p:sldMasterId id="2147483904" r:id="rId9"/>
    <p:sldMasterId id="2147483928" r:id="rId10"/>
    <p:sldMasterId id="2147483940" r:id="rId11"/>
    <p:sldMasterId id="2147483952" r:id="rId12"/>
    <p:sldMasterId id="2147483964" r:id="rId13"/>
  </p:sldMasterIdLst>
  <p:notesMasterIdLst>
    <p:notesMasterId r:id="rId52"/>
  </p:notesMasterIdLst>
  <p:sldIdLst>
    <p:sldId id="257" r:id="rId14"/>
    <p:sldId id="258" r:id="rId15"/>
    <p:sldId id="256" r:id="rId16"/>
    <p:sldId id="307" r:id="rId17"/>
    <p:sldId id="266" r:id="rId18"/>
    <p:sldId id="261" r:id="rId19"/>
    <p:sldId id="262" r:id="rId20"/>
    <p:sldId id="264" r:id="rId21"/>
    <p:sldId id="265" r:id="rId22"/>
    <p:sldId id="347" r:id="rId23"/>
    <p:sldId id="317" r:id="rId24"/>
    <p:sldId id="319" r:id="rId25"/>
    <p:sldId id="320" r:id="rId26"/>
    <p:sldId id="355" r:id="rId27"/>
    <p:sldId id="321" r:id="rId28"/>
    <p:sldId id="322" r:id="rId29"/>
    <p:sldId id="323" r:id="rId30"/>
    <p:sldId id="331" r:id="rId31"/>
    <p:sldId id="350" r:id="rId32"/>
    <p:sldId id="348" r:id="rId33"/>
    <p:sldId id="332" r:id="rId34"/>
    <p:sldId id="351" r:id="rId35"/>
    <p:sldId id="349" r:id="rId36"/>
    <p:sldId id="324" r:id="rId37"/>
    <p:sldId id="318" r:id="rId38"/>
    <p:sldId id="337" r:id="rId39"/>
    <p:sldId id="285" r:id="rId40"/>
    <p:sldId id="287" r:id="rId41"/>
    <p:sldId id="339" r:id="rId42"/>
    <p:sldId id="341" r:id="rId43"/>
    <p:sldId id="338" r:id="rId44"/>
    <p:sldId id="353" r:id="rId45"/>
    <p:sldId id="343" r:id="rId46"/>
    <p:sldId id="344" r:id="rId47"/>
    <p:sldId id="345" r:id="rId48"/>
    <p:sldId id="281" r:id="rId49"/>
    <p:sldId id="328" r:id="rId50"/>
    <p:sldId id="346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65" autoAdjust="0"/>
    <p:restoredTop sz="91111" autoAdjust="0"/>
  </p:normalViewPr>
  <p:slideViewPr>
    <p:cSldViewPr>
      <p:cViewPr>
        <p:scale>
          <a:sx n="60" d="100"/>
          <a:sy n="60" d="100"/>
        </p:scale>
        <p:origin x="-780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15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png"/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2AE96-1C91-492F-9D1C-B49D37975AA0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A007F-FDAA-4125-A5F3-F153FDC295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081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A007F-FDAA-4125-A5F3-F153FDC295A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365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F66618-6163-428C-999E-D0C4CAD155F0}" type="slidenum">
              <a:rPr lang="ru-RU"/>
              <a:pPr/>
              <a:t>26</a:t>
            </a:fld>
            <a:endParaRPr lang="ru-RU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</p:spPr>
      </p:sp>
      <p:sp>
        <p:nvSpPr>
          <p:cNvPr id="9421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ln/>
        </p:spPr>
        <p:txBody>
          <a:bodyPr wrap="none" anchor="ctr"/>
          <a:lstStyle/>
          <a:p>
            <a:pPr defTabSz="449263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D009-C287-4D01-BE2E-A7AF8A87D9E7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3F5C-50B2-478C-B578-B6A15610B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873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D009-C287-4D01-BE2E-A7AF8A87D9E7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3F5C-50B2-478C-B578-B6A15610B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8912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381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542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931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205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4525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339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4755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4748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947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502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D009-C287-4D01-BE2E-A7AF8A87D9E7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3F5C-50B2-478C-B578-B6A15610B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47492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535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5467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863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463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8651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396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9435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0203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25490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1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D61F2-4492-4998-947E-886E3DC86F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C5242-8B7A-4A31-A783-69818FCFBC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15354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8350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378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1634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2577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2269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836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323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0391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4802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82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EEB36-1549-4141-BDAD-1AF176CB0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C1F04-47E4-4437-BC1B-667DDE422E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39025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894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7842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4412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4208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2970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5337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088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0842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12766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99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69507-8D8D-4510-87F8-3E20001C32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34759-B390-4975-A417-F29B91DA28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8711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6700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0599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7060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3926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38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70040-B726-4E57-A910-3F9613E7F05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BC7D2-48E8-4F67-ADF6-510B1D1EF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75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D6A97-E7ED-4C28-906F-ED0EDEF292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D4AC9-AE0C-4441-94C8-2563AE25B9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87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27D29-5CB8-4109-9EB7-F22BCE59BF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212CF-E1AE-4386-8B7D-BD009A5508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004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7CEE6-A21A-49E8-AF9D-0D0306368E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92C84-1196-4793-9D93-C99E55EAC8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109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05990-EAEA-41C7-B59E-4E85D71063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87EC7-257D-4D1F-9FE6-07D039310E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04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D009-C287-4D01-BE2E-A7AF8A87D9E7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3F5C-50B2-478C-B578-B6A15610B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318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49A79-2123-4A5C-891A-350C8E8AF0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A268E-7150-4302-A0BF-513CA445CE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16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76302-426C-4652-952D-117D6FA9F9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9936D-1CA3-4337-8156-07F8436176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37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F0789-AFB9-43CF-A4A6-0FC293D076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87628-5C92-4265-8923-CB2ACBE737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01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49F23-FE49-4D9B-9189-9CCD56F931C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36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A1BB6-F2CC-4BB9-89F3-F75F9E90A89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77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E0716-5568-45CA-A81D-189917870EC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7829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F1788-CDD2-4E17-804D-054D76D5C78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33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D199B-F29C-4FB5-96F6-CFF669E03CE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3526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A0442-92DA-4A99-A73B-50EC77C125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02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EA994-CD10-455A-8ACF-DA50F505A8A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D009-C287-4D01-BE2E-A7AF8A87D9E7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3F5C-50B2-478C-B578-B6A15610B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0151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14C4E-6841-4F63-A836-2F49A7E898C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27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6417A-C3B8-478C-80D9-F49D45B51A0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906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55541-D410-4BED-90C1-C1810DBABBE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9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D691E-84E7-4F5B-B4B1-4B658B366DE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27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CC19A41-C3E8-470C-B2E2-71E9F5B3188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7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D61F2-4492-4998-947E-886E3DC86F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C5242-8B7A-4A31-A783-69818FCFBC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378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EEB36-1549-4141-BDAD-1AF176CB0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C1F04-47E4-4437-BC1B-667DDE422E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152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69507-8D8D-4510-87F8-3E20001C32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34759-B390-4975-A417-F29B91DA28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281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70040-B726-4E57-A910-3F9613E7F05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BC7D2-48E8-4F67-ADF6-510B1D1EF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455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D6A97-E7ED-4C28-906F-ED0EDEF292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D4AC9-AE0C-4441-94C8-2563AE25B9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40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D009-C287-4D01-BE2E-A7AF8A87D9E7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3F5C-50B2-478C-B578-B6A15610B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5723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27D29-5CB8-4109-9EB7-F22BCE59BF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212CF-E1AE-4386-8B7D-BD009A5508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452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7CEE6-A21A-49E8-AF9D-0D0306368E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92C84-1196-4793-9D93-C99E55EAC8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388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05990-EAEA-41C7-B59E-4E85D71063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87EC7-257D-4D1F-9FE6-07D039310E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288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49A79-2123-4A5C-891A-350C8E8AF0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A268E-7150-4302-A0BF-513CA445CE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097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76302-426C-4652-952D-117D6FA9F9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9936D-1CA3-4337-8156-07F8436176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849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F0789-AFB9-43CF-A4A6-0FC293D076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87628-5C92-4265-8923-CB2ACBE737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000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D61F2-4492-4998-947E-886E3DC86F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C5242-8B7A-4A31-A783-69818FCFBC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3399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EEB36-1549-4141-BDAD-1AF176CB0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C1F04-47E4-4437-BC1B-667DDE422E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808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69507-8D8D-4510-87F8-3E20001C32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34759-B390-4975-A417-F29B91DA28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030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70040-B726-4E57-A910-3F9613E7F05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BC7D2-48E8-4F67-ADF6-510B1D1EF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8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D009-C287-4D01-BE2E-A7AF8A87D9E7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3F5C-50B2-478C-B578-B6A15610B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55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D6A97-E7ED-4C28-906F-ED0EDEF292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D4AC9-AE0C-4441-94C8-2563AE25B9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5745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27D29-5CB8-4109-9EB7-F22BCE59BF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212CF-E1AE-4386-8B7D-BD009A5508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771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7CEE6-A21A-49E8-AF9D-0D0306368E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92C84-1196-4793-9D93-C99E55EAC8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884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05990-EAEA-41C7-B59E-4E85D71063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87EC7-257D-4D1F-9FE6-07D039310E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424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49A79-2123-4A5C-891A-350C8E8AF0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A268E-7150-4302-A0BF-513CA445CE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58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76302-426C-4652-952D-117D6FA9F9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9936D-1CA3-4337-8156-07F8436176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357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F0789-AFB9-43CF-A4A6-0FC293D076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87628-5C92-4265-8923-CB2ACBE737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571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D61F2-4492-4998-947E-886E3DC86F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C5242-8B7A-4A31-A783-69818FCFBC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098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EEB36-1549-4141-BDAD-1AF176CB0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C1F04-47E4-4437-BC1B-667DDE422E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362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69507-8D8D-4510-87F8-3E20001C32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34759-B390-4975-A417-F29B91DA28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0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D009-C287-4D01-BE2E-A7AF8A87D9E7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3F5C-50B2-478C-B578-B6A15610B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6245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70040-B726-4E57-A910-3F9613E7F05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BC7D2-48E8-4F67-ADF6-510B1D1EF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6961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D6A97-E7ED-4C28-906F-ED0EDEF292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D4AC9-AE0C-4441-94C8-2563AE25B9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754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27D29-5CB8-4109-9EB7-F22BCE59BF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212CF-E1AE-4386-8B7D-BD009A5508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052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7CEE6-A21A-49E8-AF9D-0D0306368E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92C84-1196-4793-9D93-C99E55EAC8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660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05990-EAEA-41C7-B59E-4E85D71063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87EC7-257D-4D1F-9FE6-07D039310E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067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49A79-2123-4A5C-891A-350C8E8AF0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A268E-7150-4302-A0BF-513CA445CE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892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76302-426C-4652-952D-117D6FA9F9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9936D-1CA3-4337-8156-07F8436176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8177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F0789-AFB9-43CF-A4A6-0FC293D076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87628-5C92-4265-8923-CB2ACBE737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028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D61F2-4492-4998-947E-886E3DC86F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C5242-8B7A-4A31-A783-69818FCFBC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387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EEB36-1549-4141-BDAD-1AF176CB0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C1F04-47E4-4437-BC1B-667DDE422E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0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D009-C287-4D01-BE2E-A7AF8A87D9E7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3F5C-50B2-478C-B578-B6A15610B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327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69507-8D8D-4510-87F8-3E20001C323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34759-B390-4975-A417-F29B91DA28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4046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70040-B726-4E57-A910-3F9613E7F05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BC7D2-48E8-4F67-ADF6-510B1D1EFB2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629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D6A97-E7ED-4C28-906F-ED0EDEF292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D4AC9-AE0C-4441-94C8-2563AE25B9A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0638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27D29-5CB8-4109-9EB7-F22BCE59BF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212CF-E1AE-4386-8B7D-BD009A55083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180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7CEE6-A21A-49E8-AF9D-0D0306368E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92C84-1196-4793-9D93-C99E55EAC8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660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05990-EAEA-41C7-B59E-4E85D71063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87EC7-257D-4D1F-9FE6-07D039310E0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909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49A79-2123-4A5C-891A-350C8E8AF01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A268E-7150-4302-A0BF-513CA445CE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5606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76302-426C-4652-952D-117D6FA9F9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9936D-1CA3-4337-8156-07F8436176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422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F0789-AFB9-43CF-A4A6-0FC293D076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87628-5C92-4265-8923-CB2ACBE737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3294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AB4B-60FB-4D45-9F01-368DE6D22E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6E3-BAAD-4D80-A6DB-21833F43D6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71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D009-C287-4D01-BE2E-A7AF8A87D9E7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3F5C-50B2-478C-B578-B6A15610B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2260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AB4B-60FB-4D45-9F01-368DE6D22E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6E3-BAAD-4D80-A6DB-21833F43D6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2605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AB4B-60FB-4D45-9F01-368DE6D22E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6E3-BAAD-4D80-A6DB-21833F43D6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509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AB4B-60FB-4D45-9F01-368DE6D22E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6E3-BAAD-4D80-A6DB-21833F43D6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033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AB4B-60FB-4D45-9F01-368DE6D22E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6E3-BAAD-4D80-A6DB-21833F43D6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937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AB4B-60FB-4D45-9F01-368DE6D22E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6E3-BAAD-4D80-A6DB-21833F43D6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697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AB4B-60FB-4D45-9F01-368DE6D22E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6E3-BAAD-4D80-A6DB-21833F43D6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170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AB4B-60FB-4D45-9F01-368DE6D22E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6E3-BAAD-4D80-A6DB-21833F43D6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740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AB4B-60FB-4D45-9F01-368DE6D22E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6E3-BAAD-4D80-A6DB-21833F43D6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1457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AB4B-60FB-4D45-9F01-368DE6D22E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6E3-BAAD-4D80-A6DB-21833F43D6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918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FAB4B-60FB-4D45-9F01-368DE6D22E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86E3-BAAD-4D80-A6DB-21833F43D6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06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7D009-C287-4D01-BE2E-A7AF8A87D9E7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83F5C-50B2-478C-B578-B6A15610B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5231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928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6512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31400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342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418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26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05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913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6937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44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7D009-C287-4D01-BE2E-A7AF8A87D9E7}" type="datetimeFigureOut">
              <a:rPr lang="ru-RU" smtClean="0"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83F5C-50B2-478C-B578-B6A15610B6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77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1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38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1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0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D47ABE-3391-457A-8D1F-1F3176048F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F03691-57A6-4051-A9D0-01C4FEEDD6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64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613CD8-D0D9-4EFD-8975-12A6FE3BB78B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2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D47ABE-3391-457A-8D1F-1F3176048F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F03691-57A6-4051-A9D0-01C4FEEDD6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1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D47ABE-3391-457A-8D1F-1F3176048F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F03691-57A6-4051-A9D0-01C4FEEDD6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7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D47ABE-3391-457A-8D1F-1F3176048F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F03691-57A6-4051-A9D0-01C4FEEDD6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9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D47ABE-3391-457A-8D1F-1F3176048F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F03691-57A6-4051-A9D0-01C4FEEDD6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72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FAB4B-60FB-4D45-9F01-368DE6D22E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886E3-BAAD-4D80-A6DB-21833F43D6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7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30.04.2013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21.jpe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9.wmf"/><Relationship Id="rId4" Type="http://schemas.openxmlformats.org/officeDocument/2006/relationships/image" Target="../media/image13.jpeg"/><Relationship Id="rId9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12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11" Type="http://schemas.openxmlformats.org/officeDocument/2006/relationships/image" Target="../media/image26.png"/><Relationship Id="rId5" Type="http://schemas.openxmlformats.org/officeDocument/2006/relationships/oleObject" Target="../embeddings/oleObject8.bin"/><Relationship Id="rId15" Type="http://schemas.openxmlformats.org/officeDocument/2006/relationships/image" Target="../media/image21.jpeg"/><Relationship Id="rId10" Type="http://schemas.openxmlformats.org/officeDocument/2006/relationships/image" Target="../media/image25.png"/><Relationship Id="rId4" Type="http://schemas.openxmlformats.org/officeDocument/2006/relationships/image" Target="../media/image22.wmf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0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slideLayout" Target="../slideLayouts/slideLayout11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52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7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51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196752"/>
            <a:ext cx="61206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/>
          </a:p>
          <a:p>
            <a:pPr algn="ctr"/>
            <a:r>
              <a:rPr lang="en-US" sz="3200" b="1" dirty="0" smtClean="0"/>
              <a:t>Introduction </a:t>
            </a:r>
            <a:r>
              <a:rPr lang="en-US" sz="3200" b="1" dirty="0"/>
              <a:t>to Non-Archimedean Physics of Proteins.</a:t>
            </a:r>
            <a:endParaRPr lang="ru-RU" sz="3200" b="1" dirty="0"/>
          </a:p>
          <a:p>
            <a:endParaRPr lang="en-US" sz="3200" b="1" dirty="0" smtClean="0"/>
          </a:p>
          <a:p>
            <a:pPr algn="ctr"/>
            <a:r>
              <a:rPr lang="en-US" sz="2400" b="1" dirty="0" err="1" smtClean="0"/>
              <a:t>Vladik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Avetisov</a:t>
            </a:r>
            <a:endParaRPr lang="en-US" sz="2400" b="1" dirty="0" smtClean="0"/>
          </a:p>
          <a:p>
            <a:pPr algn="ctr"/>
            <a:r>
              <a:rPr lang="en-US" b="1" i="1" dirty="0" smtClean="0"/>
              <a:t>Semenov Institute of Chemical Physics,</a:t>
            </a:r>
          </a:p>
          <a:p>
            <a:pPr algn="ctr"/>
            <a:r>
              <a:rPr lang="en-US" b="1" i="1" dirty="0" smtClean="0"/>
              <a:t>Russian Academy of Sciences, Moscow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31464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4066" y="1212828"/>
            <a:ext cx="63670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200"/>
              </a:spcAft>
            </a:pPr>
            <a:r>
              <a:rPr lang="en-US" sz="2000" b="1" dirty="0">
                <a:cs typeface="Arial" charset="0"/>
              </a:rPr>
              <a:t>I</a:t>
            </a:r>
            <a:r>
              <a:rPr lang="en-US" sz="2000" b="1" dirty="0" smtClean="0">
                <a:cs typeface="Arial" charset="0"/>
              </a:rPr>
              <a:t>n opposite to chemists, </a:t>
            </a:r>
            <a:r>
              <a:rPr lang="en-US" sz="2000" b="1" dirty="0" smtClean="0">
                <a:solidFill>
                  <a:srgbClr val="003399"/>
                </a:solidFill>
                <a:cs typeface="Arial" charset="0"/>
              </a:rPr>
              <a:t>physicists </a:t>
            </a:r>
            <a:r>
              <a:rPr lang="en-US" sz="2000" b="1" dirty="0" smtClean="0">
                <a:solidFill>
                  <a:srgbClr val="003399"/>
                </a:solidFill>
                <a:cs typeface="Arial" charset="0"/>
              </a:rPr>
              <a:t>suggest that </a:t>
            </a:r>
            <a:r>
              <a:rPr lang="en-US" sz="2000" b="1" dirty="0">
                <a:solidFill>
                  <a:srgbClr val="003399"/>
                </a:solidFill>
                <a:cs typeface="Arial" charset="0"/>
              </a:rPr>
              <a:t>protein functioning is mainly determined by protein dynamics.</a:t>
            </a:r>
            <a:r>
              <a:rPr lang="ru-RU" sz="2000" b="1" dirty="0">
                <a:solidFill>
                  <a:srgbClr val="003399"/>
                </a:solidFill>
                <a:cs typeface="Arial" charset="0"/>
              </a:rPr>
              <a:t> </a:t>
            </a:r>
            <a:r>
              <a:rPr lang="en-US" sz="2000" b="1" dirty="0">
                <a:solidFill>
                  <a:srgbClr val="003399"/>
                </a:solidFill>
                <a:cs typeface="Arial" charset="0"/>
              </a:rPr>
              <a:t>Somehow, </a:t>
            </a:r>
            <a:r>
              <a:rPr lang="en-US" sz="2000" b="1" dirty="0" smtClean="0">
                <a:solidFill>
                  <a:srgbClr val="003399"/>
                </a:solidFill>
                <a:cs typeface="Arial" charset="0"/>
              </a:rPr>
              <a:t>protein molecule controls chemical transformations in the protein active site </a:t>
            </a:r>
            <a:r>
              <a:rPr lang="en-US" sz="2000" b="1" dirty="0">
                <a:solidFill>
                  <a:srgbClr val="003399"/>
                </a:solidFill>
                <a:cs typeface="Arial" charset="0"/>
              </a:rPr>
              <a:t>on extremely wide range of </a:t>
            </a:r>
            <a:r>
              <a:rPr lang="en-US" sz="2000" b="1" dirty="0" smtClean="0">
                <a:solidFill>
                  <a:srgbClr val="003399"/>
                </a:solidFill>
                <a:cs typeface="Arial" charset="0"/>
              </a:rPr>
              <a:t>scales</a:t>
            </a:r>
            <a:r>
              <a:rPr lang="ru-RU" sz="2000" b="1" dirty="0" smtClean="0">
                <a:solidFill>
                  <a:srgbClr val="003399"/>
                </a:solidFill>
                <a:cs typeface="Arial" charset="0"/>
              </a:rPr>
              <a:t> </a:t>
            </a:r>
            <a:r>
              <a:rPr lang="ru-RU" sz="2000" b="1" dirty="0">
                <a:solidFill>
                  <a:srgbClr val="003399"/>
                </a:solidFill>
                <a:cs typeface="Arial" charset="0"/>
              </a:rPr>
              <a:t>– </a:t>
            </a:r>
            <a:r>
              <a:rPr lang="en-US" sz="2000" b="1" dirty="0">
                <a:cs typeface="Arial" charset="0"/>
              </a:rPr>
              <a:t>from</a:t>
            </a:r>
            <a:r>
              <a:rPr lang="ru-RU" sz="2000" b="1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tenths of an angstrom (</a:t>
            </a:r>
            <a:r>
              <a:rPr lang="ru-RU" sz="2000" b="1" dirty="0" smtClean="0">
                <a:cs typeface="Arial" charset="0"/>
              </a:rPr>
              <a:t>10</a:t>
            </a:r>
            <a:r>
              <a:rPr lang="ru-RU" sz="2000" b="1" baseline="30000" dirty="0" smtClean="0">
                <a:cs typeface="Arial" charset="0"/>
              </a:rPr>
              <a:t>-1</a:t>
            </a:r>
            <a:r>
              <a:rPr lang="en-US" sz="2000" b="1" dirty="0" smtClean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Å </a:t>
            </a:r>
            <a:r>
              <a:rPr lang="en-US" sz="2000" b="1" dirty="0" smtClean="0">
                <a:cs typeface="Arial" charset="0"/>
              </a:rPr>
              <a:t>)</a:t>
            </a:r>
            <a:r>
              <a:rPr lang="ru-RU" sz="2000" b="1" dirty="0" smtClean="0">
                <a:cs typeface="Arial" charset="0"/>
              </a:rPr>
              <a:t> </a:t>
            </a:r>
            <a:r>
              <a:rPr lang="en-US" sz="2000" b="1" dirty="0">
                <a:cs typeface="Arial" charset="0"/>
              </a:rPr>
              <a:t>and</a:t>
            </a:r>
            <a:r>
              <a:rPr lang="ru-RU" sz="2000" b="1" dirty="0">
                <a:cs typeface="Arial" charset="0"/>
              </a:rPr>
              <a:t> </a:t>
            </a:r>
            <a:r>
              <a:rPr lang="en-US" sz="2000" b="1" dirty="0" err="1" smtClean="0">
                <a:cs typeface="Arial" charset="0"/>
              </a:rPr>
              <a:t>nano</a:t>
            </a:r>
            <a:r>
              <a:rPr lang="en-US" sz="2000" b="1" dirty="0" smtClean="0">
                <a:cs typeface="Arial" charset="0"/>
              </a:rPr>
              <a:t>-seconds (</a:t>
            </a:r>
            <a:r>
              <a:rPr lang="ru-RU" sz="2000" b="1" dirty="0" smtClean="0">
                <a:cs typeface="Arial" charset="0"/>
              </a:rPr>
              <a:t>10</a:t>
            </a:r>
            <a:r>
              <a:rPr lang="ru-RU" sz="2000" b="1" baseline="30000" dirty="0" smtClean="0">
                <a:cs typeface="Arial" charset="0"/>
              </a:rPr>
              <a:t>-9</a:t>
            </a:r>
            <a:r>
              <a:rPr lang="ru-RU" sz="2000" b="1" dirty="0" smtClean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sec) </a:t>
            </a:r>
            <a:r>
              <a:rPr lang="en-US" sz="2000" b="1" dirty="0">
                <a:cs typeface="Arial" charset="0"/>
              </a:rPr>
              <a:t>up to</a:t>
            </a:r>
            <a:r>
              <a:rPr lang="ru-RU" sz="2000" b="1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a dozen of angstroms (</a:t>
            </a:r>
            <a:r>
              <a:rPr lang="ru-RU" sz="2000" b="1" dirty="0" smtClean="0">
                <a:cs typeface="Arial" charset="0"/>
              </a:rPr>
              <a:t>10 </a:t>
            </a:r>
            <a:r>
              <a:rPr lang="en-US" sz="2000" b="1" dirty="0" smtClean="0">
                <a:cs typeface="Arial" charset="0"/>
              </a:rPr>
              <a:t>Å)  </a:t>
            </a:r>
            <a:r>
              <a:rPr lang="en-US" sz="2000" b="1" dirty="0">
                <a:cs typeface="Arial" charset="0"/>
              </a:rPr>
              <a:t>and </a:t>
            </a:r>
            <a:r>
              <a:rPr lang="en-US" sz="2000" b="1" dirty="0" smtClean="0">
                <a:cs typeface="Arial" charset="0"/>
              </a:rPr>
              <a:t>the seconds (</a:t>
            </a:r>
            <a:r>
              <a:rPr lang="ru-RU" sz="2000" b="1" dirty="0" smtClean="0">
                <a:cs typeface="Arial" charset="0"/>
              </a:rPr>
              <a:t>1</a:t>
            </a:r>
            <a:r>
              <a:rPr lang="en-US" sz="2000" b="1" dirty="0">
                <a:cs typeface="Arial" charset="0"/>
              </a:rPr>
              <a:t>0</a:t>
            </a:r>
            <a:r>
              <a:rPr lang="en-US" sz="2000" b="1" baseline="30000" dirty="0">
                <a:cs typeface="Arial" charset="0"/>
              </a:rPr>
              <a:t>0</a:t>
            </a:r>
            <a:r>
              <a:rPr lang="en-US" sz="2000" b="1" dirty="0">
                <a:cs typeface="Arial" charset="0"/>
              </a:rPr>
              <a:t> sec</a:t>
            </a:r>
            <a:r>
              <a:rPr lang="ru-RU" sz="2000" b="1" dirty="0">
                <a:cs typeface="Arial" charset="0"/>
              </a:rPr>
              <a:t> </a:t>
            </a:r>
            <a:r>
              <a:rPr lang="en-US" sz="2000" b="1" dirty="0" smtClean="0">
                <a:cs typeface="Arial" charset="0"/>
              </a:rPr>
              <a:t>)</a:t>
            </a:r>
            <a:r>
              <a:rPr lang="ru-RU" sz="2000" b="1" dirty="0" smtClean="0">
                <a:cs typeface="Arial" charset="0"/>
              </a:rPr>
              <a:t>.  </a:t>
            </a:r>
            <a:endParaRPr lang="en-US" sz="2000" b="1" dirty="0" smtClean="0"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ts val="1200"/>
              </a:spcAft>
            </a:pPr>
            <a:r>
              <a:rPr lang="en-US" sz="2000" b="1" dirty="0" smtClean="0">
                <a:cs typeface="Arial" charset="0"/>
              </a:rPr>
              <a:t>In fact, protein </a:t>
            </a:r>
            <a:r>
              <a:rPr lang="en-US" sz="2000" b="1" dirty="0" smtClean="0">
                <a:solidFill>
                  <a:srgbClr val="FF0000"/>
                </a:solidFill>
                <a:cs typeface="Arial" charset="0"/>
              </a:rPr>
              <a:t>extends</a:t>
            </a:r>
            <a:r>
              <a:rPr lang="en-US" sz="2000" b="1" dirty="0" smtClean="0">
                <a:cs typeface="Arial" charset="0"/>
              </a:rPr>
              <a:t>  an elementary act of chemical transformation in the active site. </a:t>
            </a:r>
          </a:p>
          <a:p>
            <a:pPr lvl="0" fontAlgn="base">
              <a:spcBef>
                <a:spcPct val="0"/>
              </a:spcBef>
              <a:spcAft>
                <a:spcPts val="1200"/>
              </a:spcAft>
            </a:pPr>
            <a:r>
              <a:rPr lang="en-US" sz="2000" b="1" dirty="0" smtClean="0">
                <a:solidFill>
                  <a:srgbClr val="C00000"/>
                </a:solidFill>
                <a:cs typeface="Arial" charset="0"/>
              </a:rPr>
              <a:t>Chemical  catalyst works imprecisely, but </a:t>
            </a:r>
            <a:r>
              <a:rPr lang="en-US" sz="2000" b="1" dirty="0" smtClean="0">
                <a:solidFill>
                  <a:srgbClr val="C00000"/>
                </a:solidFill>
                <a:cs typeface="Arial" charset="0"/>
              </a:rPr>
              <a:t>very fast</a:t>
            </a:r>
            <a:r>
              <a:rPr lang="en-US" sz="2000" b="1" dirty="0" smtClean="0">
                <a:solidFill>
                  <a:srgbClr val="C00000"/>
                </a:solidFill>
                <a:cs typeface="Arial" charset="0"/>
              </a:rPr>
              <a:t>, while protein works </a:t>
            </a:r>
            <a:r>
              <a:rPr lang="en-US" sz="2000" b="1" dirty="0">
                <a:solidFill>
                  <a:srgbClr val="C00000"/>
                </a:solidFill>
                <a:cs typeface="Arial" charset="0"/>
              </a:rPr>
              <a:t>very </a:t>
            </a:r>
            <a:r>
              <a:rPr lang="en-US" sz="2000" b="1" dirty="0" smtClean="0">
                <a:solidFill>
                  <a:srgbClr val="C00000"/>
                </a:solidFill>
                <a:cs typeface="Arial" charset="0"/>
              </a:rPr>
              <a:t>precisely, but slowly.</a:t>
            </a:r>
            <a:endParaRPr lang="en-US" sz="2000" b="1" dirty="0">
              <a:solidFill>
                <a:srgbClr val="C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02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961203"/>
            <a:ext cx="691276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C00000"/>
                </a:solidFill>
                <a:cs typeface="Arial" charset="0"/>
              </a:rPr>
              <a:t>The key </a:t>
            </a:r>
            <a:r>
              <a:rPr lang="en-US" sz="2000" b="1" dirty="0" smtClean="0">
                <a:solidFill>
                  <a:srgbClr val="C00000"/>
                </a:solidFill>
                <a:cs typeface="Arial" charset="0"/>
              </a:rPr>
              <a:t>problem is </a:t>
            </a:r>
            <a:r>
              <a:rPr lang="en-US" sz="2000" b="1" dirty="0" smtClean="0">
                <a:solidFill>
                  <a:srgbClr val="C00000"/>
                </a:solidFill>
                <a:cs typeface="Arial" charset="0"/>
              </a:rPr>
              <a:t>exactly to </a:t>
            </a:r>
            <a:r>
              <a:rPr lang="en-US" sz="2000" b="1" dirty="0">
                <a:solidFill>
                  <a:srgbClr val="C00000"/>
                </a:solidFill>
                <a:cs typeface="Arial" charset="0"/>
              </a:rPr>
              <a:t>find mathematically reasonable and physically transparent language for </a:t>
            </a:r>
            <a:r>
              <a:rPr lang="en-US" sz="2000" b="1" dirty="0" smtClean="0">
                <a:solidFill>
                  <a:srgbClr val="C00000"/>
                </a:solidFill>
                <a:cs typeface="Arial" charset="0"/>
              </a:rPr>
              <a:t>very complicated picture of multi-scale protein </a:t>
            </a:r>
            <a:r>
              <a:rPr lang="en-US" sz="2000" b="1" dirty="0">
                <a:solidFill>
                  <a:srgbClr val="C00000"/>
                </a:solidFill>
                <a:cs typeface="Arial" charset="0"/>
              </a:rPr>
              <a:t>dynamics </a:t>
            </a:r>
            <a:r>
              <a:rPr lang="en-US" sz="2000" b="1" dirty="0" smtClean="0">
                <a:solidFill>
                  <a:srgbClr val="C00000"/>
                </a:solidFill>
                <a:cs typeface="Arial" charset="0"/>
              </a:rPr>
              <a:t>and </a:t>
            </a:r>
            <a:r>
              <a:rPr lang="en-US" sz="2000" b="1" dirty="0">
                <a:solidFill>
                  <a:srgbClr val="C00000"/>
                </a:solidFill>
                <a:cs typeface="Arial" charset="0"/>
              </a:rPr>
              <a:t>protein functioning. </a:t>
            </a:r>
          </a:p>
          <a:p>
            <a:pPr algn="ctr"/>
            <a:r>
              <a:rPr lang="en-US" sz="3200" b="1" dirty="0"/>
              <a:t>Relevant </a:t>
            </a:r>
            <a:r>
              <a:rPr lang="en-US" sz="3200" b="1" dirty="0" smtClean="0"/>
              <a:t>experiments are </a:t>
            </a:r>
            <a:r>
              <a:rPr lang="en-US" sz="3200" b="1" dirty="0" smtClean="0"/>
              <a:t>basically </a:t>
            </a:r>
            <a:r>
              <a:rPr lang="en-US" sz="3200" b="1" dirty="0"/>
              <a:t>important </a:t>
            </a:r>
            <a:r>
              <a:rPr lang="en-US" sz="3200" b="1" dirty="0" smtClean="0"/>
              <a:t>here.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58553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628800"/>
            <a:ext cx="4392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3399"/>
                </a:solidFill>
              </a:rPr>
              <a:t>One such experiment was </a:t>
            </a:r>
            <a:r>
              <a:rPr lang="en-US" sz="2000" b="1" dirty="0" smtClean="0">
                <a:solidFill>
                  <a:srgbClr val="003399"/>
                </a:solidFill>
              </a:rPr>
              <a:t>set up by Hans </a:t>
            </a:r>
            <a:r>
              <a:rPr lang="en-US" sz="2000" b="1" dirty="0" err="1" smtClean="0">
                <a:solidFill>
                  <a:srgbClr val="003399"/>
                </a:solidFill>
              </a:rPr>
              <a:t>Frauenfelder‘s</a:t>
            </a:r>
            <a:r>
              <a:rPr lang="en-US" sz="2000" b="1" dirty="0" smtClean="0">
                <a:solidFill>
                  <a:srgbClr val="003399"/>
                </a:solidFill>
              </a:rPr>
              <a:t> group (CNLS-LANL) almost 30 years ago. To understand how protein works, they studied the CO binding to myoglobin in  a large time window and very wide temperature range, from the room temperature up to the cryogenic temperatures. </a:t>
            </a:r>
          </a:p>
          <a:p>
            <a:endParaRPr lang="en-US" sz="2000" b="1" dirty="0" smtClean="0">
              <a:solidFill>
                <a:srgbClr val="002060"/>
              </a:solidFill>
            </a:endParaRPr>
          </a:p>
        </p:txBody>
      </p:sp>
      <p:pic>
        <p:nvPicPr>
          <p:cNvPr id="24578" name="Picture 2" descr="http://cnls.lanl.gov/External/photos/Hans_Frauenfelder_192x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3253"/>
            <a:ext cx="3844490" cy="512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5723964"/>
            <a:ext cx="3844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Hans </a:t>
            </a:r>
            <a:r>
              <a:rPr lang="en-US" b="1" dirty="0" err="1" smtClean="0"/>
              <a:t>Frauenfelder</a:t>
            </a:r>
            <a:r>
              <a:rPr lang="en-US" b="1" dirty="0" smtClean="0"/>
              <a:t>,    CNLS LANL, USA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752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609600" y="5635625"/>
            <a:ext cx="914400" cy="914400"/>
            <a:chOff x="336" y="3216"/>
            <a:chExt cx="576" cy="768"/>
          </a:xfrm>
        </p:grpSpPr>
        <p:graphicFrame>
          <p:nvGraphicFramePr>
            <p:cNvPr id="4114" name="Object 18"/>
            <p:cNvGraphicFramePr>
              <a:graphicFrameLocks noChangeAspect="1"/>
            </p:cNvGraphicFramePr>
            <p:nvPr/>
          </p:nvGraphicFramePr>
          <p:xfrm>
            <a:off x="720" y="3216"/>
            <a:ext cx="192" cy="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11" name="CorelDRAW" r:id="rId3" imgW="328320" imgH="3470400" progId="">
                    <p:embed/>
                  </p:oleObj>
                </mc:Choice>
                <mc:Fallback>
                  <p:oleObj name="CorelDRAW" r:id="rId3" imgW="328320" imgH="34704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216"/>
                          <a:ext cx="192" cy="7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2" name="Text Box 46"/>
            <p:cNvSpPr txBox="1">
              <a:spLocks noChangeArrowheads="1"/>
            </p:cNvSpPr>
            <p:nvPr/>
          </p:nvSpPr>
          <p:spPr bwMode="auto">
            <a:xfrm>
              <a:off x="336" y="3408"/>
              <a:ext cx="490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600" b="1" i="1">
                  <a:solidFill>
                    <a:srgbClr val="FF0000"/>
                  </a:solidFill>
                </a:rPr>
                <a:t>h</a:t>
              </a:r>
              <a:r>
                <a:rPr lang="en-US" sz="3600" b="1" i="1">
                  <a:solidFill>
                    <a:srgbClr val="FF0000"/>
                  </a:solidFill>
                  <a:sym typeface="Symbol" pitchFamily="18" charset="2"/>
                </a:rPr>
                <a:t></a:t>
              </a:r>
              <a:endParaRPr lang="ru-RU" sz="3600" b="1" i="1">
                <a:solidFill>
                  <a:srgbClr val="FF0000"/>
                </a:solidFill>
              </a:endParaRPr>
            </a:p>
          </p:txBody>
        </p:sp>
      </p:grpSp>
      <p:sp>
        <p:nvSpPr>
          <p:cNvPr id="4153" name="Text Box 57"/>
          <p:cNvSpPr txBox="1">
            <a:spLocks noChangeArrowheads="1"/>
          </p:cNvSpPr>
          <p:nvPr/>
        </p:nvSpPr>
        <p:spPr bwMode="auto">
          <a:xfrm>
            <a:off x="755650" y="260350"/>
            <a:ext cx="760888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93300"/>
                </a:solidFill>
              </a:rPr>
              <a:t>Experiment</a:t>
            </a:r>
            <a:r>
              <a:rPr lang="en-US" sz="2400" b="1" dirty="0">
                <a:solidFill>
                  <a:srgbClr val="993300"/>
                </a:solidFill>
              </a:rPr>
              <a:t>: </a:t>
            </a:r>
            <a:r>
              <a:rPr lang="en-US" sz="2400" b="1" dirty="0" smtClean="0">
                <a:solidFill>
                  <a:srgbClr val="993300"/>
                </a:solidFill>
              </a:rPr>
              <a:t>CO </a:t>
            </a:r>
            <a:r>
              <a:rPr lang="en-US" sz="2400" b="1" dirty="0">
                <a:solidFill>
                  <a:srgbClr val="993300"/>
                </a:solidFill>
              </a:rPr>
              <a:t>rebinding to </a:t>
            </a:r>
            <a:r>
              <a:rPr lang="en-US" sz="2400" b="1" dirty="0" smtClean="0">
                <a:solidFill>
                  <a:srgbClr val="993300"/>
                </a:solidFill>
              </a:rPr>
              <a:t>myoglobin</a:t>
            </a:r>
            <a:endParaRPr lang="en-US" sz="2400" b="1" dirty="0">
              <a:solidFill>
                <a:srgbClr val="993300"/>
              </a:solidFill>
            </a:endParaRPr>
          </a:p>
          <a:p>
            <a:pPr algn="ctr"/>
            <a:r>
              <a:rPr lang="en-US" sz="1400" b="1" dirty="0">
                <a:solidFill>
                  <a:srgbClr val="000066"/>
                </a:solidFill>
                <a:latin typeface="Arial" charset="0"/>
              </a:rPr>
              <a:t>(H. </a:t>
            </a:r>
            <a:r>
              <a:rPr lang="en-US" sz="1400" b="1" dirty="0" err="1" smtClean="0">
                <a:solidFill>
                  <a:srgbClr val="000066"/>
                </a:solidFill>
                <a:latin typeface="Arial" charset="0"/>
              </a:rPr>
              <a:t>Frauenfelder’s</a:t>
            </a:r>
            <a:r>
              <a:rPr lang="en-US" sz="1400" b="1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1400" b="1" dirty="0">
                <a:solidFill>
                  <a:srgbClr val="000066"/>
                </a:solidFill>
                <a:latin typeface="Arial" charset="0"/>
              </a:rPr>
              <a:t>group, since the </a:t>
            </a:r>
            <a:r>
              <a:rPr lang="en-US" sz="1400" b="1" dirty="0" smtClean="0">
                <a:solidFill>
                  <a:srgbClr val="000066"/>
                </a:solidFill>
                <a:latin typeface="Arial" charset="0"/>
              </a:rPr>
              <a:t>end of the 1970th)</a:t>
            </a:r>
            <a:r>
              <a:rPr lang="en-US" sz="1400" b="1" dirty="0" smtClean="0">
                <a:solidFill>
                  <a:prstClr val="black"/>
                </a:solidFill>
                <a:latin typeface="Arial" charset="0"/>
              </a:rPr>
              <a:t> </a:t>
            </a:r>
            <a:endParaRPr lang="ru-RU" sz="14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85800" y="5081588"/>
            <a:ext cx="1350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66"/>
                </a:solidFill>
                <a:latin typeface="Arial" charset="0"/>
              </a:rPr>
              <a:t>Mb-CO</a:t>
            </a:r>
            <a:endParaRPr lang="ru-RU" sz="2800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4170" name="Rectangle 74"/>
          <p:cNvSpPr>
            <a:spLocks noChangeArrowheads="1"/>
          </p:cNvSpPr>
          <p:nvPr/>
        </p:nvSpPr>
        <p:spPr bwMode="auto">
          <a:xfrm>
            <a:off x="4800600" y="1250950"/>
            <a:ext cx="403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u="sng" dirty="0" err="1" smtClean="0">
                <a:solidFill>
                  <a:srgbClr val="C0504D"/>
                </a:solidFill>
                <a:latin typeface="Arial" charset="0"/>
              </a:rPr>
              <a:t>measurand</a:t>
            </a:r>
            <a:r>
              <a:rPr lang="en-US" sz="1400" b="1" u="sng" dirty="0" smtClean="0">
                <a:solidFill>
                  <a:srgbClr val="C0504D"/>
                </a:solidFill>
                <a:latin typeface="Arial" charset="0"/>
              </a:rPr>
              <a:t> </a:t>
            </a:r>
            <a:r>
              <a:rPr lang="en-US" sz="1400" b="1" dirty="0">
                <a:solidFill>
                  <a:srgbClr val="C0504D"/>
                </a:solidFill>
                <a:latin typeface="Arial" charset="0"/>
              </a:rPr>
              <a:t>:</a:t>
            </a:r>
            <a:r>
              <a:rPr lang="en-US" sz="1200" b="1" dirty="0">
                <a:solidFill>
                  <a:prstClr val="black"/>
                </a:solidFill>
                <a:latin typeface="Arial" charset="0"/>
              </a:rPr>
              <a:t>.</a:t>
            </a:r>
            <a:endParaRPr lang="en-US" sz="1400" b="1" u="sng" dirty="0">
              <a:solidFill>
                <a:prstClr val="black"/>
              </a:solidFill>
              <a:latin typeface="Arial" charset="0"/>
            </a:endParaRPr>
          </a:p>
          <a:p>
            <a:r>
              <a:rPr lang="en-US" sz="1200" b="1" dirty="0" smtClean="0">
                <a:solidFill>
                  <a:prstClr val="black"/>
                </a:solidFill>
                <a:latin typeface="Arial" charset="0"/>
              </a:rPr>
              <a:t>concentration </a:t>
            </a:r>
            <a:r>
              <a:rPr lang="en-US" sz="1200" b="1" dirty="0">
                <a:solidFill>
                  <a:prstClr val="black"/>
                </a:solidFill>
                <a:latin typeface="Arial" charset="0"/>
              </a:rPr>
              <a:t>of </a:t>
            </a:r>
            <a:r>
              <a:rPr lang="en-US" sz="1200" b="1" dirty="0" smtClean="0">
                <a:solidFill>
                  <a:prstClr val="black"/>
                </a:solidFill>
                <a:latin typeface="Arial" charset="0"/>
              </a:rPr>
              <a:t>free (unbounded) Mb.</a:t>
            </a:r>
            <a:r>
              <a:rPr lang="en-US" sz="1400" b="1" u="sng" dirty="0" smtClean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latin typeface="Arial" charset="0"/>
              </a:rPr>
              <a:t> </a:t>
            </a:r>
            <a:endParaRPr lang="ru-RU" sz="1400" b="1" dirty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4" name="Group 90"/>
          <p:cNvGrpSpPr>
            <a:grpSpLocks/>
          </p:cNvGrpSpPr>
          <p:nvPr/>
        </p:nvGrpSpPr>
        <p:grpSpPr bwMode="auto">
          <a:xfrm>
            <a:off x="4953000" y="3333750"/>
            <a:ext cx="4191000" cy="2309813"/>
            <a:chOff x="3120" y="2100"/>
            <a:chExt cx="2640" cy="1455"/>
          </a:xfrm>
        </p:grpSpPr>
        <p:sp>
          <p:nvSpPr>
            <p:cNvPr id="4140" name="Freeform 44"/>
            <p:cNvSpPr>
              <a:spLocks/>
            </p:cNvSpPr>
            <p:nvPr/>
          </p:nvSpPr>
          <p:spPr bwMode="auto">
            <a:xfrm flipH="1">
              <a:off x="3120" y="2100"/>
              <a:ext cx="1584" cy="768"/>
            </a:xfrm>
            <a:custGeom>
              <a:avLst/>
              <a:gdLst/>
              <a:ahLst/>
              <a:cxnLst>
                <a:cxn ang="0">
                  <a:pos x="0" y="1008"/>
                </a:cxn>
                <a:cxn ang="0">
                  <a:pos x="387" y="432"/>
                </a:cxn>
                <a:cxn ang="0">
                  <a:pos x="988" y="76"/>
                </a:cxn>
                <a:cxn ang="0">
                  <a:pos x="1728" y="0"/>
                </a:cxn>
              </a:cxnLst>
              <a:rect l="0" t="0" r="r" b="b"/>
              <a:pathLst>
                <a:path w="1728" h="1008">
                  <a:moveTo>
                    <a:pt x="0" y="1008"/>
                  </a:moveTo>
                  <a:cubicBezTo>
                    <a:pt x="64" y="912"/>
                    <a:pt x="222" y="587"/>
                    <a:pt x="387" y="432"/>
                  </a:cubicBezTo>
                  <a:cubicBezTo>
                    <a:pt x="552" y="277"/>
                    <a:pt x="765" y="148"/>
                    <a:pt x="988" y="76"/>
                  </a:cubicBezTo>
                  <a:cubicBezTo>
                    <a:pt x="1211" y="4"/>
                    <a:pt x="1574" y="16"/>
                    <a:pt x="1728" y="0"/>
                  </a:cubicBezTo>
                </a:path>
              </a:pathLst>
            </a:custGeom>
            <a:noFill/>
            <a:ln w="50800" cap="flat">
              <a:solidFill>
                <a:srgbClr val="000066"/>
              </a:solidFill>
              <a:prstDash val="dash"/>
              <a:round/>
              <a:headEnd type="stealth" w="lg" len="lg"/>
              <a:tailEnd type="none" w="lg" len="lg"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5" name="Group 87"/>
            <p:cNvGrpSpPr>
              <a:grpSpLocks/>
            </p:cNvGrpSpPr>
            <p:nvPr/>
          </p:nvGrpSpPr>
          <p:grpSpPr bwMode="auto">
            <a:xfrm>
              <a:off x="4333" y="2110"/>
              <a:ext cx="1427" cy="1445"/>
              <a:chOff x="4333" y="1906"/>
              <a:chExt cx="1427" cy="1445"/>
            </a:xfrm>
          </p:grpSpPr>
          <p:sp>
            <p:nvSpPr>
              <p:cNvPr id="4143" name="Text Box 47"/>
              <p:cNvSpPr txBox="1">
                <a:spLocks noChangeArrowheads="1"/>
              </p:cNvSpPr>
              <p:nvPr/>
            </p:nvSpPr>
            <p:spPr bwMode="auto">
              <a:xfrm>
                <a:off x="4333" y="3024"/>
                <a:ext cx="85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000066"/>
                    </a:solidFill>
                    <a:latin typeface="Arial" charset="0"/>
                  </a:rPr>
                  <a:t>Mb-CO</a:t>
                </a:r>
                <a:endParaRPr lang="ru-RU" sz="2800" b="1">
                  <a:solidFill>
                    <a:srgbClr val="000066"/>
                  </a:solidFill>
                  <a:latin typeface="Arial" charset="0"/>
                </a:endParaRPr>
              </a:p>
            </p:txBody>
          </p:sp>
          <p:sp>
            <p:nvSpPr>
              <p:cNvPr id="4129" name="Line 33"/>
              <p:cNvSpPr>
                <a:spLocks noChangeShapeType="1"/>
              </p:cNvSpPr>
              <p:nvPr/>
            </p:nvSpPr>
            <p:spPr bwMode="auto">
              <a:xfrm>
                <a:off x="4752" y="1906"/>
                <a:ext cx="0" cy="1056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175" name="Text Box 79"/>
              <p:cNvSpPr txBox="1">
                <a:spLocks noChangeArrowheads="1"/>
              </p:cNvSpPr>
              <p:nvPr/>
            </p:nvSpPr>
            <p:spPr bwMode="auto">
              <a:xfrm>
                <a:off x="4848" y="2458"/>
                <a:ext cx="912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000066"/>
                    </a:solidFill>
                    <a:latin typeface="Arial" charset="0"/>
                  </a:rPr>
                  <a:t>rebinding CO to Mb</a:t>
                </a:r>
                <a:endParaRPr lang="ru-RU" sz="1400" b="1">
                  <a:solidFill>
                    <a:srgbClr val="000066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6" name="Group 88"/>
          <p:cNvGrpSpPr>
            <a:grpSpLocks/>
          </p:cNvGrpSpPr>
          <p:nvPr/>
        </p:nvGrpSpPr>
        <p:grpSpPr bwMode="auto">
          <a:xfrm>
            <a:off x="142875" y="1466850"/>
            <a:ext cx="4746625" cy="3482975"/>
            <a:chOff x="90" y="924"/>
            <a:chExt cx="2990" cy="2194"/>
          </a:xfrm>
        </p:grpSpPr>
        <p:sp>
          <p:nvSpPr>
            <p:cNvPr id="4130" name="Text Box 34"/>
            <p:cNvSpPr txBox="1">
              <a:spLocks noChangeArrowheads="1"/>
            </p:cNvSpPr>
            <p:nvPr/>
          </p:nvSpPr>
          <p:spPr bwMode="auto">
            <a:xfrm>
              <a:off x="2628" y="1950"/>
              <a:ext cx="45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0066"/>
                  </a:solidFill>
                  <a:latin typeface="Arial" charset="0"/>
                </a:rPr>
                <a:t>CO</a:t>
              </a:r>
              <a:endParaRPr lang="ru-RU" sz="2800" b="1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auto">
            <a:xfrm>
              <a:off x="1008" y="2124"/>
              <a:ext cx="1536" cy="720"/>
            </a:xfrm>
            <a:custGeom>
              <a:avLst/>
              <a:gdLst/>
              <a:ahLst/>
              <a:cxnLst>
                <a:cxn ang="0">
                  <a:pos x="0" y="1008"/>
                </a:cxn>
                <a:cxn ang="0">
                  <a:pos x="387" y="432"/>
                </a:cxn>
                <a:cxn ang="0">
                  <a:pos x="988" y="76"/>
                </a:cxn>
                <a:cxn ang="0">
                  <a:pos x="1728" y="0"/>
                </a:cxn>
              </a:cxnLst>
              <a:rect l="0" t="0" r="r" b="b"/>
              <a:pathLst>
                <a:path w="1728" h="1008">
                  <a:moveTo>
                    <a:pt x="0" y="1008"/>
                  </a:moveTo>
                  <a:cubicBezTo>
                    <a:pt x="64" y="912"/>
                    <a:pt x="222" y="587"/>
                    <a:pt x="387" y="432"/>
                  </a:cubicBezTo>
                  <a:cubicBezTo>
                    <a:pt x="552" y="277"/>
                    <a:pt x="765" y="148"/>
                    <a:pt x="988" y="76"/>
                  </a:cubicBezTo>
                  <a:cubicBezTo>
                    <a:pt x="1211" y="4"/>
                    <a:pt x="1574" y="16"/>
                    <a:pt x="1728" y="0"/>
                  </a:cubicBezTo>
                </a:path>
              </a:pathLst>
            </a:custGeom>
            <a:noFill/>
            <a:ln w="50800" cap="flat">
              <a:solidFill>
                <a:srgbClr val="000066"/>
              </a:solidFill>
              <a:prstDash val="dash"/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pSp>
          <p:nvGrpSpPr>
            <p:cNvPr id="7" name="Group 82"/>
            <p:cNvGrpSpPr>
              <a:grpSpLocks/>
            </p:cNvGrpSpPr>
            <p:nvPr/>
          </p:nvGrpSpPr>
          <p:grpSpPr bwMode="auto">
            <a:xfrm>
              <a:off x="192" y="1390"/>
              <a:ext cx="672" cy="1728"/>
              <a:chOff x="96" y="1186"/>
              <a:chExt cx="672" cy="1728"/>
            </a:xfrm>
          </p:grpSpPr>
          <p:sp>
            <p:nvSpPr>
              <p:cNvPr id="4147" name="Line 51"/>
              <p:cNvSpPr>
                <a:spLocks noChangeShapeType="1"/>
              </p:cNvSpPr>
              <p:nvPr/>
            </p:nvSpPr>
            <p:spPr bwMode="auto">
              <a:xfrm>
                <a:off x="768" y="1186"/>
                <a:ext cx="0" cy="1728"/>
              </a:xfrm>
              <a:prstGeom prst="line">
                <a:avLst/>
              </a:prstGeom>
              <a:noFill/>
              <a:ln w="50800">
                <a:solidFill>
                  <a:srgbClr val="FF0066"/>
                </a:solidFill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174" name="Text Box 78"/>
              <p:cNvSpPr txBox="1">
                <a:spLocks noChangeArrowheads="1"/>
              </p:cNvSpPr>
              <p:nvPr/>
            </p:nvSpPr>
            <p:spPr bwMode="auto">
              <a:xfrm>
                <a:off x="96" y="2112"/>
                <a:ext cx="624" cy="6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rgbClr val="CC3300"/>
                    </a:solidFill>
                    <a:latin typeface="Arial" charset="0"/>
                  </a:rPr>
                  <a:t>breaking of chemical bound</a:t>
                </a:r>
              </a:p>
              <a:p>
                <a:pPr algn="ctr"/>
                <a:r>
                  <a:rPr lang="en-US" sz="1200" b="1">
                    <a:solidFill>
                      <a:srgbClr val="CC3300"/>
                    </a:solidFill>
                    <a:latin typeface="Arial" charset="0"/>
                  </a:rPr>
                  <a:t> Mb-CO</a:t>
                </a:r>
                <a:endParaRPr lang="ru-RU" sz="1200" b="1">
                  <a:solidFill>
                    <a:srgbClr val="CC3300"/>
                  </a:solidFill>
                  <a:latin typeface="Arial" charset="0"/>
                </a:endParaRPr>
              </a:p>
            </p:txBody>
          </p:sp>
        </p:grpSp>
        <p:grpSp>
          <p:nvGrpSpPr>
            <p:cNvPr id="8" name="Group 81"/>
            <p:cNvGrpSpPr>
              <a:grpSpLocks/>
            </p:cNvGrpSpPr>
            <p:nvPr/>
          </p:nvGrpSpPr>
          <p:grpSpPr bwMode="auto">
            <a:xfrm>
              <a:off x="90" y="924"/>
              <a:ext cx="1062" cy="480"/>
              <a:chOff x="-6" y="720"/>
              <a:chExt cx="1062" cy="480"/>
            </a:xfrm>
          </p:grpSpPr>
          <p:sp>
            <p:nvSpPr>
              <p:cNvPr id="4122" name="Text Box 26"/>
              <p:cNvSpPr txBox="1">
                <a:spLocks noChangeArrowheads="1"/>
              </p:cNvSpPr>
              <p:nvPr/>
            </p:nvSpPr>
            <p:spPr bwMode="auto">
              <a:xfrm>
                <a:off x="528" y="873"/>
                <a:ext cx="52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800" b="1">
                    <a:solidFill>
                      <a:srgbClr val="FF0000"/>
                    </a:solidFill>
                    <a:latin typeface="Arial" charset="0"/>
                  </a:rPr>
                  <a:t>Mb</a:t>
                </a:r>
                <a:r>
                  <a:rPr lang="en-US" sz="2800" b="1" baseline="30000">
                    <a:solidFill>
                      <a:srgbClr val="FF0000"/>
                    </a:solidFill>
                    <a:latin typeface="Arial" charset="0"/>
                  </a:rPr>
                  <a:t>*</a:t>
                </a:r>
                <a:endParaRPr lang="ru-RU" sz="2800" b="1">
                  <a:solidFill>
                    <a:srgbClr val="FF0000"/>
                  </a:solidFill>
                  <a:latin typeface="Arial" charset="0"/>
                </a:endParaRPr>
              </a:p>
            </p:txBody>
          </p:sp>
          <p:sp>
            <p:nvSpPr>
              <p:cNvPr id="4176" name="Text Box 80"/>
              <p:cNvSpPr txBox="1">
                <a:spLocks noChangeArrowheads="1"/>
              </p:cNvSpPr>
              <p:nvPr/>
            </p:nvSpPr>
            <p:spPr bwMode="auto">
              <a:xfrm>
                <a:off x="-6" y="720"/>
                <a:ext cx="58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FF3300"/>
                    </a:solidFill>
                    <a:latin typeface="Arial" charset="0"/>
                  </a:rPr>
                  <a:t>stressed (inactive) </a:t>
                </a:r>
                <a:r>
                  <a:rPr lang="ru-RU" sz="1200" b="1" dirty="0" err="1" smtClean="0">
                    <a:solidFill>
                      <a:srgbClr val="FF3300"/>
                    </a:solidFill>
                    <a:latin typeface="Arial" charset="0"/>
                  </a:rPr>
                  <a:t>state</a:t>
                </a:r>
                <a:endParaRPr lang="ru-RU" sz="1200" b="1" dirty="0">
                  <a:solidFill>
                    <a:srgbClr val="FF3300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9" name="Group 91"/>
          <p:cNvGrpSpPr>
            <a:grpSpLocks/>
          </p:cNvGrpSpPr>
          <p:nvPr/>
        </p:nvGrpSpPr>
        <p:grpSpPr bwMode="auto">
          <a:xfrm>
            <a:off x="1676400" y="2008187"/>
            <a:ext cx="7315200" cy="1323974"/>
            <a:chOff x="1056" y="1265"/>
            <a:chExt cx="4608" cy="834"/>
          </a:xfrm>
        </p:grpSpPr>
        <p:grpSp>
          <p:nvGrpSpPr>
            <p:cNvPr id="10" name="Group 84"/>
            <p:cNvGrpSpPr>
              <a:grpSpLocks/>
            </p:cNvGrpSpPr>
            <p:nvPr/>
          </p:nvGrpSpPr>
          <p:grpSpPr bwMode="auto">
            <a:xfrm>
              <a:off x="1056" y="1265"/>
              <a:ext cx="3408" cy="395"/>
              <a:chOff x="960" y="1061"/>
              <a:chExt cx="3408" cy="395"/>
            </a:xfrm>
          </p:grpSpPr>
          <p:sp>
            <p:nvSpPr>
              <p:cNvPr id="4172" name="AutoShape 76"/>
              <p:cNvSpPr>
                <a:spLocks noChangeArrowheads="1"/>
              </p:cNvSpPr>
              <p:nvPr/>
            </p:nvSpPr>
            <p:spPr bwMode="auto">
              <a:xfrm rot="645160">
                <a:off x="960" y="1312"/>
                <a:ext cx="3408" cy="144"/>
              </a:xfrm>
              <a:prstGeom prst="rightArrow">
                <a:avLst>
                  <a:gd name="adj1" fmla="val 50000"/>
                  <a:gd name="adj2" fmla="val 591667"/>
                </a:avLst>
              </a:prstGeom>
              <a:gradFill rotWithShape="0">
                <a:gsLst>
                  <a:gs pos="0">
                    <a:srgbClr val="FF8200"/>
                  </a:gs>
                  <a:gs pos="10001">
                    <a:srgbClr val="FF0000"/>
                  </a:gs>
                  <a:gs pos="35001">
                    <a:srgbClr val="BA0066"/>
                  </a:gs>
                  <a:gs pos="70000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173" name="Text Box 77"/>
              <p:cNvSpPr txBox="1">
                <a:spLocks noChangeArrowheads="1"/>
              </p:cNvSpPr>
              <p:nvPr/>
            </p:nvSpPr>
            <p:spPr bwMode="auto">
              <a:xfrm rot="631946">
                <a:off x="1071" y="1061"/>
                <a:ext cx="307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 dirty="0">
                    <a:solidFill>
                      <a:srgbClr val="FF0066"/>
                    </a:solidFill>
                    <a:latin typeface="Arial" charset="0"/>
                  </a:rPr>
                  <a:t>c</a:t>
                </a:r>
                <a:r>
                  <a:rPr lang="en-US" b="1" dirty="0" smtClean="0">
                    <a:solidFill>
                      <a:srgbClr val="FF0066"/>
                    </a:solidFill>
                    <a:latin typeface="Arial" charset="0"/>
                  </a:rPr>
                  <a:t>onformational </a:t>
                </a:r>
                <a:r>
                  <a:rPr lang="en-US" b="1" dirty="0">
                    <a:solidFill>
                      <a:srgbClr val="FF0066"/>
                    </a:solidFill>
                    <a:latin typeface="Arial" charset="0"/>
                  </a:rPr>
                  <a:t>rearrangements of the Mb</a:t>
                </a:r>
                <a:endParaRPr lang="ru-RU" b="1" dirty="0">
                  <a:solidFill>
                    <a:srgbClr val="FF0066"/>
                  </a:solidFill>
                  <a:latin typeface="Arial" charset="0"/>
                </a:endParaRPr>
              </a:p>
            </p:txBody>
          </p:sp>
        </p:grpSp>
        <p:grpSp>
          <p:nvGrpSpPr>
            <p:cNvPr id="11" name="Group 86"/>
            <p:cNvGrpSpPr>
              <a:grpSpLocks/>
            </p:cNvGrpSpPr>
            <p:nvPr/>
          </p:nvGrpSpPr>
          <p:grpSpPr bwMode="auto">
            <a:xfrm>
              <a:off x="4512" y="1692"/>
              <a:ext cx="1152" cy="407"/>
              <a:chOff x="4416" y="1488"/>
              <a:chExt cx="1152" cy="407"/>
            </a:xfrm>
          </p:grpSpPr>
          <p:sp>
            <p:nvSpPr>
              <p:cNvPr id="4125" name="Text Box 29"/>
              <p:cNvSpPr txBox="1">
                <a:spLocks noChangeArrowheads="1"/>
              </p:cNvSpPr>
              <p:nvPr/>
            </p:nvSpPr>
            <p:spPr bwMode="auto">
              <a:xfrm>
                <a:off x="4416" y="1567"/>
                <a:ext cx="52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b="1">
                    <a:solidFill>
                      <a:srgbClr val="C0504D"/>
                    </a:solidFill>
                    <a:latin typeface="Arial" charset="0"/>
                  </a:rPr>
                  <a:t>Mb</a:t>
                </a:r>
                <a:r>
                  <a:rPr lang="en-US" sz="2800" b="1" baseline="-25000">
                    <a:solidFill>
                      <a:srgbClr val="C0504D"/>
                    </a:solidFill>
                    <a:latin typeface="Arial" charset="0"/>
                  </a:rPr>
                  <a:t>1</a:t>
                </a:r>
                <a:endParaRPr lang="ru-RU" sz="2800" b="1">
                  <a:solidFill>
                    <a:srgbClr val="C0504D"/>
                  </a:solidFill>
                  <a:latin typeface="Arial" charset="0"/>
                </a:endParaRPr>
              </a:p>
            </p:txBody>
          </p:sp>
          <p:sp>
            <p:nvSpPr>
              <p:cNvPr id="4181" name="Text Box 85"/>
              <p:cNvSpPr txBox="1">
                <a:spLocks noChangeArrowheads="1"/>
              </p:cNvSpPr>
              <p:nvPr/>
            </p:nvSpPr>
            <p:spPr bwMode="auto">
              <a:xfrm>
                <a:off x="4896" y="1488"/>
                <a:ext cx="67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200" b="1" dirty="0" smtClean="0">
                    <a:solidFill>
                      <a:srgbClr val="C0504D"/>
                    </a:solidFill>
                    <a:latin typeface="Arial" charset="0"/>
                  </a:rPr>
                  <a:t>equilibrated (active) state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Arial" charset="0"/>
                  </a:rPr>
                  <a:t> </a:t>
                </a:r>
                <a:endParaRPr lang="ru-RU" sz="1200" b="1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90112" name="Text Box 0"/>
          <p:cNvSpPr txBox="1">
            <a:spLocks noChangeArrowheads="1"/>
          </p:cNvSpPr>
          <p:nvPr/>
        </p:nvSpPr>
        <p:spPr bwMode="auto">
          <a:xfrm>
            <a:off x="1692275" y="5876925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prstClr val="black"/>
                </a:solidFill>
              </a:rPr>
              <a:t>laser pulse</a:t>
            </a:r>
            <a:endParaRPr lang="ru-RU" sz="1200" b="1">
              <a:solidFill>
                <a:prstClr val="black"/>
              </a:solidFill>
            </a:endParaRPr>
          </a:p>
        </p:txBody>
      </p:sp>
      <p:pic>
        <p:nvPicPr>
          <p:cNvPr id="36" name="Объект 1"/>
          <p:cNvPicPr>
            <a:picLocks noChangeArrowheads="1"/>
          </p:cNvPicPr>
          <p:nvPr/>
        </p:nvPicPr>
        <p:blipFill>
          <a:blip r:embed="rId5"/>
          <a:srcRect t="-287" b="-574"/>
          <a:stretch>
            <a:fillRect/>
          </a:stretch>
        </p:blipFill>
        <p:spPr bwMode="auto">
          <a:xfrm>
            <a:off x="2750330" y="4000504"/>
            <a:ext cx="375049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250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619672" y="1796389"/>
            <a:ext cx="4364558" cy="4296907"/>
            <a:chOff x="1071538" y="1796389"/>
            <a:chExt cx="2643206" cy="3351769"/>
          </a:xfrm>
        </p:grpSpPr>
        <p:pic>
          <p:nvPicPr>
            <p:cNvPr id="9" name="Picture 5" descr="experimen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14414" y="1796389"/>
              <a:ext cx="2286016" cy="1632611"/>
            </a:xfrm>
            <a:prstGeom prst="rect">
              <a:avLst/>
            </a:prstGeom>
            <a:noFill/>
          </p:spPr>
        </p:pic>
        <p:pic>
          <p:nvPicPr>
            <p:cNvPr id="10" name="Рисунок 9" descr="fig1b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1538" y="3429000"/>
              <a:ext cx="2643206" cy="1719158"/>
            </a:xfrm>
            <a:prstGeom prst="rect">
              <a:avLst/>
            </a:prstGeom>
          </p:spPr>
        </p:pic>
      </p:grpSp>
      <p:sp>
        <p:nvSpPr>
          <p:cNvPr id="12" name="Text Box 57"/>
          <p:cNvSpPr txBox="1">
            <a:spLocks noChangeArrowheads="1"/>
          </p:cNvSpPr>
          <p:nvPr/>
        </p:nvSpPr>
        <p:spPr bwMode="auto">
          <a:xfrm>
            <a:off x="770458" y="598904"/>
            <a:ext cx="760888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93300"/>
                </a:solidFill>
              </a:rPr>
              <a:t>CO </a:t>
            </a:r>
            <a:r>
              <a:rPr lang="en-US" sz="2400" b="1" dirty="0">
                <a:solidFill>
                  <a:srgbClr val="993300"/>
                </a:solidFill>
              </a:rPr>
              <a:t>rebinding </a:t>
            </a:r>
            <a:r>
              <a:rPr lang="en-US" sz="2400" b="1" dirty="0" smtClean="0">
                <a:solidFill>
                  <a:srgbClr val="993300"/>
                </a:solidFill>
              </a:rPr>
              <a:t>kinetics</a:t>
            </a:r>
            <a:endParaRPr lang="en-US" sz="2400" b="1" dirty="0">
              <a:solidFill>
                <a:srgbClr val="993300"/>
              </a:solidFill>
            </a:endParaRPr>
          </a:p>
          <a:p>
            <a:pPr algn="ctr"/>
            <a:r>
              <a:rPr lang="en-US" sz="1400" b="1" dirty="0">
                <a:solidFill>
                  <a:srgbClr val="000066"/>
                </a:solidFill>
                <a:latin typeface="Arial" charset="0"/>
              </a:rPr>
              <a:t>(H. </a:t>
            </a:r>
            <a:r>
              <a:rPr lang="en-US" sz="1400" b="1" dirty="0" err="1" smtClean="0">
                <a:solidFill>
                  <a:srgbClr val="000066"/>
                </a:solidFill>
                <a:latin typeface="Arial" charset="0"/>
              </a:rPr>
              <a:t>Frauenfelder’s</a:t>
            </a:r>
            <a:r>
              <a:rPr lang="en-US" sz="1400" b="1" dirty="0" smtClean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1400" b="1" dirty="0">
                <a:solidFill>
                  <a:srgbClr val="000066"/>
                </a:solidFill>
                <a:latin typeface="Arial" charset="0"/>
              </a:rPr>
              <a:t>group, since the </a:t>
            </a:r>
            <a:r>
              <a:rPr lang="en-US" sz="1400" b="1" dirty="0" smtClean="0">
                <a:solidFill>
                  <a:srgbClr val="000066"/>
                </a:solidFill>
                <a:latin typeface="Arial" charset="0"/>
              </a:rPr>
              <a:t>end of the 1970th)</a:t>
            </a:r>
            <a:r>
              <a:rPr lang="en-US" sz="1400" b="1" dirty="0" smtClean="0">
                <a:solidFill>
                  <a:prstClr val="black"/>
                </a:solidFill>
                <a:latin typeface="Arial" charset="0"/>
              </a:rPr>
              <a:t> </a:t>
            </a:r>
            <a:endParaRPr lang="ru-RU" sz="14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88274" y="198884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High temperature kinetics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39716" y="461997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Low temperature kinetics</a:t>
            </a:r>
            <a:endParaRPr lang="ru-RU" b="1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5789314" y="3385126"/>
            <a:ext cx="3111846" cy="523220"/>
            <a:chOff x="5868144" y="3290530"/>
            <a:chExt cx="3111846" cy="523220"/>
          </a:xfrm>
        </p:grpSpPr>
        <p:sp>
          <p:nvSpPr>
            <p:cNvPr id="4" name="TextBox 3"/>
            <p:cNvSpPr txBox="1"/>
            <p:nvPr/>
          </p:nvSpPr>
          <p:spPr>
            <a:xfrm>
              <a:off x="6372200" y="3290530"/>
              <a:ext cx="26077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C00000"/>
                  </a:solidFill>
                </a:rPr>
                <a:t>phase transition with sharp reduction in scales of fluctuation</a:t>
              </a:r>
              <a:endParaRPr lang="ru-RU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5" name="Стрелка влево 4"/>
            <p:cNvSpPr/>
            <p:nvPr/>
          </p:nvSpPr>
          <p:spPr>
            <a:xfrm>
              <a:off x="5868144" y="3546594"/>
              <a:ext cx="504056" cy="98430"/>
            </a:xfrm>
            <a:prstGeom prst="leftArrow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6415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1" name="Picture 5" descr="experi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628" y="1988840"/>
            <a:ext cx="3279308" cy="2341994"/>
          </a:xfrm>
          <a:prstGeom prst="rect">
            <a:avLst/>
          </a:prstGeom>
          <a:noFill/>
        </p:spPr>
      </p:pic>
      <p:pic>
        <p:nvPicPr>
          <p:cNvPr id="2050" name="Объект 1"/>
          <p:cNvPicPr>
            <a:picLocks noChangeArrowheads="1"/>
          </p:cNvPicPr>
          <p:nvPr/>
        </p:nvPicPr>
        <p:blipFill>
          <a:blip r:embed="rId4" cstate="print"/>
          <a:srcRect t="-287" b="-574"/>
          <a:stretch>
            <a:fillRect/>
          </a:stretch>
        </p:blipFill>
        <p:spPr bwMode="auto">
          <a:xfrm>
            <a:off x="5929322" y="785794"/>
            <a:ext cx="278608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990868"/>
            <a:ext cx="3776089" cy="203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843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865357"/>
              </p:ext>
            </p:extLst>
          </p:nvPr>
        </p:nvGraphicFramePr>
        <p:xfrm>
          <a:off x="419100" y="5000624"/>
          <a:ext cx="3270834" cy="1308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9" name="Equation" r:id="rId6" imgW="1968480" imgH="787320" progId="Equation.DSMT4">
                  <p:embed/>
                </p:oleObj>
              </mc:Choice>
              <mc:Fallback>
                <p:oleObj name="Equation" r:id="rId6" imgW="196848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5000624"/>
                        <a:ext cx="3270834" cy="130869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H="1">
            <a:off x="1357290" y="2578014"/>
            <a:ext cx="694430" cy="245120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8596" y="665401"/>
            <a:ext cx="5295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High-temperature kinetics follows </a:t>
            </a:r>
            <a:r>
              <a:rPr lang="en-US" sz="2000" b="1" dirty="0" smtClean="0">
                <a:solidFill>
                  <a:srgbClr val="FF0000"/>
                </a:solidFill>
              </a:rPr>
              <a:t>a power law </a:t>
            </a:r>
            <a:r>
              <a:rPr lang="en-US" sz="2000" b="1" dirty="0" smtClean="0">
                <a:solidFill>
                  <a:srgbClr val="002060"/>
                </a:solidFill>
              </a:rPr>
              <a:t>with </a:t>
            </a:r>
            <a:r>
              <a:rPr lang="en-US" sz="2000" b="1" dirty="0" smtClean="0">
                <a:solidFill>
                  <a:srgbClr val="FF0000"/>
                </a:solidFill>
              </a:rPr>
              <a:t>anomalous</a:t>
            </a:r>
            <a:r>
              <a:rPr lang="en-US" sz="2000" b="1" dirty="0" smtClean="0">
                <a:solidFill>
                  <a:srgbClr val="002060"/>
                </a:solidFill>
              </a:rPr>
              <a:t> temperature behavior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6239" y="4610409"/>
            <a:ext cx="1780017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power decay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(for those CO that remained in the active center)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66331" y="2206788"/>
            <a:ext cx="22145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exponential decay </a:t>
            </a:r>
            <a:r>
              <a:rPr lang="en-US" sz="1400" b="1" dirty="0" smtClean="0">
                <a:solidFill>
                  <a:srgbClr val="FF0000"/>
                </a:solidFill>
              </a:rPr>
              <a:t>(for those CO that left the active center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7608115" y="2976795"/>
            <a:ext cx="714380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428696" y="5142655"/>
            <a:ext cx="3537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Power-law kinetics  appears due to the influence of protein dynamics.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88640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Steinbach P. J. et al. Biochemistry,  </a:t>
            </a:r>
            <a:r>
              <a:rPr lang="en-US" sz="1400" b="1" u="sng" dirty="0" smtClean="0">
                <a:solidFill>
                  <a:prstClr val="black"/>
                </a:solidFill>
              </a:rPr>
              <a:t>30</a:t>
            </a:r>
            <a:r>
              <a:rPr lang="en-US" sz="1400" b="1" dirty="0" smtClean="0">
                <a:solidFill>
                  <a:prstClr val="black"/>
                </a:solidFill>
              </a:rPr>
              <a:t>, 3988 (1991)</a:t>
            </a:r>
            <a:endParaRPr lang="ru-RU" sz="1400" b="1" dirty="0">
              <a:solidFill>
                <a:prstClr val="black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4572000" y="3284984"/>
            <a:ext cx="1656184" cy="13254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6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3515163"/>
            <a:ext cx="3143272" cy="2074077"/>
          </a:xfrm>
          <a:prstGeom prst="rect">
            <a:avLst/>
          </a:prstGeom>
        </p:spPr>
      </p:pic>
      <p:pic>
        <p:nvPicPr>
          <p:cNvPr id="3" name="Рисунок 2" descr="fig1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2584854"/>
            <a:ext cx="3844258" cy="2500330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222415"/>
              </p:ext>
            </p:extLst>
          </p:nvPr>
        </p:nvGraphicFramePr>
        <p:xfrm>
          <a:off x="5309603" y="1078034"/>
          <a:ext cx="1471612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46" name="Equation" r:id="rId5" imgW="1002960" imgH="711000" progId="Equation.DSMT4">
                  <p:embed/>
                </p:oleObj>
              </mc:Choice>
              <mc:Fallback>
                <p:oleObj name="Equation" r:id="rId5" imgW="100296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9603" y="1078034"/>
                        <a:ext cx="1471612" cy="1041400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520876"/>
              </p:ext>
            </p:extLst>
          </p:nvPr>
        </p:nvGraphicFramePr>
        <p:xfrm>
          <a:off x="2448297" y="5240856"/>
          <a:ext cx="2143125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47" name="Equation" r:id="rId7" imgW="1180800" imgH="812520" progId="Equation.DSMT4">
                  <p:embed/>
                </p:oleObj>
              </mc:Choice>
              <mc:Fallback>
                <p:oleObj name="Equation" r:id="rId7" imgW="11808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8297" y="5240856"/>
                        <a:ext cx="2143125" cy="1201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H="1">
            <a:off x="4745403" y="4149080"/>
            <a:ext cx="2362524" cy="12961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8129" y="1078034"/>
            <a:ext cx="4358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Low-temperature kinetics </a:t>
            </a:r>
            <a:r>
              <a:rPr lang="en-US" sz="2000" b="1" dirty="0" smtClean="0">
                <a:solidFill>
                  <a:srgbClr val="002060"/>
                </a:solidFill>
                <a:sym typeface="Symbol"/>
              </a:rPr>
              <a:t>follows the rational fit with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normal </a:t>
            </a:r>
            <a:r>
              <a:rPr lang="en-US" sz="2000" b="1" dirty="0" smtClean="0">
                <a:solidFill>
                  <a:srgbClr val="002060"/>
                </a:solidFill>
                <a:sym typeface="Symbol"/>
              </a:rPr>
              <a:t>temperature behavior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564416"/>
              </p:ext>
            </p:extLst>
          </p:nvPr>
        </p:nvGraphicFramePr>
        <p:xfrm>
          <a:off x="8072462" y="5334917"/>
          <a:ext cx="78898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48" name="Equation" r:id="rId9" imgW="736560" imgH="571320" progId="Equation.DSMT4">
                  <p:embed/>
                </p:oleObj>
              </mc:Choice>
              <mc:Fallback>
                <p:oleObj name="Equation" r:id="rId9" imgW="73656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2462" y="5334917"/>
                        <a:ext cx="788988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90210"/>
              </p:ext>
            </p:extLst>
          </p:nvPr>
        </p:nvGraphicFramePr>
        <p:xfrm>
          <a:off x="5295500" y="3332943"/>
          <a:ext cx="428628" cy="314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49" name="Equation" r:id="rId11" imgW="279360" imgH="203040" progId="Equation.DSMT4">
                  <p:embed/>
                </p:oleObj>
              </mc:Choice>
              <mc:Fallback>
                <p:oleObj name="Equation" r:id="rId11" imgW="279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5500" y="3332943"/>
                        <a:ext cx="428628" cy="3146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Нашивка 16"/>
          <p:cNvSpPr/>
          <p:nvPr/>
        </p:nvSpPr>
        <p:spPr>
          <a:xfrm>
            <a:off x="4283968" y="3660217"/>
            <a:ext cx="1151477" cy="488863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4214810" y="1700808"/>
            <a:ext cx="1437310" cy="8840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0" y="3049215"/>
            <a:ext cx="4286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</a:rPr>
              <a:t>Zharikov</a:t>
            </a:r>
            <a:r>
              <a:rPr lang="en-US" sz="1400" b="1" dirty="0" smtClean="0">
                <a:solidFill>
                  <a:srgbClr val="002060"/>
                </a:solidFill>
              </a:rPr>
              <a:t> A. A., Fisher S. J. Phys. Chem. </a:t>
            </a:r>
            <a:r>
              <a:rPr lang="en-US" sz="1400" b="1" u="sng" dirty="0" smtClean="0">
                <a:solidFill>
                  <a:srgbClr val="002060"/>
                </a:solidFill>
              </a:rPr>
              <a:t>263</a:t>
            </a:r>
            <a:r>
              <a:rPr lang="en-US" sz="1400" b="1" dirty="0" smtClean="0">
                <a:solidFill>
                  <a:srgbClr val="002060"/>
                </a:solidFill>
              </a:rPr>
              <a:t>, 749 (1996)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188640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Steinbach P. J. et al. Biochemistry,  </a:t>
            </a:r>
            <a:r>
              <a:rPr lang="en-US" sz="1400" b="1" u="sng" dirty="0" smtClean="0">
                <a:solidFill>
                  <a:prstClr val="black"/>
                </a:solidFill>
              </a:rPr>
              <a:t>30</a:t>
            </a:r>
            <a:r>
              <a:rPr lang="en-US" sz="1400" b="1" dirty="0" smtClean="0">
                <a:solidFill>
                  <a:prstClr val="black"/>
                </a:solidFill>
              </a:rPr>
              <a:t>, 3988 (1991)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1715" y="2458253"/>
            <a:ext cx="3612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K</a:t>
            </a:r>
            <a:r>
              <a:rPr lang="en-US" sz="2000" b="1" dirty="0" smtClean="0">
                <a:solidFill>
                  <a:srgbClr val="002060"/>
                </a:solidFill>
              </a:rPr>
              <a:t>inetic curves </a:t>
            </a:r>
            <a:r>
              <a:rPr lang="en-US" sz="2000" b="1" dirty="0" smtClean="0">
                <a:solidFill>
                  <a:srgbClr val="002060"/>
                </a:solidFill>
              </a:rPr>
              <a:t>can be </a:t>
            </a:r>
            <a:r>
              <a:rPr lang="en-US" sz="2000" b="1" dirty="0" smtClean="0">
                <a:solidFill>
                  <a:srgbClr val="002060"/>
                </a:solidFill>
              </a:rPr>
              <a:t>re-scaled to the master-plot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86987" y="6021288"/>
            <a:ext cx="4017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Again, power-law kinetics  appears due to the influence of protein dynamics.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8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881286"/>
              </p:ext>
            </p:extLst>
          </p:nvPr>
        </p:nvGraphicFramePr>
        <p:xfrm>
          <a:off x="3635896" y="4725144"/>
          <a:ext cx="14668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5" name="Equation" r:id="rId3" imgW="1117440" imgH="812520" progId="Equation.DSMT4">
                  <p:embed/>
                </p:oleObj>
              </mc:Choice>
              <mc:Fallback>
                <p:oleObj name="Equation" r:id="rId3" imgW="111744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4725144"/>
                        <a:ext cx="146685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465340"/>
              </p:ext>
            </p:extLst>
          </p:nvPr>
        </p:nvGraphicFramePr>
        <p:xfrm>
          <a:off x="3132138" y="2084388"/>
          <a:ext cx="1468437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6" name="Equation" r:id="rId5" imgW="1180800" imgH="787320" progId="Equation.DSMT4">
                  <p:embed/>
                </p:oleObj>
              </mc:Choice>
              <mc:Fallback>
                <p:oleObj name="Equation" r:id="rId5" imgW="118080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084388"/>
                        <a:ext cx="1468437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0034" y="560874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The exponents of the power-law approximations for long-time kinetics at </a:t>
            </a:r>
            <a:r>
              <a:rPr lang="en-US" sz="2000" b="1" dirty="0">
                <a:solidFill>
                  <a:srgbClr val="002060"/>
                </a:solidFill>
              </a:rPr>
              <a:t>high temperatures </a:t>
            </a:r>
            <a:r>
              <a:rPr lang="en-US" sz="2000" b="1" dirty="0" smtClean="0">
                <a:solidFill>
                  <a:srgbClr val="002060"/>
                </a:solidFill>
              </a:rPr>
              <a:t>and low temperatures are dramatically different.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9" name="Picture 5" descr="experimen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3568" y="2084421"/>
            <a:ext cx="2286016" cy="1632611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1403484"/>
                <a:ext cx="28162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C00000"/>
                    </a:solidFill>
                  </a:rPr>
                  <a:t>high-temperature kinetics </a:t>
                </a:r>
              </a:p>
              <a:p>
                <a:pPr algn="ctr"/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</a:rPr>
                      <m:t>𝟑𝟎𝟎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÷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𝟐𝟎𝟎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0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𝐊</m:t>
                    </m:r>
                  </m:oMath>
                </a14:m>
                <a:endParaRPr lang="ru-RU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403484"/>
                <a:ext cx="2816292" cy="646331"/>
              </a:xfrm>
              <a:prstGeom prst="rect">
                <a:avLst/>
              </a:prstGeom>
              <a:blipFill rotWithShape="1">
                <a:blip r:embed="rId9"/>
                <a:stretch>
                  <a:fillRect t="-4717" r="-2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55576" y="3923764"/>
                <a:ext cx="26642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C00000"/>
                    </a:solidFill>
                  </a:rPr>
                  <a:t>low-temperature kinetics</a:t>
                </a:r>
              </a:p>
              <a:p>
                <a:pPr lvl="0"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</a:rPr>
                      <m:t>𝟏𝟖𝟎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÷</m:t>
                    </m:r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𝟔𝟎</m:t>
                    </m:r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𝐊</m:t>
                    </m:r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 </a:t>
                </a:r>
                <a:endParaRPr lang="ru-RU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923764"/>
                <a:ext cx="2664296" cy="646331"/>
              </a:xfrm>
              <a:prstGeom prst="rect">
                <a:avLst/>
              </a:prstGeom>
              <a:blipFill rotWithShape="1">
                <a:blip r:embed="rId10"/>
                <a:stretch>
                  <a:fillRect l="-458" t="-47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076056" y="162880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dependences of characteristic exponents on the temperature 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16391" name="Группа 16390"/>
          <p:cNvGrpSpPr/>
          <p:nvPr/>
        </p:nvGrpSpPr>
        <p:grpSpPr>
          <a:xfrm>
            <a:off x="5436096" y="2564904"/>
            <a:ext cx="3157320" cy="2783191"/>
            <a:chOff x="5735160" y="3140968"/>
            <a:chExt cx="3157320" cy="278319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012160" y="3140968"/>
              <a:ext cx="2880320" cy="244827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84" name="Прямоугольник 16383"/>
            <p:cNvSpPr/>
            <p:nvPr/>
          </p:nvSpPr>
          <p:spPr>
            <a:xfrm>
              <a:off x="6012160" y="3140968"/>
              <a:ext cx="864096" cy="2448272"/>
            </a:xfrm>
            <a:prstGeom prst="rect">
              <a:avLst/>
            </a:prstGeom>
            <a:solidFill>
              <a:srgbClr val="FFCCFF"/>
            </a:solidFill>
            <a:ln w="952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4973560" y="4226604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c</a:t>
              </a:r>
              <a:r>
                <a:rPr lang="en-US" sz="1200" b="1" dirty="0" smtClean="0"/>
                <a:t>haracteristic exponent</a:t>
              </a:r>
              <a:endParaRPr lang="ru-RU" sz="12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386390" y="5580732"/>
                  <a:ext cx="288032" cy="3434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ru-RU" sz="1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ru-RU" sz="1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𝑇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6390" y="5580732"/>
                  <a:ext cx="288032" cy="343427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Полилиния 18"/>
            <p:cNvSpPr/>
            <p:nvPr/>
          </p:nvSpPr>
          <p:spPr>
            <a:xfrm>
              <a:off x="6876256" y="3646598"/>
              <a:ext cx="1800200" cy="718506"/>
            </a:xfrm>
            <a:custGeom>
              <a:avLst/>
              <a:gdLst>
                <a:gd name="connsiteX0" fmla="*/ 0 w 2482850"/>
                <a:gd name="connsiteY0" fmla="*/ 1797050 h 1797050"/>
                <a:gd name="connsiteX1" fmla="*/ 882650 w 2482850"/>
                <a:gd name="connsiteY1" fmla="*/ 495300 h 1797050"/>
                <a:gd name="connsiteX2" fmla="*/ 2482850 w 2482850"/>
                <a:gd name="connsiteY2" fmla="*/ 0 h 1797050"/>
                <a:gd name="connsiteX3" fmla="*/ 2482850 w 2482850"/>
                <a:gd name="connsiteY3" fmla="*/ 0 h 179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2850" h="1797050">
                  <a:moveTo>
                    <a:pt x="0" y="1797050"/>
                  </a:moveTo>
                  <a:cubicBezTo>
                    <a:pt x="234421" y="1295929"/>
                    <a:pt x="468842" y="794808"/>
                    <a:pt x="882650" y="495300"/>
                  </a:cubicBezTo>
                  <a:cubicBezTo>
                    <a:pt x="1296458" y="195792"/>
                    <a:pt x="2482850" y="0"/>
                    <a:pt x="2482850" y="0"/>
                  </a:cubicBezTo>
                  <a:lnTo>
                    <a:pt x="248285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 rot="15916413">
              <a:off x="5959174" y="3521441"/>
              <a:ext cx="1045864" cy="714228"/>
            </a:xfrm>
            <a:custGeom>
              <a:avLst/>
              <a:gdLst>
                <a:gd name="connsiteX0" fmla="*/ 0 w 2482850"/>
                <a:gd name="connsiteY0" fmla="*/ 1797050 h 1797050"/>
                <a:gd name="connsiteX1" fmla="*/ 882650 w 2482850"/>
                <a:gd name="connsiteY1" fmla="*/ 495300 h 1797050"/>
                <a:gd name="connsiteX2" fmla="*/ 2482850 w 2482850"/>
                <a:gd name="connsiteY2" fmla="*/ 0 h 1797050"/>
                <a:gd name="connsiteX3" fmla="*/ 2482850 w 2482850"/>
                <a:gd name="connsiteY3" fmla="*/ 0 h 179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2850" h="1797050">
                  <a:moveTo>
                    <a:pt x="0" y="1797050"/>
                  </a:moveTo>
                  <a:cubicBezTo>
                    <a:pt x="234421" y="1295929"/>
                    <a:pt x="468842" y="794808"/>
                    <a:pt x="882650" y="495300"/>
                  </a:cubicBezTo>
                  <a:cubicBezTo>
                    <a:pt x="1296458" y="195792"/>
                    <a:pt x="2482850" y="0"/>
                    <a:pt x="2482850" y="0"/>
                  </a:cubicBezTo>
                  <a:lnTo>
                    <a:pt x="2482850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228184" y="3300926"/>
                  <a:ext cx="715772" cy="2996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smtClean="0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sz="9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900" b="0" i="1" smtClean="0">
                                <a:latin typeface="Cambria Math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en-US" sz="900" b="0" i="1" smtClean="0"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9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9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9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900" b="0" i="1" smtClean="0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9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box>
                          </m:e>
                        </m:d>
                      </m:oMath>
                    </m:oMathPara>
                  </a14:m>
                  <a:endParaRPr lang="ru-RU" sz="9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28184" y="3300926"/>
                  <a:ext cx="715772" cy="299634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8168167" y="3923764"/>
                  <a:ext cx="398571" cy="3436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ru-RU" sz="8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8167" y="3923764"/>
                  <a:ext cx="398571" cy="343684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Прямая со стрелкой 24"/>
            <p:cNvCxnSpPr/>
            <p:nvPr/>
          </p:nvCxnSpPr>
          <p:spPr>
            <a:xfrm flipH="1">
              <a:off x="6300193" y="3573016"/>
              <a:ext cx="288031" cy="30553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flipH="1" flipV="1">
              <a:off x="7668344" y="3878556"/>
              <a:ext cx="576064" cy="12729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88" name="Прямая соединительная линия 16387"/>
            <p:cNvCxnSpPr/>
            <p:nvPr/>
          </p:nvCxnSpPr>
          <p:spPr>
            <a:xfrm>
              <a:off x="6876256" y="3140968"/>
              <a:ext cx="0" cy="244827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89" name="TextBox 16388"/>
            <p:cNvSpPr txBox="1"/>
            <p:nvPr/>
          </p:nvSpPr>
          <p:spPr>
            <a:xfrm>
              <a:off x="6083117" y="4570095"/>
              <a:ext cx="7211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high-temperature region</a:t>
              </a:r>
              <a:endParaRPr lang="ru-RU" sz="8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379261" y="4551511"/>
              <a:ext cx="7211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l</a:t>
              </a:r>
              <a:r>
                <a:rPr lang="en-US" sz="800" b="1" dirty="0" smtClean="0"/>
                <a:t>ow-temperature region</a:t>
              </a:r>
              <a:endParaRPr lang="ru-RU" sz="8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90" name="TextBox 16389"/>
                <p:cNvSpPr txBox="1"/>
                <p:nvPr/>
              </p:nvSpPr>
              <p:spPr>
                <a:xfrm>
                  <a:off x="6444208" y="5610448"/>
                  <a:ext cx="792088" cy="3088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200" i="1" smtClean="0">
                            <a:latin typeface="Cambria Math"/>
                            <a:ea typeface="Cambria Math"/>
                          </a:rPr>
                          <m:t>≈</m:t>
                        </m:r>
                        <m:box>
                          <m:boxPr>
                            <m:ctrlPr>
                              <a:rPr lang="ru-RU" sz="1200" i="1" smtClean="0">
                                <a:latin typeface="Cambria Math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ru-RU" sz="12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2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200" b="0" i="1" smtClean="0">
                                    <a:latin typeface="Cambria Math"/>
                                    <a:ea typeface="Cambria Math"/>
                                  </a:rPr>
                                  <m:t>200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16390" name="TextBox 163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4208" y="5610448"/>
                  <a:ext cx="792088" cy="308867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7" name="Рисунок 26" descr="fig2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6724" y="4636555"/>
            <a:ext cx="2142000" cy="141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</a:rPr>
              <a:t>Frauenfelder’s</a:t>
            </a:r>
            <a:r>
              <a:rPr lang="en-US" sz="2400" b="1" dirty="0" smtClean="0">
                <a:solidFill>
                  <a:srgbClr val="C00000"/>
                </a:solidFill>
              </a:rPr>
              <a:t> interpretation</a:t>
            </a:r>
            <a:endParaRPr lang="ru-RU" sz="2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581148" y="1340768"/>
                <a:ext cx="8167316" cy="4082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/>
                  <a:t>Initial interpretation </a:t>
                </a:r>
                <a:r>
                  <a:rPr lang="en-US" b="1" dirty="0"/>
                  <a:t>of </a:t>
                </a:r>
                <a:r>
                  <a:rPr lang="en-US" b="1" dirty="0" smtClean="0"/>
                  <a:t>the CO rebinding  kinetics was given by </a:t>
                </a:r>
                <a:r>
                  <a:rPr lang="en-US" b="1" dirty="0" err="1" smtClean="0"/>
                  <a:t>Frauenfelder’s</a:t>
                </a:r>
                <a:r>
                  <a:rPr lang="en-US" b="1" dirty="0" smtClean="0"/>
                  <a:t> group. They suggested that at low temperatures protein molecules are frozen in different conformational </a:t>
                </a:r>
                <a:r>
                  <a:rPr lang="en-US" b="1" dirty="0" err="1" smtClean="0"/>
                  <a:t>substates</a:t>
                </a:r>
                <a:r>
                  <a:rPr lang="en-US" b="1" dirty="0"/>
                  <a:t>, </a:t>
                </a:r>
                <a:r>
                  <a:rPr lang="en-US" b="1" dirty="0" smtClean="0"/>
                  <a:t>so the reaction rate is combined by contributions  of many activation barriers distributed over </a:t>
                </a:r>
                <a:r>
                  <a:rPr lang="en-US" b="1" dirty="0" smtClean="0"/>
                  <a:t>the </a:t>
                </a:r>
                <a:r>
                  <a:rPr lang="en-US" b="1" dirty="0" smtClean="0"/>
                  <a:t>sample</a:t>
                </a:r>
                <a:r>
                  <a:rPr lang="en-US" b="1" dirty="0"/>
                  <a:t>:</a:t>
                </a:r>
                <a:endParaRPr lang="en-US" b="1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/>
                          <a:ea typeface="Calibri"/>
                          <a:cs typeface="Times New Roman"/>
                        </a:rPr>
                        <m:t>𝑛</m:t>
                      </m:r>
                      <m:d>
                        <m:dPr>
                          <m:ctrlPr>
                            <a:rPr lang="ru-RU" sz="20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ru-RU" sz="20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𝑡</m:t>
                          </m:r>
                          <m:r>
                            <a:rPr lang="en-US" sz="20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r>
                            <a:rPr lang="en-US" sz="2000" b="0" i="1" smtClean="0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𝑇</m:t>
                          </m:r>
                        </m:e>
                      </m:d>
                      <m:r>
                        <a:rPr lang="ru-RU" sz="20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nary>
                        <m:naryPr>
                          <m:ctrlPr>
                            <a:rPr lang="ru-RU" sz="2000" i="1" smtClean="0">
                              <a:effectLst/>
                              <a:latin typeface="Cambria Math"/>
                              <a:cs typeface="Times New Roman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effectLst/>
                              <a:latin typeface="Cambria Math"/>
                              <a:cs typeface="Times New Roman"/>
                            </a:rPr>
                            <m:t>0</m:t>
                          </m:r>
                        </m:sub>
                        <m:sup>
                          <m:r>
                            <a:rPr lang="ru-RU" sz="2000" i="1" smtClean="0">
                              <a:effectLst/>
                              <a:latin typeface="Cambria Math"/>
                              <a:ea typeface="Cambria Math"/>
                              <a:cs typeface="Times New Roman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pPr>
                            <m:e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−</m:t>
                              </m:r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𝐻</m:t>
                                  </m:r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,</m:t>
                                  </m:r>
                                  <m:r>
                                    <a:rPr lang="ru-RU" sz="20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ru-RU" sz="2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𝑡</m:t>
                              </m:r>
                            </m:sup>
                          </m:sSup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𝑔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𝐻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)</m:t>
                          </m:r>
                          <m:r>
                            <a:rPr lang="ru-RU" sz="2000" i="1">
                              <a:solidFill>
                                <a:prstClr val="black"/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𝑑𝐻</m:t>
                          </m:r>
                        </m:e>
                      </m:nary>
                    </m:oMath>
                  </m:oMathPara>
                </a14:m>
                <a:endParaRPr lang="ru-RU" sz="2000" dirty="0">
                  <a:ea typeface="Calibri"/>
                  <a:cs typeface="Times New Roman"/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𝒏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𝒕</m:t>
                    </m:r>
                    <m:r>
                      <a:rPr lang="en-US" b="1" i="1" smtClean="0">
                        <a:latin typeface="Cambria Math"/>
                      </a:rPr>
                      <m:t>,</m:t>
                    </m:r>
                    <m:r>
                      <a:rPr lang="en-US" b="1" i="1" smtClean="0">
                        <a:latin typeface="Cambria Math"/>
                      </a:rPr>
                      <m:t>𝑻</m:t>
                    </m:r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is the concentration </a:t>
                </a:r>
                <a:r>
                  <a:rPr lang="en-US" b="1" dirty="0"/>
                  <a:t>of </a:t>
                </a:r>
                <a:r>
                  <a:rPr lang="en-US" b="1" dirty="0" smtClean="0"/>
                  <a:t>(unbounded ) myoglobin at the instant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𝒕</m:t>
                    </m:r>
                  </m:oMath>
                </a14:m>
                <a:r>
                  <a:rPr lang="en-US" b="1" dirty="0" smtClean="0"/>
                  <a:t>,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𝑻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/>
                  <a:t> is the temperature,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𝒌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𝑯</m:t>
                        </m:r>
                        <m:r>
                          <a:rPr lang="en-US" b="1" i="1" smtClean="0"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</a:rPr>
                          <m:t>𝑻</m:t>
                        </m:r>
                      </m:e>
                    </m:d>
                  </m:oMath>
                </a14:m>
                <a:r>
                  <a:rPr lang="en-US" b="1" dirty="0" smtClean="0"/>
                  <a:t> is the rate constant related to the activation barrier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𝑯</m:t>
                    </m:r>
                  </m:oMath>
                </a14:m>
                <a:r>
                  <a:rPr lang="en-US" b="1" dirty="0"/>
                  <a:t>. </a:t>
                </a:r>
                <a:endParaRPr lang="en-US" b="1" dirty="0" smtClean="0"/>
              </a:p>
              <a:p>
                <a:endParaRPr lang="en-US" b="1" dirty="0" smtClean="0"/>
              </a:p>
              <a:p>
                <a:pPr>
                  <a:spcBef>
                    <a:spcPts val="1200"/>
                  </a:spcBef>
                </a:pPr>
                <a:r>
                  <a:rPr lang="en-US" sz="2000" b="1" dirty="0" smtClean="0">
                    <a:solidFill>
                      <a:srgbClr val="C00000"/>
                    </a:solidFill>
                  </a:rPr>
                  <a:t>This interpretation, however, run many difficulties. It turned out that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at high and low 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temperatures one need to introduce drastically different energy profiles for one and the same reaction, 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and, 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in 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addition,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to postulate that </a:t>
                </a:r>
                <a:r>
                  <a:rPr lang="en-US" sz="2000" b="1" dirty="0" smtClean="0">
                    <a:solidFill>
                      <a:srgbClr val="C00000"/>
                    </a:solidFill>
                  </a:rPr>
                  <a:t>the activation barriers depend on temperature and time.   </a:t>
                </a: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48" y="1340768"/>
                <a:ext cx="8167316" cy="4082336"/>
              </a:xfrm>
              <a:prstGeom prst="rect">
                <a:avLst/>
              </a:prstGeom>
              <a:blipFill rotWithShape="1">
                <a:blip r:embed="rId3"/>
                <a:stretch>
                  <a:fillRect l="-746" t="-746" r="-1343" b="-16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137154"/>
              </p:ext>
            </p:extLst>
          </p:nvPr>
        </p:nvGraphicFramePr>
        <p:xfrm>
          <a:off x="4016375" y="188913"/>
          <a:ext cx="4411663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0" name="Equation" r:id="rId4" imgW="2654280" imgH="571320" progId="Equation.DSMT4">
                  <p:embed/>
                </p:oleObj>
              </mc:Choice>
              <mc:Fallback>
                <p:oleObj name="Equation" r:id="rId4" imgW="2654280" imgH="5713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75" y="188913"/>
                        <a:ext cx="4411663" cy="95091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3399"/>
                        </a:solidFill>
                        <a:prstDash val="sysDash"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803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686" y="1678308"/>
            <a:ext cx="380456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en-US" b="1" dirty="0" smtClean="0">
                <a:solidFill>
                  <a:prstClr val="black"/>
                </a:solidFill>
              </a:rPr>
              <a:t>In contrast to the native proteins, </a:t>
            </a:r>
            <a:r>
              <a:rPr lang="en-US" b="1" dirty="0" smtClean="0">
                <a:solidFill>
                  <a:prstClr val="black"/>
                </a:solidFill>
              </a:rPr>
              <a:t>at low temperatures, the protein is </a:t>
            </a:r>
            <a:r>
              <a:rPr lang="en-US" b="1" dirty="0" smtClean="0">
                <a:solidFill>
                  <a:prstClr val="black"/>
                </a:solidFill>
              </a:rPr>
              <a:t>similar to </a:t>
            </a:r>
            <a:r>
              <a:rPr lang="en-US" b="1" dirty="0" smtClean="0">
                <a:solidFill>
                  <a:prstClr val="black"/>
                </a:solidFill>
              </a:rPr>
              <a:t>frozen disordered  </a:t>
            </a:r>
            <a:r>
              <a:rPr lang="en-US" b="1" dirty="0" smtClean="0">
                <a:solidFill>
                  <a:prstClr val="black"/>
                </a:solidFill>
              </a:rPr>
              <a:t>condensed matter like glassy system. </a:t>
            </a:r>
          </a:p>
          <a:p>
            <a:pPr lvl="0">
              <a:spcBef>
                <a:spcPts val="1200"/>
              </a:spcBef>
            </a:pPr>
            <a:r>
              <a:rPr lang="en-US" b="1" dirty="0" smtClean="0"/>
              <a:t>In other words,  </a:t>
            </a:r>
            <a:r>
              <a:rPr lang="en-US" b="1" dirty="0" smtClean="0">
                <a:solidFill>
                  <a:srgbClr val="FF0000"/>
                </a:solidFill>
              </a:rPr>
              <a:t>frozen proteins are drastically differ from the native proteins. </a:t>
            </a:r>
          </a:p>
          <a:p>
            <a:pPr lvl="0"/>
            <a:endParaRPr lang="en-US" b="1" dirty="0">
              <a:solidFill>
                <a:prstClr val="black"/>
              </a:solidFill>
            </a:endParaRPr>
          </a:p>
          <a:p>
            <a:pPr lvl="0"/>
            <a:r>
              <a:rPr lang="en-US" b="1" dirty="0" smtClean="0"/>
              <a:t>In </a:t>
            </a:r>
            <a:r>
              <a:rPr lang="en-US" b="1" dirty="0"/>
              <a:t>fact, </a:t>
            </a:r>
            <a:r>
              <a:rPr lang="en-US" b="1" dirty="0" smtClean="0"/>
              <a:t>this </a:t>
            </a:r>
            <a:r>
              <a:rPr lang="en-US" b="1" dirty="0"/>
              <a:t>conclusion has far-reaching consequences, since </a:t>
            </a:r>
            <a:r>
              <a:rPr lang="en-US" b="1" dirty="0" smtClean="0"/>
              <a:t>the proteins are often studied at cryogenic temperatures.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13686" y="375047"/>
            <a:ext cx="8278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Main </a:t>
            </a:r>
            <a:r>
              <a:rPr lang="en-US" sz="2400" b="1" dirty="0">
                <a:solidFill>
                  <a:srgbClr val="C00000"/>
                </a:solidFill>
              </a:rPr>
              <a:t>conclusion </a:t>
            </a:r>
            <a:r>
              <a:rPr lang="en-US" sz="2400" b="1" dirty="0" smtClean="0">
                <a:solidFill>
                  <a:srgbClr val="C00000"/>
                </a:solidFill>
              </a:rPr>
              <a:t>that comes from </a:t>
            </a:r>
            <a:r>
              <a:rPr lang="en-US" sz="2400" b="1" dirty="0" err="1" smtClean="0">
                <a:solidFill>
                  <a:srgbClr val="C00000"/>
                </a:solidFill>
              </a:rPr>
              <a:t>Frauenfelder’s</a:t>
            </a:r>
            <a:r>
              <a:rPr lang="en-US" sz="2400" b="1" dirty="0" smtClean="0">
                <a:solidFill>
                  <a:srgbClr val="C00000"/>
                </a:solidFill>
              </a:rPr>
              <a:t> interpretation</a:t>
            </a:r>
            <a:endParaRPr lang="ru-RU" sz="2400" dirty="0">
              <a:solidFill>
                <a:srgbClr val="C00000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4585223" y="1584286"/>
            <a:ext cx="4069169" cy="3979833"/>
            <a:chOff x="4585223" y="1584286"/>
            <a:chExt cx="4069169" cy="397983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942222" y="1772816"/>
              <a:ext cx="3712170" cy="333507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942222" y="1772816"/>
              <a:ext cx="1113651" cy="3335071"/>
            </a:xfrm>
            <a:prstGeom prst="rect">
              <a:avLst/>
            </a:prstGeom>
            <a:solidFill>
              <a:srgbClr val="FFCCFF"/>
            </a:solidFill>
            <a:ln w="952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3537593" y="3261852"/>
              <a:ext cx="2452258" cy="35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c</a:t>
              </a:r>
              <a:r>
                <a:rPr lang="en-US" sz="1200" b="1" dirty="0" smtClean="0"/>
                <a:t>haracteristic exponent</a:t>
              </a:r>
              <a:endParaRPr lang="ru-RU" sz="12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8002141" y="5096298"/>
                  <a:ext cx="371217" cy="4678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ru-RU" sz="1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ru-RU" sz="1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𝑇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2141" y="5096298"/>
                  <a:ext cx="371217" cy="46782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Полилиния 7"/>
            <p:cNvSpPr/>
            <p:nvPr/>
          </p:nvSpPr>
          <p:spPr>
            <a:xfrm>
              <a:off x="6055873" y="2461592"/>
              <a:ext cx="2320106" cy="978759"/>
            </a:xfrm>
            <a:custGeom>
              <a:avLst/>
              <a:gdLst>
                <a:gd name="connsiteX0" fmla="*/ 0 w 2482850"/>
                <a:gd name="connsiteY0" fmla="*/ 1797050 h 1797050"/>
                <a:gd name="connsiteX1" fmla="*/ 882650 w 2482850"/>
                <a:gd name="connsiteY1" fmla="*/ 495300 h 1797050"/>
                <a:gd name="connsiteX2" fmla="*/ 2482850 w 2482850"/>
                <a:gd name="connsiteY2" fmla="*/ 0 h 1797050"/>
                <a:gd name="connsiteX3" fmla="*/ 2482850 w 2482850"/>
                <a:gd name="connsiteY3" fmla="*/ 0 h 179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2850" h="1797050">
                  <a:moveTo>
                    <a:pt x="0" y="1797050"/>
                  </a:moveTo>
                  <a:cubicBezTo>
                    <a:pt x="234421" y="1295929"/>
                    <a:pt x="468842" y="794808"/>
                    <a:pt x="882650" y="495300"/>
                  </a:cubicBezTo>
                  <a:cubicBezTo>
                    <a:pt x="1296458" y="195792"/>
                    <a:pt x="2482850" y="0"/>
                    <a:pt x="2482850" y="0"/>
                  </a:cubicBezTo>
                  <a:lnTo>
                    <a:pt x="248285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 rot="15916413">
              <a:off x="4835545" y="2317317"/>
              <a:ext cx="1424691" cy="920500"/>
            </a:xfrm>
            <a:custGeom>
              <a:avLst/>
              <a:gdLst>
                <a:gd name="connsiteX0" fmla="*/ 0 w 2482850"/>
                <a:gd name="connsiteY0" fmla="*/ 1797050 h 1797050"/>
                <a:gd name="connsiteX1" fmla="*/ 882650 w 2482850"/>
                <a:gd name="connsiteY1" fmla="*/ 495300 h 1797050"/>
                <a:gd name="connsiteX2" fmla="*/ 2482850 w 2482850"/>
                <a:gd name="connsiteY2" fmla="*/ 0 h 1797050"/>
                <a:gd name="connsiteX3" fmla="*/ 2482850 w 2482850"/>
                <a:gd name="connsiteY3" fmla="*/ 0 h 179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2850" h="1797050">
                  <a:moveTo>
                    <a:pt x="0" y="1797050"/>
                  </a:moveTo>
                  <a:cubicBezTo>
                    <a:pt x="234421" y="1295929"/>
                    <a:pt x="468842" y="794808"/>
                    <a:pt x="882650" y="495300"/>
                  </a:cubicBezTo>
                  <a:cubicBezTo>
                    <a:pt x="1296458" y="195792"/>
                    <a:pt x="2482850" y="0"/>
                    <a:pt x="2482850" y="0"/>
                  </a:cubicBezTo>
                  <a:lnTo>
                    <a:pt x="2482850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220635" y="1990713"/>
                  <a:ext cx="922490" cy="4081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b="0" i="1" smtClean="0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sz="9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900" b="0" i="1" smtClean="0">
                                <a:latin typeface="Cambria Math"/>
                              </a:rPr>
                              <m:t>1−</m:t>
                            </m:r>
                            <m:box>
                              <m:boxPr>
                                <m:ctrlPr>
                                  <a:rPr lang="en-US" sz="900" b="0" i="1" smtClean="0"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9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900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9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900" b="0" i="1" smtClean="0">
                                            <a:latin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en-US" sz="9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box>
                          </m:e>
                        </m:d>
                      </m:oMath>
                    </m:oMathPara>
                  </a14:m>
                  <a:endParaRPr lang="ru-RU" sz="9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0635" y="1990713"/>
                  <a:ext cx="922490" cy="40816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720894" y="2839152"/>
                  <a:ext cx="513680" cy="4681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8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ru-RU" sz="8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0894" y="2839152"/>
                  <a:ext cx="513680" cy="46817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Прямая со стрелкой 11"/>
            <p:cNvCxnSpPr/>
            <p:nvPr/>
          </p:nvCxnSpPr>
          <p:spPr>
            <a:xfrm flipH="1">
              <a:off x="5313440" y="2361358"/>
              <a:ext cx="371216" cy="41621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H="1" flipV="1">
              <a:off x="7076720" y="2777569"/>
              <a:ext cx="742434" cy="1734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6055873" y="1772816"/>
              <a:ext cx="0" cy="333507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014230" y="3719593"/>
              <a:ext cx="925922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high-temperature region: functionally active state</a:t>
              </a:r>
              <a:endParaRPr lang="ru-RU" sz="11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04148" y="3694278"/>
              <a:ext cx="127358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l</a:t>
              </a:r>
              <a:r>
                <a:rPr lang="en-US" sz="1100" b="1" dirty="0" smtClean="0"/>
                <a:t>ow-temperature region: glassy-like frozen  state</a:t>
              </a:r>
              <a:endParaRPr lang="ru-RU" sz="11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499047" y="5136777"/>
                  <a:ext cx="1020847" cy="4207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200" i="1" smtClean="0">
                            <a:latin typeface="Cambria Math"/>
                            <a:ea typeface="Cambria Math"/>
                          </a:rPr>
                          <m:t>≈</m:t>
                        </m:r>
                        <m:box>
                          <m:boxPr>
                            <m:ctrlPr>
                              <a:rPr lang="ru-RU" sz="1200" i="1" smtClean="0">
                                <a:latin typeface="Cambria Math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ru-RU" sz="12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2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200" b="0" i="1" smtClean="0">
                                    <a:latin typeface="Cambria Math"/>
                                    <a:ea typeface="Cambria Math"/>
                                  </a:rPr>
                                  <m:t>200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047" y="5136777"/>
                  <a:ext cx="1020847" cy="42074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4677987" y="1584286"/>
              <a:ext cx="345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91054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920880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b="1" dirty="0" smtClean="0"/>
              <a:t>Lecture I</a:t>
            </a:r>
            <a:r>
              <a:rPr lang="en-US" b="1" i="1" dirty="0" smtClean="0"/>
              <a:t>:  Proteins </a:t>
            </a:r>
            <a:r>
              <a:rPr lang="en-US" b="1" i="1" dirty="0"/>
              <a:t>and Protein Dynamics</a:t>
            </a:r>
            <a:r>
              <a:rPr lang="en-US" dirty="0"/>
              <a:t>. </a:t>
            </a:r>
            <a:endParaRPr lang="ru-RU" dirty="0"/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3399"/>
                </a:solidFill>
              </a:rPr>
              <a:t>Proteins: How </a:t>
            </a:r>
            <a:r>
              <a:rPr lang="en-US" b="1" dirty="0" smtClean="0">
                <a:solidFill>
                  <a:srgbClr val="003399"/>
                </a:solidFill>
              </a:rPr>
              <a:t>they </a:t>
            </a:r>
            <a:r>
              <a:rPr lang="en-US" b="1" dirty="0">
                <a:solidFill>
                  <a:srgbClr val="003399"/>
                </a:solidFill>
              </a:rPr>
              <a:t>look and what they </a:t>
            </a:r>
            <a:r>
              <a:rPr lang="en-US" b="1" dirty="0" smtClean="0">
                <a:solidFill>
                  <a:srgbClr val="003399"/>
                </a:solidFill>
              </a:rPr>
              <a:t>do. 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Two </a:t>
            </a:r>
            <a:r>
              <a:rPr lang="en-US" b="1" dirty="0">
                <a:solidFill>
                  <a:srgbClr val="003399"/>
                </a:solidFill>
              </a:rPr>
              <a:t>classical experiments: CO </a:t>
            </a:r>
            <a:r>
              <a:rPr lang="en-US" b="1" dirty="0" smtClean="0">
                <a:solidFill>
                  <a:srgbClr val="003399"/>
                </a:solidFill>
              </a:rPr>
              <a:t>rebinding </a:t>
            </a:r>
            <a:r>
              <a:rPr lang="en-US" b="1" dirty="0">
                <a:solidFill>
                  <a:srgbClr val="003399"/>
                </a:solidFill>
              </a:rPr>
              <a:t>to myoglobin and spectral diffusion in frozen proteins. </a:t>
            </a:r>
            <a:endParaRPr lang="en-US" b="1" dirty="0" smtClean="0">
              <a:solidFill>
                <a:srgbClr val="003399"/>
              </a:solidFill>
            </a:endParaRP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Puzzles </a:t>
            </a:r>
            <a:r>
              <a:rPr lang="en-US" b="1" dirty="0">
                <a:solidFill>
                  <a:srgbClr val="003399"/>
                </a:solidFill>
              </a:rPr>
              <a:t>and problems.</a:t>
            </a:r>
            <a:endParaRPr lang="ru-RU" b="1" dirty="0">
              <a:solidFill>
                <a:srgbClr val="003399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Lecture II: </a:t>
            </a:r>
            <a:r>
              <a:rPr lang="en-US" b="1" i="1" dirty="0" smtClean="0"/>
              <a:t>p-</a:t>
            </a:r>
            <a:r>
              <a:rPr lang="en-US" b="1" i="1" dirty="0" err="1" smtClean="0"/>
              <a:t>Adic</a:t>
            </a:r>
            <a:r>
              <a:rPr lang="en-US" b="1" i="1" dirty="0" smtClean="0"/>
              <a:t> </a:t>
            </a:r>
            <a:r>
              <a:rPr lang="en-US" b="1" i="1" dirty="0"/>
              <a:t>description of multi-scale dynamics on </a:t>
            </a:r>
            <a:r>
              <a:rPr lang="en-US" b="1" i="1" dirty="0" smtClean="0"/>
              <a:t>protein </a:t>
            </a:r>
            <a:r>
              <a:rPr lang="en-US" b="1" i="1" dirty="0"/>
              <a:t>energy </a:t>
            </a:r>
            <a:r>
              <a:rPr lang="en-US" b="1" i="1" dirty="0" smtClean="0"/>
              <a:t>landscape.</a:t>
            </a:r>
            <a:endParaRPr lang="ru-RU" dirty="0"/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Tree-like </a:t>
            </a:r>
            <a:r>
              <a:rPr lang="en-US" b="1" dirty="0">
                <a:solidFill>
                  <a:srgbClr val="003399"/>
                </a:solidFill>
              </a:rPr>
              <a:t>presentation of high-dimensional rugged energy </a:t>
            </a:r>
            <a:r>
              <a:rPr lang="en-US" b="1" dirty="0" smtClean="0">
                <a:solidFill>
                  <a:srgbClr val="003399"/>
                </a:solidFill>
              </a:rPr>
              <a:t>landscapes.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Basin-to-basin kinetics.</a:t>
            </a:r>
          </a:p>
          <a:p>
            <a:pPr>
              <a:spcAft>
                <a:spcPts val="600"/>
              </a:spcAft>
            </a:pPr>
            <a:r>
              <a:rPr lang="en-US" b="1" dirty="0" err="1" smtClean="0">
                <a:solidFill>
                  <a:srgbClr val="003399"/>
                </a:solidFill>
              </a:rPr>
              <a:t>Ultrametric</a:t>
            </a:r>
            <a:r>
              <a:rPr lang="en-US" b="1" dirty="0" smtClean="0">
                <a:solidFill>
                  <a:srgbClr val="003399"/>
                </a:solidFill>
              </a:rPr>
              <a:t> </a:t>
            </a:r>
            <a:r>
              <a:rPr lang="en-US" b="1" dirty="0">
                <a:solidFill>
                  <a:srgbClr val="003399"/>
                </a:solidFill>
              </a:rPr>
              <a:t>space of states, </a:t>
            </a:r>
            <a:r>
              <a:rPr lang="en-US" b="1" dirty="0" err="1">
                <a:solidFill>
                  <a:srgbClr val="003399"/>
                </a:solidFill>
              </a:rPr>
              <a:t>ultrametric</a:t>
            </a:r>
            <a:r>
              <a:rPr lang="en-US" b="1" dirty="0">
                <a:solidFill>
                  <a:srgbClr val="003399"/>
                </a:solidFill>
              </a:rPr>
              <a:t> diffusion, </a:t>
            </a:r>
            <a:r>
              <a:rPr lang="en-US" b="1" i="1" dirty="0">
                <a:solidFill>
                  <a:srgbClr val="003399"/>
                </a:solidFill>
              </a:rPr>
              <a:t>p</a:t>
            </a:r>
            <a:r>
              <a:rPr lang="en-US" b="1" dirty="0">
                <a:solidFill>
                  <a:srgbClr val="003399"/>
                </a:solidFill>
              </a:rPr>
              <a:t>-</a:t>
            </a:r>
            <a:r>
              <a:rPr lang="en-US" b="1" dirty="0" err="1">
                <a:solidFill>
                  <a:srgbClr val="003399"/>
                </a:solidFill>
              </a:rPr>
              <a:t>adic</a:t>
            </a:r>
            <a:r>
              <a:rPr lang="en-US" b="1" dirty="0">
                <a:solidFill>
                  <a:srgbClr val="003399"/>
                </a:solidFill>
              </a:rPr>
              <a:t> master equation, and the solutions.  </a:t>
            </a:r>
            <a:endParaRPr lang="ru-RU" b="1" dirty="0">
              <a:solidFill>
                <a:srgbClr val="003399"/>
              </a:solidFill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Lecture III. </a:t>
            </a:r>
            <a:r>
              <a:rPr lang="en-US" b="1" i="1" dirty="0" smtClean="0"/>
              <a:t>Applications.</a:t>
            </a:r>
            <a:r>
              <a:rPr lang="en-US" dirty="0" smtClean="0"/>
              <a:t> </a:t>
            </a:r>
            <a:endParaRPr lang="ru-RU" dirty="0"/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3399"/>
                </a:solidFill>
              </a:rPr>
              <a:t>F</a:t>
            </a:r>
            <a:r>
              <a:rPr lang="en-US" b="1" dirty="0" smtClean="0">
                <a:solidFill>
                  <a:srgbClr val="003399"/>
                </a:solidFill>
              </a:rPr>
              <a:t>irst </a:t>
            </a:r>
            <a:r>
              <a:rPr lang="en-US" b="1" dirty="0">
                <a:solidFill>
                  <a:srgbClr val="003399"/>
                </a:solidFill>
              </a:rPr>
              <a:t>passage time distribution for </a:t>
            </a:r>
            <a:r>
              <a:rPr lang="en-US" b="1" dirty="0" err="1">
                <a:solidFill>
                  <a:srgbClr val="003399"/>
                </a:solidFill>
              </a:rPr>
              <a:t>ultrametric</a:t>
            </a:r>
            <a:r>
              <a:rPr lang="en-US" b="1" dirty="0">
                <a:solidFill>
                  <a:srgbClr val="003399"/>
                </a:solidFill>
              </a:rPr>
              <a:t> random </a:t>
            </a:r>
            <a:r>
              <a:rPr lang="en-US" b="1" dirty="0" smtClean="0">
                <a:solidFill>
                  <a:srgbClr val="003399"/>
                </a:solidFill>
              </a:rPr>
              <a:t>walk and spectral </a:t>
            </a:r>
            <a:r>
              <a:rPr lang="en-US" b="1" dirty="0">
                <a:solidFill>
                  <a:srgbClr val="003399"/>
                </a:solidFill>
              </a:rPr>
              <a:t>diffusion in frozen </a:t>
            </a:r>
            <a:r>
              <a:rPr lang="en-US" b="1" dirty="0" smtClean="0">
                <a:solidFill>
                  <a:srgbClr val="003399"/>
                </a:solidFill>
              </a:rPr>
              <a:t>proteins. </a:t>
            </a:r>
          </a:p>
          <a:p>
            <a:pPr>
              <a:spcAft>
                <a:spcPts val="600"/>
              </a:spcAft>
            </a:pPr>
            <a:r>
              <a:rPr lang="en-US" b="1" i="1" dirty="0" smtClean="0">
                <a:solidFill>
                  <a:srgbClr val="003399"/>
                </a:solidFill>
              </a:rPr>
              <a:t>p</a:t>
            </a:r>
            <a:r>
              <a:rPr lang="en-US" b="1" dirty="0" smtClean="0">
                <a:solidFill>
                  <a:srgbClr val="003399"/>
                </a:solidFill>
              </a:rPr>
              <a:t>-</a:t>
            </a:r>
            <a:r>
              <a:rPr lang="en-US" b="1" dirty="0" err="1" smtClean="0">
                <a:solidFill>
                  <a:srgbClr val="003399"/>
                </a:solidFill>
              </a:rPr>
              <a:t>Adic</a:t>
            </a:r>
            <a:r>
              <a:rPr lang="en-US" b="1" dirty="0" smtClean="0">
                <a:solidFill>
                  <a:srgbClr val="003399"/>
                </a:solidFill>
              </a:rPr>
              <a:t> </a:t>
            </a:r>
            <a:r>
              <a:rPr lang="en-US" b="1" dirty="0">
                <a:solidFill>
                  <a:srgbClr val="003399"/>
                </a:solidFill>
              </a:rPr>
              <a:t>equations of the "reaction-diffusion" </a:t>
            </a:r>
            <a:r>
              <a:rPr lang="en-US" b="1" dirty="0" smtClean="0">
                <a:solidFill>
                  <a:srgbClr val="003399"/>
                </a:solidFill>
              </a:rPr>
              <a:t>type and CO-rebinding </a:t>
            </a:r>
            <a:r>
              <a:rPr lang="en-US" b="1" dirty="0">
                <a:solidFill>
                  <a:srgbClr val="003399"/>
                </a:solidFill>
              </a:rPr>
              <a:t>to </a:t>
            </a:r>
            <a:r>
              <a:rPr lang="en-US" b="1" dirty="0" smtClean="0">
                <a:solidFill>
                  <a:srgbClr val="003399"/>
                </a:solidFill>
              </a:rPr>
              <a:t>myoglobin. 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Concluding remarks: molecular </a:t>
            </a:r>
            <a:r>
              <a:rPr lang="en-US" b="1" dirty="0"/>
              <a:t>machines, </a:t>
            </a:r>
            <a:r>
              <a:rPr lang="en-US" b="1" dirty="0" smtClean="0"/>
              <a:t>DNA packing, the origin </a:t>
            </a:r>
            <a:r>
              <a:rPr lang="en-US" b="1" dirty="0"/>
              <a:t>of life.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758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620688"/>
            <a:ext cx="4572000" cy="46887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</a:rPr>
              <a:t>At the same time, </a:t>
            </a:r>
            <a:r>
              <a:rPr lang="en-US" b="1" dirty="0" err="1" smtClean="0">
                <a:solidFill>
                  <a:prstClr val="black"/>
                </a:solidFill>
              </a:rPr>
              <a:t>Frauenfelder</a:t>
            </a:r>
            <a:r>
              <a:rPr lang="en-US" b="1" dirty="0" smtClean="0">
                <a:solidFill>
                  <a:prstClr val="black"/>
                </a:solidFill>
              </a:rPr>
              <a:t> stated, that  the protein conformational </a:t>
            </a:r>
            <a:r>
              <a:rPr lang="en-US" b="1" dirty="0" err="1" smtClean="0">
                <a:solidFill>
                  <a:prstClr val="black"/>
                </a:solidFill>
              </a:rPr>
              <a:t>substates</a:t>
            </a:r>
            <a:r>
              <a:rPr lang="en-US" b="1" dirty="0" smtClean="0">
                <a:solidFill>
                  <a:prstClr val="black"/>
                </a:solidFill>
              </a:rPr>
              <a:t>  have a tree-like order: </a:t>
            </a:r>
            <a:r>
              <a:rPr lang="en-US" b="1" i="1" dirty="0" smtClean="0">
                <a:solidFill>
                  <a:srgbClr val="660066"/>
                </a:solidFill>
              </a:rPr>
              <a:t>“The </a:t>
            </a:r>
            <a:r>
              <a:rPr lang="en-US" b="1" i="1" dirty="0">
                <a:solidFill>
                  <a:srgbClr val="660066"/>
                </a:solidFill>
              </a:rPr>
              <a:t>results sketched so far suggest </a:t>
            </a:r>
            <a:r>
              <a:rPr lang="en-US" b="1" i="1" dirty="0" smtClean="0">
                <a:solidFill>
                  <a:srgbClr val="660066"/>
                </a:solidFill>
              </a:rPr>
              <a:t>&lt;…&gt; </a:t>
            </a:r>
            <a:r>
              <a:rPr lang="en-US" b="1" i="1" dirty="0" smtClean="0">
                <a:solidFill>
                  <a:srgbClr val="FF0066"/>
                </a:solidFill>
              </a:rPr>
              <a:t>ultrametricity.”</a:t>
            </a:r>
          </a:p>
          <a:p>
            <a:pPr lvl="0"/>
            <a:r>
              <a:rPr lang="en-US" sz="1200" b="1" dirty="0" smtClean="0">
                <a:solidFill>
                  <a:srgbClr val="333399"/>
                </a:solidFill>
                <a:latin typeface="Arial" charset="0"/>
              </a:rPr>
              <a:t>(Hans </a:t>
            </a:r>
            <a:r>
              <a:rPr lang="en-US" sz="1200" b="1" dirty="0" err="1">
                <a:solidFill>
                  <a:srgbClr val="333399"/>
                </a:solidFill>
                <a:latin typeface="Arial" charset="0"/>
              </a:rPr>
              <a:t>Frauenfelder</a:t>
            </a:r>
            <a:r>
              <a:rPr lang="en-US" sz="1200" b="1" dirty="0">
                <a:solidFill>
                  <a:srgbClr val="333399"/>
                </a:solidFill>
                <a:latin typeface="Arial" charset="0"/>
              </a:rPr>
              <a:t>, </a:t>
            </a:r>
          </a:p>
          <a:p>
            <a:pPr lvl="0"/>
            <a:r>
              <a:rPr lang="en-US" sz="1200" b="1" dirty="0">
                <a:solidFill>
                  <a:srgbClr val="333399"/>
                </a:solidFill>
                <a:latin typeface="Arial" charset="0"/>
              </a:rPr>
              <a:t>in </a:t>
            </a:r>
            <a:r>
              <a:rPr lang="en-US" sz="1200" b="1" i="1" dirty="0">
                <a:solidFill>
                  <a:srgbClr val="333399"/>
                </a:solidFill>
                <a:latin typeface="Arial" charset="0"/>
              </a:rPr>
              <a:t>Protein Structure</a:t>
            </a:r>
            <a:r>
              <a:rPr lang="en-US" sz="1200" b="1" dirty="0">
                <a:solidFill>
                  <a:srgbClr val="333399"/>
                </a:solidFill>
                <a:latin typeface="Arial" charset="0"/>
              </a:rPr>
              <a:t> (</a:t>
            </a:r>
            <a:r>
              <a:rPr lang="en-US" sz="1200" b="1" dirty="0" err="1">
                <a:solidFill>
                  <a:srgbClr val="333399"/>
                </a:solidFill>
                <a:latin typeface="Arial" charset="0"/>
              </a:rPr>
              <a:t>N-Y.:Springer</a:t>
            </a:r>
            <a:r>
              <a:rPr lang="en-US" sz="1200" b="1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1200" b="1" dirty="0" err="1">
                <a:solidFill>
                  <a:srgbClr val="333399"/>
                </a:solidFill>
                <a:latin typeface="Arial" charset="0"/>
              </a:rPr>
              <a:t>Verlag</a:t>
            </a:r>
            <a:r>
              <a:rPr lang="en-US" sz="1200" b="1" dirty="0">
                <a:solidFill>
                  <a:srgbClr val="333399"/>
                </a:solidFill>
                <a:latin typeface="Arial" charset="0"/>
              </a:rPr>
              <a:t>, 1987) p.258</a:t>
            </a:r>
            <a:r>
              <a:rPr lang="en-US" sz="1200" b="1" dirty="0" smtClean="0">
                <a:solidFill>
                  <a:srgbClr val="333399"/>
                </a:solidFill>
                <a:latin typeface="Arial" charset="0"/>
              </a:rPr>
              <a:t>.)</a:t>
            </a:r>
            <a:endParaRPr lang="ru-RU" sz="1200" b="1" dirty="0">
              <a:solidFill>
                <a:srgbClr val="333399"/>
              </a:solidFill>
              <a:latin typeface="Arial" charset="0"/>
            </a:endParaRPr>
          </a:p>
          <a:p>
            <a:pPr lvl="0"/>
            <a:endParaRPr lang="en-US" b="1" i="1" dirty="0">
              <a:solidFill>
                <a:prstClr val="black"/>
              </a:solidFill>
            </a:endParaRPr>
          </a:p>
          <a:p>
            <a:pPr lvl="0">
              <a:lnSpc>
                <a:spcPct val="114000"/>
              </a:lnSpc>
            </a:pPr>
            <a:r>
              <a:rPr lang="en-US" b="1" dirty="0" smtClean="0">
                <a:solidFill>
                  <a:srgbClr val="003399"/>
                </a:solidFill>
              </a:rPr>
              <a:t>Thus</a:t>
            </a:r>
            <a:r>
              <a:rPr lang="en-US" b="1" dirty="0">
                <a:solidFill>
                  <a:srgbClr val="003399"/>
                </a:solidFill>
              </a:rPr>
              <a:t>, from the very </a:t>
            </a:r>
            <a:r>
              <a:rPr lang="en-US" b="1" dirty="0" smtClean="0">
                <a:solidFill>
                  <a:srgbClr val="003399"/>
                </a:solidFill>
              </a:rPr>
              <a:t>beginning, </a:t>
            </a:r>
            <a:r>
              <a:rPr lang="en-US" b="1" dirty="0">
                <a:solidFill>
                  <a:srgbClr val="003399"/>
                </a:solidFill>
              </a:rPr>
              <a:t>t</a:t>
            </a:r>
            <a:r>
              <a:rPr lang="en-US" b="1" dirty="0" smtClean="0">
                <a:solidFill>
                  <a:srgbClr val="003399"/>
                </a:solidFill>
              </a:rPr>
              <a:t>he idea about protein </a:t>
            </a:r>
            <a:r>
              <a:rPr lang="en-US" b="1" dirty="0" err="1" smtClean="0">
                <a:solidFill>
                  <a:srgbClr val="003399"/>
                </a:solidFill>
              </a:rPr>
              <a:t>ultrametricity</a:t>
            </a:r>
            <a:r>
              <a:rPr lang="en-US" b="1" dirty="0" smtClean="0">
                <a:solidFill>
                  <a:srgbClr val="003399"/>
                </a:solidFill>
              </a:rPr>
              <a:t> fell into an ambiguous position.  On </a:t>
            </a:r>
            <a:r>
              <a:rPr lang="en-US" b="1" dirty="0">
                <a:solidFill>
                  <a:srgbClr val="003399"/>
                </a:solidFill>
              </a:rPr>
              <a:t>the one </a:t>
            </a:r>
            <a:r>
              <a:rPr lang="en-US" b="1" dirty="0" smtClean="0">
                <a:solidFill>
                  <a:srgbClr val="003399"/>
                </a:solidFill>
              </a:rPr>
              <a:t>hand,  it was stated that the rebinding kinetics suggests the protein </a:t>
            </a:r>
            <a:r>
              <a:rPr lang="en-US" b="1" dirty="0" err="1" smtClean="0">
                <a:solidFill>
                  <a:srgbClr val="003399"/>
                </a:solidFill>
              </a:rPr>
              <a:t>ultrametricity</a:t>
            </a:r>
            <a:r>
              <a:rPr lang="en-US" b="1" dirty="0">
                <a:solidFill>
                  <a:srgbClr val="003399"/>
                </a:solidFill>
              </a:rPr>
              <a:t>, </a:t>
            </a:r>
            <a:r>
              <a:rPr lang="en-US" b="1" dirty="0" smtClean="0">
                <a:solidFill>
                  <a:srgbClr val="003399"/>
                </a:solidFill>
              </a:rPr>
              <a:t>yet not quite clear how exactly, and at the same time it was shown that </a:t>
            </a:r>
            <a:r>
              <a:rPr lang="en-US" b="1" dirty="0">
                <a:solidFill>
                  <a:srgbClr val="003399"/>
                </a:solidFill>
              </a:rPr>
              <a:t>the </a:t>
            </a:r>
            <a:r>
              <a:rPr lang="en-US" b="1" dirty="0" smtClean="0">
                <a:solidFill>
                  <a:srgbClr val="003399"/>
                </a:solidFill>
              </a:rPr>
              <a:t>observable kinetics can be described by the models which have nothing to do with </a:t>
            </a:r>
            <a:r>
              <a:rPr lang="en-US" b="1" dirty="0" err="1" smtClean="0">
                <a:solidFill>
                  <a:srgbClr val="003399"/>
                </a:solidFill>
              </a:rPr>
              <a:t>ultrametricity</a:t>
            </a:r>
            <a:r>
              <a:rPr lang="en-US" b="1" dirty="0" smtClean="0">
                <a:solidFill>
                  <a:srgbClr val="003399"/>
                </a:solidFill>
              </a:rPr>
              <a:t>.</a:t>
            </a:r>
            <a:endParaRPr lang="ru-RU" b="1" dirty="0">
              <a:solidFill>
                <a:srgbClr val="003399"/>
              </a:solidFill>
            </a:endParaRPr>
          </a:p>
        </p:txBody>
      </p:sp>
      <p:pic>
        <p:nvPicPr>
          <p:cNvPr id="4" name="Picture 1024" descr="fig-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41" y="620688"/>
            <a:ext cx="3169047" cy="47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67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475656" y="892903"/>
                <a:ext cx="6624736" cy="5005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b="1" dirty="0" smtClean="0"/>
                  <a:t>A little later, </a:t>
                </a:r>
                <a:r>
                  <a:rPr lang="en-US" b="1" dirty="0" err="1" smtClean="0">
                    <a:solidFill>
                      <a:srgbClr val="003399"/>
                    </a:solidFill>
                  </a:rPr>
                  <a:t>Zharikov</a:t>
                </a:r>
                <a:r>
                  <a:rPr lang="en-US" b="1" dirty="0" smtClean="0">
                    <a:solidFill>
                      <a:srgbClr val="003399"/>
                    </a:solidFill>
                  </a:rPr>
                  <a:t> and Fischer </a:t>
                </a:r>
                <a:r>
                  <a:rPr lang="en-US" b="1" dirty="0" smtClean="0"/>
                  <a:t>from the Munich Technical University proposed completely opposite interpretation. They suggest that , at low-temperatures, i.e., exactly where </a:t>
                </a:r>
                <a:r>
                  <a:rPr lang="en-US" b="1" dirty="0"/>
                  <a:t>the </a:t>
                </a:r>
                <a:r>
                  <a:rPr lang="en-US" b="1" dirty="0" smtClean="0"/>
                  <a:t>assumption about the frozen </a:t>
                </a:r>
                <a:r>
                  <a:rPr lang="en-US" b="1" dirty="0" smtClean="0"/>
                  <a:t>protein </a:t>
                </a:r>
                <a:r>
                  <a:rPr lang="en-US" b="1" dirty="0" smtClean="0"/>
                  <a:t>looks natural</a:t>
                </a:r>
                <a:r>
                  <a:rPr lang="en-US" b="1" dirty="0"/>
                  <a:t>, </a:t>
                </a:r>
                <a:r>
                  <a:rPr lang="en-US" b="1" dirty="0">
                    <a:solidFill>
                      <a:srgbClr val="C00000"/>
                    </a:solidFill>
                  </a:rPr>
                  <a:t>just the protein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dynamics </a:t>
                </a:r>
                <a:r>
                  <a:rPr lang="en-US" b="1" dirty="0" smtClean="0"/>
                  <a:t>plays the </a:t>
                </a:r>
                <a:r>
                  <a:rPr lang="en-US" b="1" dirty="0"/>
                  <a:t>decisive </a:t>
                </a:r>
                <a:r>
                  <a:rPr lang="en-US" b="1" dirty="0" smtClean="0"/>
                  <a:t>role. </a:t>
                </a:r>
              </a:p>
              <a:p>
                <a:pPr>
                  <a:lnSpc>
                    <a:spcPct val="114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b="1" dirty="0" smtClean="0"/>
                  <a:t>They considered a model</a:t>
                </a:r>
              </a:p>
              <a:p>
                <a:pPr algn="ctr">
                  <a:lnSpc>
                    <a:spcPct val="114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ru-RU" sz="2000" i="1">
                        <a:latin typeface="Cambria Math"/>
                        <a:ea typeface="Calibri"/>
                        <a:cs typeface="Times New Roman"/>
                      </a:rPr>
                      <m:t>𝑛</m:t>
                    </m:r>
                    <m:d>
                      <m:dPr>
                        <m:ctrlPr>
                          <a:rPr lang="ru-RU" sz="2000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𝑡</m:t>
                        </m:r>
                      </m:e>
                    </m:d>
                    <m:r>
                      <a:rPr lang="ru-RU" sz="2000" i="1">
                        <a:effectLst/>
                        <a:latin typeface="Cambria Math"/>
                        <a:ea typeface="Calibri"/>
                        <a:cs typeface="Times New Roman"/>
                      </a:rPr>
                      <m:t>=</m:t>
                    </m:r>
                    <m:d>
                      <m:dPr>
                        <m:begChr m:val="〈"/>
                        <m:endChr m:val="〉"/>
                        <m:ctrlPr>
                          <a:rPr lang="ru-RU" sz="2000" i="1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ru-RU" sz="2000" i="1">
                            <a:effectLst/>
                            <a:latin typeface="Cambria Math"/>
                            <a:ea typeface="Calibri"/>
                            <a:cs typeface="Times New Roman"/>
                          </a:rPr>
                          <m:t>𝑒𝑥𝑝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ru-RU" sz="2000" i="1"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effectLst/>
                                <a:latin typeface="Cambria Math"/>
                              </a:rPr>
                              <m:t>−</m:t>
                            </m:r>
                            <m:nary>
                              <m:naryPr>
                                <m:limLoc m:val="subSup"/>
                                <m:ctrlPr>
                                  <a:rPr lang="ru-RU" sz="2000" i="1">
                                    <a:effectLst/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a:rPr lang="ru-RU" sz="20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ru-RU" sz="20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𝑡</m:t>
                                </m:r>
                              </m:sup>
                              <m:e>
                                <m:r>
                                  <a:rPr lang="ru-RU" sz="20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lang="ru-RU" sz="20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 i="1">
                                        <a:effectLst/>
                                        <a:latin typeface="Cambria Math"/>
                                        <a:ea typeface="Calibri"/>
                                        <a:cs typeface="Times New Roman"/>
                                      </a:rPr>
                                      <m:t>𝑥</m:t>
                                    </m:r>
                                    <m:d>
                                      <m:dPr>
                                        <m:ctrlPr>
                                          <a:rPr lang="ru-RU" sz="20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ru-RU" sz="20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𝑡</m:t>
                                        </m:r>
                                        <m:r>
                                          <a:rPr lang="ru-RU" sz="2000" i="1">
                                            <a:effectLst/>
                                            <a:latin typeface="Cambria Math"/>
                                            <a:ea typeface="Calibri"/>
                                            <a:cs typeface="Times New Roman"/>
                                          </a:rPr>
                                          <m:t>′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ru-RU" sz="20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𝑑𝑡</m:t>
                                </m:r>
                                <m:r>
                                  <a:rPr lang="ru-RU" sz="2000" i="1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′</m:t>
                                </m:r>
                              </m:e>
                            </m:nary>
                          </m:e>
                        </m:d>
                      </m:e>
                    </m:d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  <a:p>
                <a:pPr lvl="0"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en-US" b="1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))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b="1" dirty="0" smtClean="0"/>
                  <a:t>is the reaction rate constant which is regulated </a:t>
                </a:r>
                <a:r>
                  <a:rPr lang="en-US" b="1" dirty="0"/>
                  <a:t>by </a:t>
                </a:r>
                <a:r>
                  <a:rPr lang="en-US" b="1" dirty="0" smtClean="0"/>
                  <a:t>some random process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b="0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>
                        <a:latin typeface="Cambria Math"/>
                      </a:rPr>
                      <m:t>≥0</m:t>
                    </m:r>
                    <m:r>
                      <a:rPr lang="en-US" b="0" i="1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b="1" dirty="0" smtClean="0"/>
                  <a:t> the m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easured quantity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b="0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b="0" i="1">
                        <a:solidFill>
                          <a:prstClr val="black"/>
                        </a:solidFill>
                        <a:latin typeface="Cambria Math"/>
                      </a:rPr>
                      <m:t>𝑡</m:t>
                    </m:r>
                    <m:r>
                      <a:rPr lang="en-US" b="0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b="1" dirty="0">
                    <a:solidFill>
                      <a:prstClr val="black"/>
                    </a:solidFill>
                  </a:rPr>
                  <a:t>is 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an average </a:t>
                </a:r>
                <a:r>
                  <a:rPr lang="en-US" b="1" dirty="0">
                    <a:solidFill>
                      <a:prstClr val="black"/>
                    </a:solidFill>
                  </a:rPr>
                  <a:t>over the 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trajectories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.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b="1" dirty="0" smtClean="0"/>
                  <a:t>The regulation </a:t>
                </a:r>
                <a:r>
                  <a:rPr lang="en-US" b="1" dirty="0"/>
                  <a:t>lies in the fact that the </a:t>
                </a:r>
                <a:r>
                  <a:rPr lang="en-US" b="1" dirty="0" smtClean="0"/>
                  <a:t>reaction </a:t>
                </a:r>
                <a:r>
                  <a:rPr lang="en-US" b="1" dirty="0"/>
                  <a:t>is </a:t>
                </a:r>
                <a:r>
                  <a:rPr lang="en-US" b="1" dirty="0" smtClean="0"/>
                  <a:t>active only on some time intervals, when the trajectories of the random process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b="1" dirty="0" smtClean="0"/>
                  <a:t> hit into particular area:</a:t>
                </a: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  0≤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)≤1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0      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𝑖𝑓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)&gt;1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892903"/>
                <a:ext cx="6624736" cy="5005794"/>
              </a:xfrm>
              <a:prstGeom prst="rect">
                <a:avLst/>
              </a:prstGeom>
              <a:blipFill rotWithShape="1">
                <a:blip r:embed="rId2"/>
                <a:stretch>
                  <a:fillRect l="-736" t="-2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627784" y="241484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Opposite interpretation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9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323528" y="836712"/>
                <a:ext cx="3960440" cy="4860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14000"/>
                  </a:lnSpc>
                  <a:spcAft>
                    <a:spcPts val="1200"/>
                  </a:spcAft>
                </a:pPr>
                <a:r>
                  <a:rPr lang="en-US" b="1" dirty="0">
                    <a:solidFill>
                      <a:prstClr val="black"/>
                    </a:solidFill>
                  </a:rPr>
                  <a:t>It was found 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that, when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the number of such hits increases </a:t>
                </a:r>
                <a:r>
                  <a:rPr lang="en-US" b="1" dirty="0">
                    <a:solidFill>
                      <a:srgbClr val="C00000"/>
                    </a:solidFill>
                  </a:rPr>
                  <a:t>with time as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C00000"/>
                        </a:solidFill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𝑻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𝑻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, 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then </a:t>
                </a:r>
                <a:r>
                  <a:rPr lang="en-US" b="1" dirty="0">
                    <a:solidFill>
                      <a:prstClr val="black"/>
                    </a:solidFill>
                  </a:rPr>
                  <a:t>the rebinding kinetics is described 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exactly by the power-law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𝒏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</a:rPr>
                      <m:t>~</m:t>
                    </m:r>
                    <m:sSup>
                      <m:sSup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box>
                          <m:box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type m:val="lin"/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𝑻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𝑻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den>
                            </m:f>
                          </m:e>
                        </m:box>
                      </m:sup>
                    </m:sSup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 indeed </a:t>
                </a:r>
                <a:r>
                  <a:rPr lang="en-US" b="1" dirty="0">
                    <a:solidFill>
                      <a:prstClr val="black"/>
                    </a:solidFill>
                  </a:rPr>
                  <a:t>abserved in low-temperature region.  </a:t>
                </a:r>
              </a:p>
              <a:p>
                <a:pPr lvl="0">
                  <a:lnSpc>
                    <a:spcPct val="114000"/>
                  </a:lnSpc>
                  <a:spcAft>
                    <a:spcPts val="1200"/>
                  </a:spcAft>
                </a:pPr>
                <a:r>
                  <a:rPr lang="en-US" b="1" dirty="0">
                    <a:solidFill>
                      <a:srgbClr val="003399"/>
                    </a:solidFill>
                  </a:rPr>
                  <a:t>However, in this case, the </a:t>
                </a:r>
                <a:r>
                  <a:rPr lang="en-US" b="1" dirty="0" smtClean="0">
                    <a:solidFill>
                      <a:srgbClr val="003399"/>
                    </a:solidFill>
                  </a:rPr>
                  <a:t> </a:t>
                </a:r>
                <a:r>
                  <a:rPr lang="en-US" b="1" dirty="0" err="1" smtClean="0">
                    <a:solidFill>
                      <a:srgbClr val="003399"/>
                    </a:solidFill>
                  </a:rPr>
                  <a:t>Zharikov</a:t>
                </a:r>
                <a:r>
                  <a:rPr lang="en-US" b="1" dirty="0" smtClean="0">
                    <a:solidFill>
                      <a:srgbClr val="003399"/>
                    </a:solidFill>
                  </a:rPr>
                  <a:t>-Fischer </a:t>
                </a:r>
                <a:r>
                  <a:rPr lang="en-US" b="1" dirty="0">
                    <a:solidFill>
                      <a:srgbClr val="003399"/>
                    </a:solidFill>
                  </a:rPr>
                  <a:t>model directly contradicts the </a:t>
                </a:r>
                <a:r>
                  <a:rPr lang="en-US" b="1" dirty="0" smtClean="0">
                    <a:solidFill>
                      <a:srgbClr val="003399"/>
                    </a:solidFill>
                  </a:rPr>
                  <a:t>actual kinetics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003399"/>
                    </a:solidFill>
                  </a:rPr>
                  <a:t>in high temperature region. </a:t>
                </a:r>
              </a:p>
              <a:p>
                <a:pPr lvl="0">
                  <a:lnSpc>
                    <a:spcPct val="114000"/>
                  </a:lnSpc>
                  <a:spcAft>
                    <a:spcPts val="1200"/>
                  </a:spcAft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In high-temperature </a:t>
                </a:r>
                <a:r>
                  <a:rPr lang="en-US" b="1" dirty="0">
                    <a:solidFill>
                      <a:srgbClr val="FF0000"/>
                    </a:solidFill>
                  </a:rPr>
                  <a:t>region,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where </a:t>
                </a:r>
                <a:r>
                  <a:rPr lang="en-US" b="1" dirty="0">
                    <a:solidFill>
                      <a:srgbClr val="FF0000"/>
                    </a:solidFill>
                  </a:rPr>
                  <a:t>the mobility is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higher, </a:t>
                </a:r>
                <a:r>
                  <a:rPr lang="en-US" b="1" dirty="0">
                    <a:solidFill>
                      <a:srgbClr val="FF0000"/>
                    </a:solidFill>
                  </a:rPr>
                  <a:t>and, it would seem, the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Z-F-model </a:t>
                </a:r>
                <a:r>
                  <a:rPr lang="en-US" b="1" dirty="0">
                    <a:solidFill>
                      <a:srgbClr val="FF0000"/>
                    </a:solidFill>
                  </a:rPr>
                  <a:t>should work better,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it falls </a:t>
                </a:r>
                <a:r>
                  <a:rPr lang="en-US" b="1" dirty="0">
                    <a:solidFill>
                      <a:srgbClr val="FF0000"/>
                    </a:solidFill>
                  </a:rPr>
                  <a:t>completely. 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3960440" cy="4860177"/>
              </a:xfrm>
              <a:prstGeom prst="rect">
                <a:avLst/>
              </a:prstGeom>
              <a:blipFill rotWithShape="1">
                <a:blip r:embed="rId2"/>
                <a:stretch>
                  <a:fillRect l="-1231" t="-251" b="-6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па 2"/>
          <p:cNvGrpSpPr/>
          <p:nvPr/>
        </p:nvGrpSpPr>
        <p:grpSpPr>
          <a:xfrm>
            <a:off x="4585223" y="1412776"/>
            <a:ext cx="4069169" cy="3979833"/>
            <a:chOff x="4585223" y="1083320"/>
            <a:chExt cx="4069169" cy="3979833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942222" y="1271850"/>
              <a:ext cx="3712170" cy="333507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942222" y="1271850"/>
              <a:ext cx="1113651" cy="3335071"/>
            </a:xfrm>
            <a:prstGeom prst="rect">
              <a:avLst/>
            </a:prstGeom>
            <a:solidFill>
              <a:srgbClr val="FFCCFF"/>
            </a:solidFill>
            <a:ln w="952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3537593" y="2760886"/>
              <a:ext cx="2452258" cy="35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c</a:t>
              </a:r>
              <a:r>
                <a:rPr lang="en-US" sz="1200" b="1" dirty="0" smtClean="0"/>
                <a:t>haracteristic exponent</a:t>
              </a:r>
              <a:endParaRPr lang="ru-RU" sz="12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8002141" y="4595332"/>
                  <a:ext cx="371217" cy="4678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ru-RU" sz="140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ru-RU" sz="1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𝑇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ru-RU" sz="1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2141" y="4595332"/>
                  <a:ext cx="371217" cy="46782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Полилиния 7"/>
            <p:cNvSpPr/>
            <p:nvPr/>
          </p:nvSpPr>
          <p:spPr>
            <a:xfrm>
              <a:off x="6055873" y="1960626"/>
              <a:ext cx="2320106" cy="978759"/>
            </a:xfrm>
            <a:custGeom>
              <a:avLst/>
              <a:gdLst>
                <a:gd name="connsiteX0" fmla="*/ 0 w 2482850"/>
                <a:gd name="connsiteY0" fmla="*/ 1797050 h 1797050"/>
                <a:gd name="connsiteX1" fmla="*/ 882650 w 2482850"/>
                <a:gd name="connsiteY1" fmla="*/ 495300 h 1797050"/>
                <a:gd name="connsiteX2" fmla="*/ 2482850 w 2482850"/>
                <a:gd name="connsiteY2" fmla="*/ 0 h 1797050"/>
                <a:gd name="connsiteX3" fmla="*/ 2482850 w 2482850"/>
                <a:gd name="connsiteY3" fmla="*/ 0 h 179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2850" h="1797050">
                  <a:moveTo>
                    <a:pt x="0" y="1797050"/>
                  </a:moveTo>
                  <a:cubicBezTo>
                    <a:pt x="234421" y="1295929"/>
                    <a:pt x="468842" y="794808"/>
                    <a:pt x="882650" y="495300"/>
                  </a:cubicBezTo>
                  <a:cubicBezTo>
                    <a:pt x="1296458" y="195792"/>
                    <a:pt x="2482850" y="0"/>
                    <a:pt x="2482850" y="0"/>
                  </a:cubicBezTo>
                  <a:lnTo>
                    <a:pt x="2482850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 rot="15916413">
              <a:off x="4835545" y="1816351"/>
              <a:ext cx="1424691" cy="920500"/>
            </a:xfrm>
            <a:custGeom>
              <a:avLst/>
              <a:gdLst>
                <a:gd name="connsiteX0" fmla="*/ 0 w 2482850"/>
                <a:gd name="connsiteY0" fmla="*/ 1797050 h 1797050"/>
                <a:gd name="connsiteX1" fmla="*/ 882650 w 2482850"/>
                <a:gd name="connsiteY1" fmla="*/ 495300 h 1797050"/>
                <a:gd name="connsiteX2" fmla="*/ 2482850 w 2482850"/>
                <a:gd name="connsiteY2" fmla="*/ 0 h 1797050"/>
                <a:gd name="connsiteX3" fmla="*/ 2482850 w 2482850"/>
                <a:gd name="connsiteY3" fmla="*/ 0 h 179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2850" h="1797050">
                  <a:moveTo>
                    <a:pt x="0" y="1797050"/>
                  </a:moveTo>
                  <a:cubicBezTo>
                    <a:pt x="234421" y="1295929"/>
                    <a:pt x="468842" y="794808"/>
                    <a:pt x="882650" y="495300"/>
                  </a:cubicBezTo>
                  <a:cubicBezTo>
                    <a:pt x="1296458" y="195792"/>
                    <a:pt x="2482850" y="0"/>
                    <a:pt x="2482850" y="0"/>
                  </a:cubicBezTo>
                  <a:lnTo>
                    <a:pt x="2482850" y="0"/>
                  </a:lnTo>
                </a:path>
              </a:pathLst>
            </a:cu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 flipH="1">
              <a:off x="5313440" y="1805751"/>
              <a:ext cx="626710" cy="47085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V="1">
              <a:off x="6876256" y="2276605"/>
              <a:ext cx="200465" cy="13459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6055873" y="1271850"/>
              <a:ext cx="0" cy="3335071"/>
            </a:xfrm>
            <a:prstGeom prst="line">
              <a:avLst/>
            </a:prstGeom>
            <a:ln>
              <a:noFill/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022320" y="4040384"/>
              <a:ext cx="9534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 smtClean="0"/>
                <a:t>high-temperature region</a:t>
              </a:r>
              <a:endParaRPr lang="ru-RU" sz="8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02041" y="4077072"/>
              <a:ext cx="10215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/>
                <a:t>l</a:t>
              </a:r>
              <a:r>
                <a:rPr lang="en-US" sz="800" b="1" dirty="0" smtClean="0"/>
                <a:t>ow-temperature region</a:t>
              </a:r>
              <a:endParaRPr lang="ru-RU" sz="8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499047" y="4635811"/>
                  <a:ext cx="1020847" cy="4207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200" i="1" smtClean="0">
                            <a:latin typeface="Cambria Math"/>
                            <a:ea typeface="Cambria Math"/>
                          </a:rPr>
                          <m:t>≈</m:t>
                        </m:r>
                        <m:box>
                          <m:boxPr>
                            <m:ctrlPr>
                              <a:rPr lang="ru-RU" sz="1200" i="1" smtClean="0">
                                <a:latin typeface="Cambria Math"/>
                                <a:ea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ru-RU" sz="120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12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200" b="0" i="1" smtClean="0">
                                    <a:latin typeface="Cambria Math"/>
                                    <a:ea typeface="Cambria Math"/>
                                  </a:rPr>
                                  <m:t>200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9047" y="4635811"/>
                  <a:ext cx="1020847" cy="42074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/>
            <p:nvPr/>
          </p:nvSpPr>
          <p:spPr>
            <a:xfrm>
              <a:off x="4677987" y="1083320"/>
              <a:ext cx="345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ru-RU" dirty="0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5446776" y="2946400"/>
              <a:ext cx="604774" cy="986656"/>
            </a:xfrm>
            <a:custGeom>
              <a:avLst/>
              <a:gdLst>
                <a:gd name="connsiteX0" fmla="*/ 539750 w 539750"/>
                <a:gd name="connsiteY0" fmla="*/ 0 h 876300"/>
                <a:gd name="connsiteX1" fmla="*/ 374650 w 539750"/>
                <a:gd name="connsiteY1" fmla="*/ 203200 h 876300"/>
                <a:gd name="connsiteX2" fmla="*/ 190500 w 539750"/>
                <a:gd name="connsiteY2" fmla="*/ 501650 h 876300"/>
                <a:gd name="connsiteX3" fmla="*/ 6350 w 539750"/>
                <a:gd name="connsiteY3" fmla="*/ 869950 h 876300"/>
                <a:gd name="connsiteX4" fmla="*/ 6350 w 539750"/>
                <a:gd name="connsiteY4" fmla="*/ 869950 h 876300"/>
                <a:gd name="connsiteX5" fmla="*/ 6350 w 539750"/>
                <a:gd name="connsiteY5" fmla="*/ 869950 h 876300"/>
                <a:gd name="connsiteX6" fmla="*/ 0 w 539750"/>
                <a:gd name="connsiteY6" fmla="*/ 87630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9750" h="876300">
                  <a:moveTo>
                    <a:pt x="539750" y="0"/>
                  </a:moveTo>
                  <a:cubicBezTo>
                    <a:pt x="486304" y="59796"/>
                    <a:pt x="432858" y="119592"/>
                    <a:pt x="374650" y="203200"/>
                  </a:cubicBezTo>
                  <a:cubicBezTo>
                    <a:pt x="316442" y="286808"/>
                    <a:pt x="251883" y="390525"/>
                    <a:pt x="190500" y="501650"/>
                  </a:cubicBezTo>
                  <a:cubicBezTo>
                    <a:pt x="129117" y="612775"/>
                    <a:pt x="6350" y="869950"/>
                    <a:pt x="6350" y="869950"/>
                  </a:cubicBezTo>
                  <a:lnTo>
                    <a:pt x="6350" y="869950"/>
                  </a:lnTo>
                  <a:lnTo>
                    <a:pt x="6350" y="869950"/>
                  </a:lnTo>
                  <a:lnTo>
                    <a:pt x="0" y="876300"/>
                  </a:ln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07749" y="1528752"/>
              <a:ext cx="12998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003399"/>
                  </a:solidFill>
                </a:rPr>
                <a:t>actual behavior</a:t>
              </a:r>
              <a:endParaRPr lang="ru-RU" sz="1200" b="1" dirty="0">
                <a:solidFill>
                  <a:srgbClr val="003399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01941" y="3622521"/>
              <a:ext cx="18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/>
                <a:t>Zharikov</a:t>
              </a:r>
              <a:r>
                <a:rPr lang="en-US" sz="1200" b="1" dirty="0" smtClean="0"/>
                <a:t>-Fischer-model</a:t>
              </a:r>
              <a:endParaRPr lang="ru-RU" sz="1200" b="1" dirty="0"/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6201941" y="1805751"/>
              <a:ext cx="458291" cy="4708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 flipH="1" flipV="1">
              <a:off x="5868144" y="3439728"/>
              <a:ext cx="930163" cy="18279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1851254" y="188640"/>
            <a:ext cx="5313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“High-temperature catastrophe”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0596" y="1340768"/>
            <a:ext cx="760184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3399"/>
                </a:solidFill>
              </a:rPr>
              <a:t>As a </a:t>
            </a:r>
            <a:r>
              <a:rPr lang="en-US" sz="2000" b="1" dirty="0" smtClean="0">
                <a:solidFill>
                  <a:srgbClr val="003399"/>
                </a:solidFill>
              </a:rPr>
              <a:t>result of all these efforts, an ambiguous  view was formed  on </a:t>
            </a:r>
            <a:r>
              <a:rPr lang="en-US" sz="2000" b="1" dirty="0" err="1" smtClean="0">
                <a:solidFill>
                  <a:srgbClr val="003399"/>
                </a:solidFill>
              </a:rPr>
              <a:t>Frauenfelder’s</a:t>
            </a:r>
            <a:r>
              <a:rPr lang="en-US" sz="2000" b="1" dirty="0" smtClean="0">
                <a:solidFill>
                  <a:srgbClr val="003399"/>
                </a:solidFill>
              </a:rPr>
              <a:t> </a:t>
            </a:r>
            <a:r>
              <a:rPr lang="en-US" sz="2000" b="1" dirty="0">
                <a:solidFill>
                  <a:srgbClr val="003399"/>
                </a:solidFill>
              </a:rPr>
              <a:t>experiments. </a:t>
            </a:r>
            <a:r>
              <a:rPr lang="en-US" sz="2000" b="1" dirty="0" smtClean="0">
                <a:solidFill>
                  <a:srgbClr val="003399"/>
                </a:solidFill>
              </a:rPr>
              <a:t>It was seemed that protein </a:t>
            </a:r>
            <a:r>
              <a:rPr lang="en-US" sz="2000" b="1" dirty="0">
                <a:solidFill>
                  <a:srgbClr val="003399"/>
                </a:solidFill>
              </a:rPr>
              <a:t>molecule </a:t>
            </a:r>
            <a:r>
              <a:rPr lang="en-US" sz="2000" b="1" dirty="0" smtClean="0">
                <a:solidFill>
                  <a:srgbClr val="003399"/>
                </a:solidFill>
              </a:rPr>
              <a:t>is found in very different states at </a:t>
            </a:r>
            <a:r>
              <a:rPr lang="en-US" sz="2000" b="1" dirty="0">
                <a:solidFill>
                  <a:srgbClr val="003399"/>
                </a:solidFill>
              </a:rPr>
              <a:t>physiological and low </a:t>
            </a:r>
            <a:r>
              <a:rPr lang="en-US" sz="2000" b="1" dirty="0" smtClean="0">
                <a:solidFill>
                  <a:srgbClr val="003399"/>
                </a:solidFill>
              </a:rPr>
              <a:t>temperatures. At the same time, </a:t>
            </a:r>
            <a:r>
              <a:rPr lang="en-US" sz="2000" b="1" dirty="0" smtClean="0">
                <a:solidFill>
                  <a:srgbClr val="C00000"/>
                </a:solidFill>
              </a:rPr>
              <a:t>it was remained unclear </a:t>
            </a:r>
            <a:r>
              <a:rPr lang="en-US" sz="2000" b="1" dirty="0">
                <a:solidFill>
                  <a:srgbClr val="C00000"/>
                </a:solidFill>
              </a:rPr>
              <a:t>which </a:t>
            </a:r>
            <a:r>
              <a:rPr lang="en-US" sz="2000" b="1" dirty="0" smtClean="0">
                <a:solidFill>
                  <a:srgbClr val="C00000"/>
                </a:solidFill>
              </a:rPr>
              <a:t>of two </a:t>
            </a:r>
            <a:r>
              <a:rPr lang="en-US" sz="2000" b="1" dirty="0">
                <a:solidFill>
                  <a:srgbClr val="C00000"/>
                </a:solidFill>
              </a:rPr>
              <a:t>factors </a:t>
            </a:r>
            <a:r>
              <a:rPr lang="en-US" sz="2000" b="1" dirty="0" smtClean="0">
                <a:solidFill>
                  <a:srgbClr val="C00000"/>
                </a:solidFill>
              </a:rPr>
              <a:t>–protein structure or protein dynamics </a:t>
            </a:r>
            <a:r>
              <a:rPr lang="en-US" sz="2000" b="1" dirty="0">
                <a:solidFill>
                  <a:srgbClr val="C00000"/>
                </a:solidFill>
              </a:rPr>
              <a:t>- is </a:t>
            </a:r>
            <a:r>
              <a:rPr lang="en-US" sz="2000" b="1" dirty="0" smtClean="0">
                <a:solidFill>
                  <a:srgbClr val="C00000"/>
                </a:solidFill>
              </a:rPr>
              <a:t>the main one for protein functioning. </a:t>
            </a:r>
          </a:p>
          <a:p>
            <a:endParaRPr lang="en-US" sz="2000" b="1" dirty="0">
              <a:solidFill>
                <a:srgbClr val="003399"/>
              </a:solidFill>
            </a:endParaRPr>
          </a:p>
          <a:p>
            <a:r>
              <a:rPr lang="en-US" sz="2000" b="1" dirty="0" smtClean="0"/>
              <a:t>With regard to the protein </a:t>
            </a:r>
            <a:r>
              <a:rPr lang="en-US" sz="2000" b="1" dirty="0" err="1" smtClean="0"/>
              <a:t>ultrametricity</a:t>
            </a:r>
            <a:r>
              <a:rPr lang="en-US" sz="2000" b="1" dirty="0"/>
              <a:t>, </a:t>
            </a:r>
            <a:r>
              <a:rPr lang="en-US" sz="2000" b="1" dirty="0" smtClean="0"/>
              <a:t>this idea had </a:t>
            </a:r>
            <a:r>
              <a:rPr lang="en-US" sz="2000" b="1" dirty="0"/>
              <a:t>proved to outside the </a:t>
            </a:r>
            <a:r>
              <a:rPr lang="en-US" sz="2000" b="1" dirty="0" smtClean="0"/>
              <a:t>discussion. </a:t>
            </a:r>
            <a:r>
              <a:rPr lang="en-US" sz="2000" b="1" dirty="0"/>
              <a:t>Moreover, despite </a:t>
            </a:r>
            <a:r>
              <a:rPr lang="en-US" sz="2000" b="1" dirty="0" smtClean="0"/>
              <a:t>inconsistency </a:t>
            </a:r>
            <a:r>
              <a:rPr lang="en-US" sz="2000" b="1" dirty="0"/>
              <a:t>and incompleteness </a:t>
            </a:r>
            <a:r>
              <a:rPr lang="en-US" sz="2000" b="1" dirty="0" smtClean="0"/>
              <a:t>of all theoretical interpretations proposed at that time, a common opinion had taken that CO rebinding </a:t>
            </a:r>
            <a:r>
              <a:rPr lang="en-US" sz="2000" b="1" dirty="0"/>
              <a:t>kinetics can be described </a:t>
            </a:r>
            <a:r>
              <a:rPr lang="en-US" sz="2000" b="1" dirty="0" smtClean="0"/>
              <a:t>using various models which </a:t>
            </a:r>
            <a:r>
              <a:rPr lang="en-US" sz="2000" b="1" dirty="0"/>
              <a:t>do not have any relation to the </a:t>
            </a:r>
            <a:r>
              <a:rPr lang="en-US" sz="2000" b="1" dirty="0" smtClean="0"/>
              <a:t>ultrametricity, and, it is rather difficult </a:t>
            </a:r>
            <a:r>
              <a:rPr lang="en-US" sz="2000" b="1" dirty="0"/>
              <a:t>to justify this </a:t>
            </a:r>
            <a:r>
              <a:rPr lang="en-US" sz="2000" b="1" dirty="0" smtClean="0"/>
              <a:t>idea using CO-rebinding kinetics.  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82118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CO-rebinding </a:t>
            </a:r>
            <a:r>
              <a:rPr lang="en-US" sz="2800" b="1" dirty="0" smtClean="0">
                <a:solidFill>
                  <a:srgbClr val="C00000"/>
                </a:solidFill>
              </a:rPr>
              <a:t>brought many </a:t>
            </a:r>
            <a:r>
              <a:rPr lang="en-US" sz="2800" b="1" dirty="0" smtClean="0">
                <a:solidFill>
                  <a:srgbClr val="C00000"/>
                </a:solidFill>
              </a:rPr>
              <a:t>difficulties  </a:t>
            </a:r>
            <a:r>
              <a:rPr lang="en-US" sz="2800" b="1" dirty="0" smtClean="0">
                <a:solidFill>
                  <a:srgbClr val="C00000"/>
                </a:solidFill>
              </a:rPr>
              <a:t>for </a:t>
            </a:r>
            <a:r>
              <a:rPr lang="en-US" sz="2800" b="1" dirty="0" smtClean="0">
                <a:solidFill>
                  <a:srgbClr val="C00000"/>
                </a:solidFill>
              </a:rPr>
              <a:t>the </a:t>
            </a:r>
            <a:r>
              <a:rPr lang="en-US" sz="2800" b="1" dirty="0">
                <a:solidFill>
                  <a:srgbClr val="C00000"/>
                </a:solidFill>
              </a:rPr>
              <a:t>theory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37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4945" y="1988840"/>
            <a:ext cx="5976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3399"/>
                </a:solidFill>
              </a:rPr>
              <a:t>Is the protein molecule indeed frozen at low temperatures?</a:t>
            </a:r>
          </a:p>
        </p:txBody>
      </p:sp>
    </p:spTree>
    <p:extLst>
      <p:ext uri="{BB962C8B-B14F-4D97-AF65-F5344CB8AC3E}">
        <p14:creationId xmlns:p14="http://schemas.microsoft.com/office/powerpoint/2010/main" val="45128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951" y="1556792"/>
            <a:ext cx="4655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The answer was obtained from another classical experiments, which were set up by Joseph Friedrich’s group from the Munich Technical University in last two decades. 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To understand how a protein molecule  fluctuates they studied the spectral diffusion in globular proteins at the liquid helium temperature. 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An </a:t>
            </a:r>
            <a:r>
              <a:rPr lang="en-US" b="1" dirty="0">
                <a:solidFill>
                  <a:srgbClr val="002060"/>
                </a:solidFill>
              </a:rPr>
              <a:t>overall picture that was </a:t>
            </a:r>
            <a:r>
              <a:rPr lang="en-US" b="1" dirty="0" smtClean="0">
                <a:solidFill>
                  <a:srgbClr val="002060"/>
                </a:solidFill>
              </a:rPr>
              <a:t>appeared through </a:t>
            </a:r>
            <a:r>
              <a:rPr lang="en-US" b="1" dirty="0">
                <a:solidFill>
                  <a:srgbClr val="002060"/>
                </a:solidFill>
              </a:rPr>
              <a:t>these </a:t>
            </a:r>
            <a:r>
              <a:rPr lang="en-US" b="1" dirty="0" smtClean="0">
                <a:solidFill>
                  <a:srgbClr val="002060"/>
                </a:solidFill>
              </a:rPr>
              <a:t>efforts </a:t>
            </a:r>
            <a:r>
              <a:rPr lang="en-US" b="1" dirty="0">
                <a:solidFill>
                  <a:srgbClr val="002060"/>
                </a:solidFill>
              </a:rPr>
              <a:t>turned out fully </a:t>
            </a:r>
            <a:r>
              <a:rPr lang="en-US" b="1" dirty="0" smtClean="0">
                <a:solidFill>
                  <a:srgbClr val="002060"/>
                </a:solidFill>
              </a:rPr>
              <a:t>unexpected. </a:t>
            </a:r>
            <a:endParaRPr lang="en-US" b="1" dirty="0" smtClean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298" y="764704"/>
            <a:ext cx="3450799" cy="4248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78850" y="5303437"/>
            <a:ext cx="3684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Josef Friedrich, Munich Technical University, Germany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0328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5" name="Object 3"/>
          <p:cNvGraphicFramePr>
            <a:graphicFrameLocks noChangeAspect="1"/>
          </p:cNvGraphicFramePr>
          <p:nvPr/>
        </p:nvGraphicFramePr>
        <p:xfrm>
          <a:off x="6357950" y="1643050"/>
          <a:ext cx="2500330" cy="3114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60" name="Image" r:id="rId4" imgW="10552381" imgH="13638095" progId="">
                  <p:embed/>
                </p:oleObj>
              </mc:Choice>
              <mc:Fallback>
                <p:oleObj name="Image" r:id="rId4" imgW="10552381" imgH="136380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50" y="1643050"/>
                        <a:ext cx="2500330" cy="31141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979712" y="285727"/>
            <a:ext cx="5153227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Bookman Old Style" pitchFamily="18" charset="0"/>
              <a:buNone/>
            </a:pPr>
            <a:r>
              <a:rPr lang="en-US" sz="3200" b="1" dirty="0" smtClean="0">
                <a:solidFill>
                  <a:srgbClr val="C00000"/>
                </a:solidFill>
                <a:cs typeface="Arial" pitchFamily="34" charset="0"/>
              </a:rPr>
              <a:t>hole burning spectroscopy</a:t>
            </a:r>
            <a:endParaRPr lang="ru-RU" sz="2000" b="1" dirty="0">
              <a:cs typeface="Arial" pitchFamily="34" charset="0"/>
            </a:endParaRPr>
          </a:p>
        </p:txBody>
      </p:sp>
      <p:sp>
        <p:nvSpPr>
          <p:cNvPr id="92181" name="Text Box 21"/>
          <p:cNvSpPr txBox="1">
            <a:spLocks noChangeArrowheads="1"/>
          </p:cNvSpPr>
          <p:nvPr/>
        </p:nvSpPr>
        <p:spPr bwMode="auto">
          <a:xfrm>
            <a:off x="3214678" y="1222588"/>
            <a:ext cx="3357586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003399"/>
                </a:solidFill>
              </a:rPr>
              <a:t>1. </a:t>
            </a:r>
            <a:r>
              <a:rPr lang="en-US" sz="1400" b="1" dirty="0" smtClean="0">
                <a:solidFill>
                  <a:srgbClr val="C00000"/>
                </a:solidFill>
              </a:rPr>
              <a:t>Chromophore markers are injected inside the protein molecules. A sample </a:t>
            </a:r>
            <a:r>
              <a:rPr lang="en-US" sz="1400" b="1" dirty="0">
                <a:solidFill>
                  <a:srgbClr val="C00000"/>
                </a:solidFill>
              </a:rPr>
              <a:t>is frozen up to a few </a:t>
            </a:r>
            <a:r>
              <a:rPr lang="en-US" sz="1400" b="1" dirty="0" smtClean="0">
                <a:solidFill>
                  <a:srgbClr val="C00000"/>
                </a:solidFill>
              </a:rPr>
              <a:t>Kelvin, and the adsorption </a:t>
            </a:r>
            <a:r>
              <a:rPr lang="en-US" sz="1400" b="1" dirty="0">
                <a:solidFill>
                  <a:srgbClr val="C00000"/>
                </a:solidFill>
              </a:rPr>
              <a:t>spectrum </a:t>
            </a:r>
            <a:r>
              <a:rPr lang="en-US" sz="1400" b="1" dirty="0" smtClean="0">
                <a:solidFill>
                  <a:srgbClr val="C00000"/>
                </a:solidFill>
              </a:rPr>
              <a:t>is measured. </a:t>
            </a:r>
          </a:p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002060"/>
                </a:solidFill>
              </a:rPr>
              <a:t>Due to variations of the atomic configurations around </a:t>
            </a:r>
            <a:r>
              <a:rPr lang="en-US" sz="1400" b="1" dirty="0">
                <a:solidFill>
                  <a:srgbClr val="002060"/>
                </a:solidFill>
              </a:rPr>
              <a:t>the </a:t>
            </a:r>
            <a:r>
              <a:rPr lang="en-US" sz="1400" b="1" dirty="0" err="1" smtClean="0">
                <a:solidFill>
                  <a:srgbClr val="002060"/>
                </a:solidFill>
              </a:rPr>
              <a:t>chromophore</a:t>
            </a:r>
            <a:r>
              <a:rPr lang="en-US" sz="1400" b="1" dirty="0" smtClean="0">
                <a:solidFill>
                  <a:srgbClr val="002060"/>
                </a:solidFill>
              </a:rPr>
              <a:t> markers in individual protein molecules, the </a:t>
            </a:r>
            <a:r>
              <a:rPr lang="en-US" sz="1400" b="1" dirty="0">
                <a:solidFill>
                  <a:srgbClr val="002060"/>
                </a:solidFill>
              </a:rPr>
              <a:t>spectrum is </a:t>
            </a:r>
            <a:r>
              <a:rPr lang="en-US" sz="1400" b="1" dirty="0" err="1">
                <a:solidFill>
                  <a:srgbClr val="002060"/>
                </a:solidFill>
              </a:rPr>
              <a:t>inhomogeneously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</a:rPr>
              <a:t>broadened at </a:t>
            </a:r>
            <a:r>
              <a:rPr lang="en-US" sz="1400" b="1" dirty="0">
                <a:solidFill>
                  <a:srgbClr val="002060"/>
                </a:solidFill>
              </a:rPr>
              <a:t>low temperatures. </a:t>
            </a:r>
            <a:endParaRPr lang="en-US" sz="1400" b="1" dirty="0" smtClean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003399"/>
                </a:solidFill>
              </a:rPr>
              <a:t>2.  </a:t>
            </a:r>
            <a:r>
              <a:rPr lang="en-US" sz="1400" b="1" dirty="0" smtClean="0">
                <a:solidFill>
                  <a:srgbClr val="C00000"/>
                </a:solidFill>
              </a:rPr>
              <a:t>Using laser pulse at some absorption frequency, a subset </a:t>
            </a:r>
            <a:r>
              <a:rPr lang="en-US" sz="1400" b="1" dirty="0">
                <a:solidFill>
                  <a:srgbClr val="C00000"/>
                </a:solidFill>
              </a:rPr>
              <a:t>of </a:t>
            </a:r>
            <a:r>
              <a:rPr lang="en-US" sz="1400" b="1" dirty="0" smtClean="0">
                <a:solidFill>
                  <a:srgbClr val="C00000"/>
                </a:solidFill>
              </a:rPr>
              <a:t>markers in the sample is subjected irreversible photo-transition. Thus, a narrow spectral hole is burned in </a:t>
            </a:r>
            <a:r>
              <a:rPr lang="en-US" sz="1400" b="1" dirty="0">
                <a:solidFill>
                  <a:srgbClr val="C00000"/>
                </a:solidFill>
              </a:rPr>
              <a:t>the absorption spectrum</a:t>
            </a:r>
            <a:r>
              <a:rPr lang="en-US" sz="1400" b="1" dirty="0" smtClean="0">
                <a:solidFill>
                  <a:srgbClr val="C00000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003399"/>
                </a:solidFill>
              </a:rPr>
              <a:t>3</a:t>
            </a:r>
            <a:r>
              <a:rPr lang="en-US" sz="1400" b="1" dirty="0">
                <a:solidFill>
                  <a:srgbClr val="003399"/>
                </a:solidFill>
              </a:rPr>
              <a:t>. </a:t>
            </a:r>
            <a:r>
              <a:rPr lang="en-US" sz="1400" b="1" dirty="0" smtClean="0">
                <a:solidFill>
                  <a:srgbClr val="003399"/>
                </a:solidFill>
              </a:rPr>
              <a:t>The time evolution of the hole wide is measured.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28596" y="1000108"/>
            <a:ext cx="2643206" cy="4357718"/>
            <a:chOff x="428596" y="1000108"/>
            <a:chExt cx="2643206" cy="4357718"/>
          </a:xfrm>
        </p:grpSpPr>
        <p:pic>
          <p:nvPicPr>
            <p:cNvPr id="92174" name="Picture 14" descr="Cytochrome-P450-2C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1014" y="1714516"/>
              <a:ext cx="2490788" cy="2951162"/>
            </a:xfrm>
            <a:prstGeom prst="rect">
              <a:avLst/>
            </a:prstGeom>
            <a:noFill/>
          </p:spPr>
        </p:pic>
        <p:sp>
          <p:nvSpPr>
            <p:cNvPr id="92177" name="Oval 17"/>
            <p:cNvSpPr>
              <a:spLocks noChangeArrowheads="1"/>
            </p:cNvSpPr>
            <p:nvPr/>
          </p:nvSpPr>
          <p:spPr bwMode="auto">
            <a:xfrm>
              <a:off x="1711308" y="2955571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Выноска 1 (без границы) 11"/>
            <p:cNvSpPr/>
            <p:nvPr/>
          </p:nvSpPr>
          <p:spPr>
            <a:xfrm>
              <a:off x="857224" y="1000108"/>
              <a:ext cx="1428760" cy="571504"/>
            </a:xfrm>
            <a:prstGeom prst="callout1">
              <a:avLst>
                <a:gd name="adj1" fmla="val 86695"/>
                <a:gd name="adj2" fmla="val 38132"/>
                <a:gd name="adj3" fmla="val 341585"/>
                <a:gd name="adj4" fmla="val 64242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chromophore marker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носка 1 (без границы) 12"/>
            <p:cNvSpPr/>
            <p:nvPr/>
          </p:nvSpPr>
          <p:spPr>
            <a:xfrm>
              <a:off x="428596" y="4786322"/>
              <a:ext cx="1357322" cy="571504"/>
            </a:xfrm>
            <a:prstGeom prst="callout1">
              <a:avLst>
                <a:gd name="adj1" fmla="val 30017"/>
                <a:gd name="adj2" fmla="val 55496"/>
                <a:gd name="adj3" fmla="val -101583"/>
                <a:gd name="adj4" fmla="val 108097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protein, </a:t>
              </a:r>
              <a:r>
                <a:rPr lang="en-US" sz="1200" b="1" dirty="0" err="1" smtClean="0">
                  <a:solidFill>
                    <a:schemeClr val="tx1"/>
                  </a:solidFill>
                </a:rPr>
                <a:t>cytochrome</a:t>
              </a:r>
              <a:r>
                <a:rPr lang="en-US" sz="1200" b="1" dirty="0" smtClean="0">
                  <a:solidFill>
                    <a:schemeClr val="tx1"/>
                  </a:solidFill>
                </a:rPr>
                <a:t> C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857225" y="5373216"/>
            <a:ext cx="7891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Because the marker surroundings in protein molecules randomly change, the burned hole broadens with time. Thus, hole burning spectroscopy allows to see how individual </a:t>
            </a:r>
            <a:r>
              <a:rPr lang="en-US" sz="2000" b="1" dirty="0">
                <a:solidFill>
                  <a:srgbClr val="C00000"/>
                </a:solidFill>
              </a:rPr>
              <a:t>absorption </a:t>
            </a:r>
            <a:r>
              <a:rPr lang="en-US" sz="2000" b="1" dirty="0" smtClean="0">
                <a:solidFill>
                  <a:srgbClr val="C00000"/>
                </a:solidFill>
              </a:rPr>
              <a:t>lines “diffuses” in frequency.  </a:t>
            </a:r>
          </a:p>
        </p:txBody>
      </p:sp>
    </p:spTree>
    <p:extLst>
      <p:ext uri="{BB962C8B-B14F-4D97-AF65-F5344CB8AC3E}">
        <p14:creationId xmlns:p14="http://schemas.microsoft.com/office/powerpoint/2010/main" val="4679816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395537" y="2360332"/>
            <a:ext cx="381642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cs typeface="Arial" charset="0"/>
              </a:rPr>
              <a:t>Consider an atom that is located closely to the marker. Since the marker absorption frequency randomly changes, the atom changes its position.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prstClr val="black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C00000"/>
                </a:solidFill>
                <a:cs typeface="Arial" charset="0"/>
              </a:rPr>
              <a:t>There are two ways for such changes.</a:t>
            </a:r>
            <a:endParaRPr lang="en-US" sz="2000" b="1" dirty="0">
              <a:solidFill>
                <a:srgbClr val="C00000"/>
              </a:solidFill>
              <a:cs typeface="Arial" charset="0"/>
            </a:endParaRPr>
          </a:p>
        </p:txBody>
      </p:sp>
      <p:grpSp>
        <p:nvGrpSpPr>
          <p:cNvPr id="28675" name="Группа 18"/>
          <p:cNvGrpSpPr>
            <a:grpSpLocks/>
          </p:cNvGrpSpPr>
          <p:nvPr/>
        </p:nvGrpSpPr>
        <p:grpSpPr bwMode="auto">
          <a:xfrm>
            <a:off x="5715000" y="214313"/>
            <a:ext cx="1928813" cy="2643187"/>
            <a:chOff x="214282" y="1000108"/>
            <a:chExt cx="2041893" cy="3171846"/>
          </a:xfrm>
        </p:grpSpPr>
        <p:pic>
          <p:nvPicPr>
            <p:cNvPr id="28687" name="Picture 14" descr="Cytochrome-P450-2C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1571612"/>
              <a:ext cx="1827579" cy="2165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8" name="Oval 17"/>
            <p:cNvSpPr>
              <a:spLocks noChangeArrowheads="1"/>
            </p:cNvSpPr>
            <p:nvPr/>
          </p:nvSpPr>
          <p:spPr bwMode="auto">
            <a:xfrm>
              <a:off x="1285852" y="2500306"/>
              <a:ext cx="142875" cy="1428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Выноска 1 (без границы) 21"/>
            <p:cNvSpPr/>
            <p:nvPr/>
          </p:nvSpPr>
          <p:spPr>
            <a:xfrm>
              <a:off x="214282" y="1000108"/>
              <a:ext cx="1428484" cy="571504"/>
            </a:xfrm>
            <a:prstGeom prst="callout1">
              <a:avLst>
                <a:gd name="adj1" fmla="val 70224"/>
                <a:gd name="adj2" fmla="val 54132"/>
                <a:gd name="adj3" fmla="val 247468"/>
                <a:gd name="adj4" fmla="val 71771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 err="1" smtClean="0">
                  <a:solidFill>
                    <a:prstClr val="black"/>
                  </a:solidFill>
                </a:rPr>
                <a:t>chromophore</a:t>
              </a:r>
              <a:endParaRPr lang="ru-RU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23" name="Выноска 1 (без границы) 22"/>
            <p:cNvSpPr/>
            <p:nvPr/>
          </p:nvSpPr>
          <p:spPr>
            <a:xfrm>
              <a:off x="357131" y="3857627"/>
              <a:ext cx="1500748" cy="314327"/>
            </a:xfrm>
            <a:prstGeom prst="callout1">
              <a:avLst>
                <a:gd name="adj1" fmla="val 15899"/>
                <a:gd name="adj2" fmla="val 42947"/>
                <a:gd name="adj3" fmla="val -224791"/>
                <a:gd name="adj4" fmla="val 59747"/>
              </a:avLst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300"/>
                </a:lnSpc>
                <a:defRPr/>
              </a:pPr>
              <a:r>
                <a:rPr lang="en-US" sz="1400" b="1" dirty="0" smtClean="0">
                  <a:solidFill>
                    <a:prstClr val="black"/>
                  </a:solidFill>
                </a:rPr>
                <a:t>protein</a:t>
              </a:r>
              <a:endParaRPr lang="ru-RU" sz="14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67924" y="4524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00000"/>
                </a:solidFill>
                <a:cs typeface="Arial" charset="0"/>
              </a:rPr>
              <a:t>How spectral diffusion </a:t>
            </a:r>
            <a:r>
              <a:rPr lang="en-US" sz="2400" b="1" dirty="0" smtClean="0">
                <a:solidFill>
                  <a:srgbClr val="C00000"/>
                </a:solidFill>
                <a:cs typeface="Arial" charset="0"/>
              </a:rPr>
              <a:t>is coupled </a:t>
            </a:r>
            <a:r>
              <a:rPr lang="en-US" sz="2400" b="1" dirty="0">
                <a:solidFill>
                  <a:srgbClr val="C00000"/>
                </a:solidFill>
                <a:cs typeface="Arial" charset="0"/>
              </a:rPr>
              <a:t>with local changes </a:t>
            </a:r>
            <a:r>
              <a:rPr lang="en-US" sz="2400" b="1" dirty="0" smtClean="0">
                <a:solidFill>
                  <a:srgbClr val="C00000"/>
                </a:solidFill>
                <a:cs typeface="Arial" charset="0"/>
              </a:rPr>
              <a:t>of </a:t>
            </a:r>
            <a:r>
              <a:rPr lang="en-US" sz="2400" b="1" dirty="0">
                <a:solidFill>
                  <a:srgbClr val="C00000"/>
                </a:solidFill>
                <a:cs typeface="Arial" charset="0"/>
              </a:rPr>
              <a:t>marker’s surroundings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6967533" y="3938686"/>
            <a:ext cx="642938" cy="500063"/>
            <a:chOff x="6594474" y="3649017"/>
            <a:chExt cx="642938" cy="500063"/>
          </a:xfrm>
        </p:grpSpPr>
        <p:sp>
          <p:nvSpPr>
            <p:cNvPr id="21" name="Двойная волна 20"/>
            <p:cNvSpPr/>
            <p:nvPr/>
          </p:nvSpPr>
          <p:spPr>
            <a:xfrm rot="16200000">
              <a:off x="6665911" y="3577580"/>
              <a:ext cx="500063" cy="642938"/>
            </a:xfrm>
            <a:prstGeom prst="doubleWav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6808787" y="3791892"/>
              <a:ext cx="142875" cy="21431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31" name="Солнце 30"/>
          <p:cNvSpPr/>
          <p:nvPr/>
        </p:nvSpPr>
        <p:spPr>
          <a:xfrm>
            <a:off x="5392460" y="4081561"/>
            <a:ext cx="192088" cy="304800"/>
          </a:xfrm>
          <a:prstGeom prst="sun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1468" y="4485496"/>
            <a:ext cx="1554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chromophore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62486" y="4571836"/>
            <a:ext cx="1882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neighboring atom</a:t>
            </a:r>
            <a:endParaRPr lang="ru-RU" b="1" dirty="0"/>
          </a:p>
        </p:txBody>
      </p:sp>
      <p:grpSp>
        <p:nvGrpSpPr>
          <p:cNvPr id="34" name="Группа 33"/>
          <p:cNvGrpSpPr/>
          <p:nvPr/>
        </p:nvGrpSpPr>
        <p:grpSpPr>
          <a:xfrm>
            <a:off x="5949880" y="3581498"/>
            <a:ext cx="642938" cy="500063"/>
            <a:chOff x="6594474" y="3649017"/>
            <a:chExt cx="642938" cy="500063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5" name="Двойная волна 34"/>
            <p:cNvSpPr/>
            <p:nvPr/>
          </p:nvSpPr>
          <p:spPr>
            <a:xfrm rot="16200000">
              <a:off x="6665911" y="3577580"/>
              <a:ext cx="500063" cy="642938"/>
            </a:xfrm>
            <a:prstGeom prst="doubleWave">
              <a:avLst/>
            </a:prstGeom>
            <a:grp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6808787" y="3791892"/>
              <a:ext cx="142875" cy="214313"/>
            </a:xfrm>
            <a:prstGeom prst="ellipse">
              <a:avLst/>
            </a:prstGeom>
            <a:solidFill>
              <a:srgbClr val="00339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2" name="Выгнутая влево стрелка 11"/>
          <p:cNvSpPr/>
          <p:nvPr/>
        </p:nvSpPr>
        <p:spPr>
          <a:xfrm rot="6084038">
            <a:off x="6632477" y="3003967"/>
            <a:ext cx="395739" cy="963089"/>
          </a:xfrm>
          <a:prstGeom prst="curv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33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0722" name="TextBox 1"/>
              <p:cNvSpPr txBox="1">
                <a:spLocks noChangeArrowheads="1"/>
              </p:cNvSpPr>
              <p:nvPr/>
            </p:nvSpPr>
            <p:spPr bwMode="auto">
              <a:xfrm>
                <a:off x="716087" y="1637506"/>
                <a:ext cx="4143945" cy="4431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 smtClean="0">
                    <a:solidFill>
                      <a:srgbClr val="FF0000"/>
                    </a:solidFill>
                    <a:cs typeface="Arial" charset="0"/>
                  </a:rPr>
                  <a:t>The local </a:t>
                </a:r>
                <a:r>
                  <a:rPr lang="en-US" sz="2000" b="1" dirty="0" smtClean="0">
                    <a:solidFill>
                      <a:srgbClr val="FF0000"/>
                    </a:solidFill>
                    <a:cs typeface="Arial" charset="0"/>
                  </a:rPr>
                  <a:t>potential,</a:t>
                </a:r>
                <a:r>
                  <a:rPr lang="en-US" sz="2000" b="1" dirty="0" smtClean="0">
                    <a:solidFill>
                      <a:prstClr val="black"/>
                    </a:solidFill>
                    <a:cs typeface="Arial" charset="0"/>
                  </a:rPr>
                  <a:t> </a:t>
                </a:r>
                <a:r>
                  <a:rPr lang="en-US" sz="2000" b="1" dirty="0" smtClean="0">
                    <a:solidFill>
                      <a:prstClr val="black"/>
                    </a:solidFill>
                    <a:cs typeface="Arial" charset="0"/>
                  </a:rPr>
                  <a:t>at which our atom is found, </a:t>
                </a:r>
                <a:r>
                  <a:rPr lang="en-US" sz="2000" b="1" dirty="0" smtClean="0">
                    <a:solidFill>
                      <a:srgbClr val="FF0000"/>
                    </a:solidFill>
                    <a:cs typeface="Arial" charset="0"/>
                  </a:rPr>
                  <a:t>is not changed</a:t>
                </a:r>
                <a:r>
                  <a:rPr lang="en-US" sz="2000" b="1" dirty="0" smtClean="0">
                    <a:solidFill>
                      <a:prstClr val="black"/>
                    </a:solidFill>
                    <a:cs typeface="Arial" charset="0"/>
                  </a:rPr>
                  <a:t>, but </a:t>
                </a:r>
                <a:r>
                  <a:rPr lang="en-US" sz="2000" b="1" dirty="0" smtClean="0">
                    <a:solidFill>
                      <a:srgbClr val="003399"/>
                    </a:solidFill>
                    <a:cs typeface="Arial" charset="0"/>
                  </a:rPr>
                  <a:t>there are various local minima</a:t>
                </a:r>
                <a:r>
                  <a:rPr lang="en-US" sz="2000" b="1" dirty="0" smtClean="0">
                    <a:solidFill>
                      <a:prstClr val="black"/>
                    </a:solidFill>
                    <a:cs typeface="Arial" charset="0"/>
                  </a:rPr>
                  <a:t> over which the atom jumps.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dirty="0" smtClean="0">
                  <a:solidFill>
                    <a:prstClr val="black"/>
                  </a:solidFill>
                  <a:cs typeface="Arial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 smtClean="0">
                    <a:solidFill>
                      <a:prstClr val="black"/>
                    </a:solidFill>
                    <a:cs typeface="Arial" charset="0"/>
                  </a:rPr>
                  <a:t>If the </a:t>
                </a:r>
                <a:r>
                  <a:rPr lang="en-US" sz="2000" b="1" dirty="0" smtClean="0">
                    <a:solidFill>
                      <a:prstClr val="black"/>
                    </a:solidFill>
                    <a:cs typeface="Arial" charset="0"/>
                  </a:rPr>
                  <a:t>potentials are </a:t>
                </a:r>
                <a:r>
                  <a:rPr lang="en-US" sz="2000" b="1" dirty="0" smtClean="0">
                    <a:solidFill>
                      <a:prstClr val="black"/>
                    </a:solidFill>
                    <a:cs typeface="Arial" charset="0"/>
                  </a:rPr>
                  <a:t>formed randomly, the theory predicts </a:t>
                </a:r>
                <a:r>
                  <a:rPr lang="en-US" sz="2000" b="1" dirty="0" smtClean="0">
                    <a:solidFill>
                      <a:srgbClr val="C00000"/>
                    </a:solidFill>
                    <a:cs typeface="Arial" charset="0"/>
                  </a:rPr>
                  <a:t>logarithmic broadening </a:t>
                </a:r>
                <a:r>
                  <a:rPr lang="en-US" sz="2000" b="1" dirty="0" smtClean="0">
                    <a:solidFill>
                      <a:prstClr val="black"/>
                    </a:solidFill>
                    <a:cs typeface="Arial" charset="0"/>
                  </a:rPr>
                  <a:t>of </a:t>
                </a:r>
                <a:r>
                  <a:rPr lang="en-US" sz="2000" b="1" dirty="0">
                    <a:solidFill>
                      <a:prstClr val="black"/>
                    </a:solidFill>
                    <a:cs typeface="Arial" charset="0"/>
                  </a:rPr>
                  <a:t>the hole wide </a:t>
                </a:r>
                <a:r>
                  <a:rPr lang="en-US" sz="2000" b="1" dirty="0" smtClean="0">
                    <a:solidFill>
                      <a:prstClr val="black"/>
                    </a:solidFill>
                    <a:cs typeface="Arial" charset="0"/>
                  </a:rPr>
                  <a:t>: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 dirty="0">
                  <a:solidFill>
                    <a:prstClr val="black"/>
                  </a:solidFill>
                  <a:cs typeface="Arial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𝝈</m:t>
                      </m:r>
                      <m:r>
                        <a:rPr lang="en-US" sz="2400" b="1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Arial" charset="0"/>
                        </a:rPr>
                        <m:t>~</m:t>
                      </m:r>
                      <m:func>
                        <m:funcPr>
                          <m:ctrlP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1" i="1" smtClean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Arial" charset="0"/>
                            </a:rPr>
                            <m:t>𝒕</m:t>
                          </m:r>
                        </m:e>
                      </m:func>
                    </m:oMath>
                  </m:oMathPara>
                </a14:m>
                <a:endParaRPr lang="en-US" sz="2400" b="1" dirty="0" smtClean="0">
                  <a:solidFill>
                    <a:prstClr val="black"/>
                  </a:solidFill>
                  <a:cs typeface="Arial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dirty="0" smtClean="0">
                  <a:solidFill>
                    <a:prstClr val="black"/>
                  </a:solidFill>
                  <a:cs typeface="Arial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 smtClean="0">
                    <a:solidFill>
                      <a:prstClr val="black"/>
                    </a:solidFill>
                    <a:cs typeface="Arial" charset="0"/>
                  </a:rPr>
                  <a:t>Such </a:t>
                </a:r>
                <a:r>
                  <a:rPr lang="en-US" sz="2000" b="1" dirty="0" smtClean="0">
                    <a:solidFill>
                      <a:prstClr val="black"/>
                    </a:solidFill>
                    <a:cs typeface="Arial" charset="0"/>
                  </a:rPr>
                  <a:t>relaxation processes </a:t>
                </a:r>
                <a:r>
                  <a:rPr lang="en-US" sz="2000" b="1" dirty="0">
                    <a:solidFill>
                      <a:prstClr val="black"/>
                    </a:solidFill>
                    <a:cs typeface="Arial" charset="0"/>
                  </a:rPr>
                  <a:t>is typical for </a:t>
                </a:r>
                <a:r>
                  <a:rPr lang="en-US" sz="2000" b="1" dirty="0">
                    <a:solidFill>
                      <a:srgbClr val="C00000"/>
                    </a:solidFill>
                    <a:cs typeface="Arial" charset="0"/>
                  </a:rPr>
                  <a:t>glasses</a:t>
                </a:r>
                <a:r>
                  <a:rPr lang="en-US" sz="2000" b="1" dirty="0" smtClean="0">
                    <a:solidFill>
                      <a:prstClr val="black"/>
                    </a:solidFill>
                    <a:cs typeface="Arial" charset="0"/>
                  </a:rPr>
                  <a:t>.</a:t>
                </a:r>
                <a:endParaRPr lang="en-US" sz="2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mc:Choice>
        <mc:Fallback>
          <p:sp>
            <p:nvSpPr>
              <p:cNvPr id="3072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087" y="1637506"/>
                <a:ext cx="4143945" cy="4431983"/>
              </a:xfrm>
              <a:prstGeom prst="rect">
                <a:avLst/>
              </a:prstGeom>
              <a:blipFill rotWithShape="1">
                <a:blip r:embed="rId2"/>
                <a:stretch>
                  <a:fillRect l="-1471" t="-688" b="-15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723" name="Группа 22"/>
          <p:cNvGrpSpPr>
            <a:grpSpLocks/>
          </p:cNvGrpSpPr>
          <p:nvPr/>
        </p:nvGrpSpPr>
        <p:grpSpPr bwMode="auto">
          <a:xfrm>
            <a:off x="5383634" y="2000250"/>
            <a:ext cx="2936453" cy="2744638"/>
            <a:chOff x="4972585" y="1876000"/>
            <a:chExt cx="3242357" cy="2863190"/>
          </a:xfrm>
        </p:grpSpPr>
        <p:cxnSp>
          <p:nvCxnSpPr>
            <p:cNvPr id="7" name="Прямая со стрелкой 6"/>
            <p:cNvCxnSpPr/>
            <p:nvPr/>
          </p:nvCxnSpPr>
          <p:spPr>
            <a:xfrm>
              <a:off x="5787206" y="4376665"/>
              <a:ext cx="2285751" cy="165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25" name="TextBox 7"/>
            <p:cNvSpPr txBox="1">
              <a:spLocks noChangeArrowheads="1"/>
            </p:cNvSpPr>
            <p:nvPr/>
          </p:nvSpPr>
          <p:spPr bwMode="auto">
            <a:xfrm>
              <a:off x="6038895" y="4418119"/>
              <a:ext cx="2034062" cy="321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  <a:cs typeface="Arial" charset="0"/>
                </a:rPr>
                <a:t>Position of our atom 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 rot="16200000" flipV="1">
              <a:off x="4177753" y="3054245"/>
              <a:ext cx="2358243" cy="17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27" name="TextBox 10"/>
            <p:cNvSpPr txBox="1">
              <a:spLocks noChangeArrowheads="1"/>
            </p:cNvSpPr>
            <p:nvPr/>
          </p:nvSpPr>
          <p:spPr bwMode="auto">
            <a:xfrm rot="16200000">
              <a:off x="4222580" y="3026737"/>
              <a:ext cx="1839849" cy="339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  <a:cs typeface="Arial" charset="0"/>
                </a:rPr>
                <a:t>local potential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30728" name="Группа 19"/>
            <p:cNvGrpSpPr>
              <a:grpSpLocks/>
            </p:cNvGrpSpPr>
            <p:nvPr/>
          </p:nvGrpSpPr>
          <p:grpSpPr bwMode="auto">
            <a:xfrm>
              <a:off x="5501488" y="1876000"/>
              <a:ext cx="2713454" cy="2316842"/>
              <a:chOff x="1001082" y="3071810"/>
              <a:chExt cx="3360291" cy="2602667"/>
            </a:xfrm>
          </p:grpSpPr>
          <p:sp>
            <p:nvSpPr>
              <p:cNvPr id="5" name="Овал 4"/>
              <p:cNvSpPr/>
              <p:nvPr/>
            </p:nvSpPr>
            <p:spPr>
              <a:xfrm>
                <a:off x="3071960" y="5289814"/>
                <a:ext cx="143268" cy="215804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1001082" y="3071810"/>
                <a:ext cx="3360291" cy="2602667"/>
              </a:xfrm>
              <a:custGeom>
                <a:avLst/>
                <a:gdLst>
                  <a:gd name="connsiteX0" fmla="*/ 0 w 3361765"/>
                  <a:gd name="connsiteY0" fmla="*/ 0 h 2602006"/>
                  <a:gd name="connsiteX1" fmla="*/ 524436 w 3361765"/>
                  <a:gd name="connsiteY1" fmla="*/ 1936377 h 2602006"/>
                  <a:gd name="connsiteX2" fmla="*/ 1008530 w 3361765"/>
                  <a:gd name="connsiteY2" fmla="*/ 2097741 h 2602006"/>
                  <a:gd name="connsiteX3" fmla="*/ 1627095 w 3361765"/>
                  <a:gd name="connsiteY3" fmla="*/ 1156447 h 2602006"/>
                  <a:gd name="connsiteX4" fmla="*/ 2124636 w 3361765"/>
                  <a:gd name="connsiteY4" fmla="*/ 2554941 h 2602006"/>
                  <a:gd name="connsiteX5" fmla="*/ 2958353 w 3361765"/>
                  <a:gd name="connsiteY5" fmla="*/ 1438835 h 2602006"/>
                  <a:gd name="connsiteX6" fmla="*/ 3361765 w 3361765"/>
                  <a:gd name="connsiteY6" fmla="*/ 174812 h 2602006"/>
                  <a:gd name="connsiteX7" fmla="*/ 3361765 w 3361765"/>
                  <a:gd name="connsiteY7" fmla="*/ 174812 h 2602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61765" h="2602006">
                    <a:moveTo>
                      <a:pt x="0" y="0"/>
                    </a:moveTo>
                    <a:cubicBezTo>
                      <a:pt x="178174" y="793377"/>
                      <a:pt x="356348" y="1586754"/>
                      <a:pt x="524436" y="1936377"/>
                    </a:cubicBezTo>
                    <a:cubicBezTo>
                      <a:pt x="692524" y="2286001"/>
                      <a:pt x="824754" y="2227729"/>
                      <a:pt x="1008530" y="2097741"/>
                    </a:cubicBezTo>
                    <a:cubicBezTo>
                      <a:pt x="1192306" y="1967753"/>
                      <a:pt x="1441077" y="1080247"/>
                      <a:pt x="1627095" y="1156447"/>
                    </a:cubicBezTo>
                    <a:cubicBezTo>
                      <a:pt x="1813113" y="1232647"/>
                      <a:pt x="1902760" y="2507876"/>
                      <a:pt x="2124636" y="2554941"/>
                    </a:cubicBezTo>
                    <a:cubicBezTo>
                      <a:pt x="2346512" y="2602006"/>
                      <a:pt x="2752165" y="1835523"/>
                      <a:pt x="2958353" y="1438835"/>
                    </a:cubicBezTo>
                    <a:cubicBezTo>
                      <a:pt x="3164541" y="1042147"/>
                      <a:pt x="3361765" y="174812"/>
                      <a:pt x="3361765" y="174812"/>
                    </a:cubicBezTo>
                    <a:lnTo>
                      <a:pt x="3361765" y="174812"/>
                    </a:lnTo>
                  </a:path>
                </a:pathLst>
              </a:custGeom>
              <a:ln w="57150">
                <a:solidFill>
                  <a:schemeClr val="bg2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Выгнутая вверх стрелка 16"/>
              <p:cNvSpPr/>
              <p:nvPr/>
            </p:nvSpPr>
            <p:spPr>
              <a:xfrm flipH="1">
                <a:off x="1930154" y="4000138"/>
                <a:ext cx="1356706" cy="500441"/>
              </a:xfrm>
              <a:prstGeom prst="curvedDownArrow">
                <a:avLst>
                  <a:gd name="adj1" fmla="val 25000"/>
                  <a:gd name="adj2" fmla="val 56325"/>
                  <a:gd name="adj3" fmla="val 21863"/>
                </a:avLst>
              </a:prstGeom>
              <a:solidFill>
                <a:srgbClr val="FF0000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Штриховая стрелка вправо 18"/>
              <p:cNvSpPr/>
              <p:nvPr/>
            </p:nvSpPr>
            <p:spPr>
              <a:xfrm flipH="1">
                <a:off x="2136373" y="5056832"/>
                <a:ext cx="714171" cy="301381"/>
              </a:xfrm>
              <a:prstGeom prst="stripedRightArrow">
                <a:avLst>
                  <a:gd name="adj1" fmla="val 31176"/>
                  <a:gd name="adj2" fmla="val 5000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ln>
                    <a:solidFill>
                      <a:prstClr val="black"/>
                    </a:solidFill>
                    <a:prstDash val="sysDash"/>
                  </a:ln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Овал 20"/>
            <p:cNvSpPr/>
            <p:nvPr/>
          </p:nvSpPr>
          <p:spPr>
            <a:xfrm>
              <a:off x="6072926" y="3571816"/>
              <a:ext cx="113936" cy="190449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2" name="Солнце 21"/>
            <p:cNvSpPr/>
            <p:nvPr/>
          </p:nvSpPr>
          <p:spPr>
            <a:xfrm>
              <a:off x="5571603" y="3714238"/>
              <a:ext cx="192816" cy="304717"/>
            </a:xfrm>
            <a:prstGeom prst="sun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00063" y="576813"/>
            <a:ext cx="2487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One </a:t>
            </a:r>
            <a:r>
              <a:rPr lang="en-US" sz="2400" b="1" dirty="0" smtClean="0">
                <a:solidFill>
                  <a:srgbClr val="C00000"/>
                </a:solidFill>
              </a:rPr>
              <a:t>possibility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32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108650" y="620688"/>
            <a:ext cx="2063750" cy="5478855"/>
            <a:chOff x="5857875" y="357188"/>
            <a:chExt cx="2357438" cy="5929312"/>
          </a:xfrm>
        </p:grpSpPr>
        <p:grpSp>
          <p:nvGrpSpPr>
            <p:cNvPr id="32771" name="Группа 29"/>
            <p:cNvGrpSpPr>
              <a:grpSpLocks/>
            </p:cNvGrpSpPr>
            <p:nvPr/>
          </p:nvGrpSpPr>
          <p:grpSpPr bwMode="auto">
            <a:xfrm>
              <a:off x="5918200" y="357188"/>
              <a:ext cx="2297113" cy="1928812"/>
              <a:chOff x="5918112" y="500042"/>
              <a:chExt cx="2297226" cy="1928826"/>
            </a:xfrm>
          </p:grpSpPr>
          <p:sp>
            <p:nvSpPr>
              <p:cNvPr id="4" name="Полилиния 3"/>
              <p:cNvSpPr/>
              <p:nvPr/>
            </p:nvSpPr>
            <p:spPr>
              <a:xfrm>
                <a:off x="5918112" y="500042"/>
                <a:ext cx="2297226" cy="1785950"/>
              </a:xfrm>
              <a:custGeom>
                <a:avLst/>
                <a:gdLst>
                  <a:gd name="connsiteX0" fmla="*/ 58271 w 1701053"/>
                  <a:gd name="connsiteY0" fmla="*/ 145676 h 2182906"/>
                  <a:gd name="connsiteX1" fmla="*/ 112059 w 1701053"/>
                  <a:gd name="connsiteY1" fmla="*/ 710453 h 2182906"/>
                  <a:gd name="connsiteX2" fmla="*/ 730624 w 1701053"/>
                  <a:gd name="connsiteY2" fmla="*/ 1261782 h 2182906"/>
                  <a:gd name="connsiteX3" fmla="*/ 1026459 w 1701053"/>
                  <a:gd name="connsiteY3" fmla="*/ 2135841 h 2182906"/>
                  <a:gd name="connsiteX4" fmla="*/ 1389530 w 1701053"/>
                  <a:gd name="connsiteY4" fmla="*/ 1544170 h 2182906"/>
                  <a:gd name="connsiteX5" fmla="*/ 1658471 w 1701053"/>
                  <a:gd name="connsiteY5" fmla="*/ 226359 h 2182906"/>
                  <a:gd name="connsiteX6" fmla="*/ 1645024 w 1701053"/>
                  <a:gd name="connsiteY6" fmla="*/ 186017 h 218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1053" h="2182906">
                    <a:moveTo>
                      <a:pt x="58271" y="145676"/>
                    </a:moveTo>
                    <a:cubicBezTo>
                      <a:pt x="29135" y="335055"/>
                      <a:pt x="0" y="524435"/>
                      <a:pt x="112059" y="710453"/>
                    </a:cubicBezTo>
                    <a:cubicBezTo>
                      <a:pt x="224118" y="896471"/>
                      <a:pt x="578224" y="1024217"/>
                      <a:pt x="730624" y="1261782"/>
                    </a:cubicBezTo>
                    <a:cubicBezTo>
                      <a:pt x="883024" y="1499347"/>
                      <a:pt x="916641" y="2088776"/>
                      <a:pt x="1026459" y="2135841"/>
                    </a:cubicBezTo>
                    <a:cubicBezTo>
                      <a:pt x="1136277" y="2182906"/>
                      <a:pt x="1284195" y="1862417"/>
                      <a:pt x="1389530" y="1544170"/>
                    </a:cubicBezTo>
                    <a:cubicBezTo>
                      <a:pt x="1494865" y="1225923"/>
                      <a:pt x="1615889" y="452718"/>
                      <a:pt x="1658471" y="226359"/>
                    </a:cubicBezTo>
                    <a:cubicBezTo>
                      <a:pt x="1701053" y="0"/>
                      <a:pt x="1673038" y="93008"/>
                      <a:pt x="1645024" y="186017"/>
                    </a:cubicBezTo>
                  </a:path>
                </a:pathLst>
              </a:custGeom>
              <a:ln w="57150">
                <a:solidFill>
                  <a:schemeClr val="bg2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" name="Овал 4"/>
              <p:cNvSpPr/>
              <p:nvPr/>
            </p:nvSpPr>
            <p:spPr>
              <a:xfrm>
                <a:off x="7286604" y="2000240"/>
                <a:ext cx="142882" cy="21431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Солнце 24"/>
              <p:cNvSpPr/>
              <p:nvPr/>
            </p:nvSpPr>
            <p:spPr>
              <a:xfrm>
                <a:off x="6000666" y="2071678"/>
                <a:ext cx="214324" cy="357190"/>
              </a:xfrm>
              <a:prstGeom prst="sun">
                <a:avLst/>
              </a:prstGeom>
              <a:solidFill>
                <a:srgbClr val="FF0066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2772" name="Группа 30"/>
            <p:cNvGrpSpPr>
              <a:grpSpLocks/>
            </p:cNvGrpSpPr>
            <p:nvPr/>
          </p:nvGrpSpPr>
          <p:grpSpPr bwMode="auto">
            <a:xfrm>
              <a:off x="5857875" y="4500563"/>
              <a:ext cx="2143125" cy="1785937"/>
              <a:chOff x="5857884" y="4214818"/>
              <a:chExt cx="2143140" cy="1785950"/>
            </a:xfrm>
          </p:grpSpPr>
          <p:grpSp>
            <p:nvGrpSpPr>
              <p:cNvPr id="32782" name="Группа 23"/>
              <p:cNvGrpSpPr>
                <a:grpSpLocks/>
              </p:cNvGrpSpPr>
              <p:nvPr/>
            </p:nvGrpSpPr>
            <p:grpSpPr bwMode="auto">
              <a:xfrm>
                <a:off x="5857884" y="4214818"/>
                <a:ext cx="2143140" cy="1714488"/>
                <a:chOff x="5500694" y="4857784"/>
                <a:chExt cx="2297226" cy="1857364"/>
              </a:xfrm>
            </p:grpSpPr>
            <p:sp>
              <p:nvSpPr>
                <p:cNvPr id="13" name="Полилиния 12"/>
                <p:cNvSpPr/>
                <p:nvPr/>
              </p:nvSpPr>
              <p:spPr>
                <a:xfrm flipH="1">
                  <a:off x="5500694" y="4857784"/>
                  <a:ext cx="2297226" cy="1857390"/>
                </a:xfrm>
                <a:custGeom>
                  <a:avLst/>
                  <a:gdLst>
                    <a:gd name="connsiteX0" fmla="*/ 58271 w 1701053"/>
                    <a:gd name="connsiteY0" fmla="*/ 145676 h 2182906"/>
                    <a:gd name="connsiteX1" fmla="*/ 112059 w 1701053"/>
                    <a:gd name="connsiteY1" fmla="*/ 710453 h 2182906"/>
                    <a:gd name="connsiteX2" fmla="*/ 730624 w 1701053"/>
                    <a:gd name="connsiteY2" fmla="*/ 1261782 h 2182906"/>
                    <a:gd name="connsiteX3" fmla="*/ 1026459 w 1701053"/>
                    <a:gd name="connsiteY3" fmla="*/ 2135841 h 2182906"/>
                    <a:gd name="connsiteX4" fmla="*/ 1389530 w 1701053"/>
                    <a:gd name="connsiteY4" fmla="*/ 1544170 h 2182906"/>
                    <a:gd name="connsiteX5" fmla="*/ 1658471 w 1701053"/>
                    <a:gd name="connsiteY5" fmla="*/ 226359 h 2182906"/>
                    <a:gd name="connsiteX6" fmla="*/ 1645024 w 1701053"/>
                    <a:gd name="connsiteY6" fmla="*/ 186017 h 2182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01053" h="2182906">
                      <a:moveTo>
                        <a:pt x="58271" y="145676"/>
                      </a:moveTo>
                      <a:cubicBezTo>
                        <a:pt x="29135" y="335055"/>
                        <a:pt x="0" y="524435"/>
                        <a:pt x="112059" y="710453"/>
                      </a:cubicBezTo>
                      <a:cubicBezTo>
                        <a:pt x="224118" y="896471"/>
                        <a:pt x="578224" y="1024217"/>
                        <a:pt x="730624" y="1261782"/>
                      </a:cubicBezTo>
                      <a:cubicBezTo>
                        <a:pt x="883024" y="1499347"/>
                        <a:pt x="916641" y="2088776"/>
                        <a:pt x="1026459" y="2135841"/>
                      </a:cubicBezTo>
                      <a:cubicBezTo>
                        <a:pt x="1136277" y="2182906"/>
                        <a:pt x="1284195" y="1862417"/>
                        <a:pt x="1389530" y="1544170"/>
                      </a:cubicBezTo>
                      <a:cubicBezTo>
                        <a:pt x="1494865" y="1225923"/>
                        <a:pt x="1615889" y="452718"/>
                        <a:pt x="1658471" y="226359"/>
                      </a:cubicBezTo>
                      <a:cubicBezTo>
                        <a:pt x="1701053" y="0"/>
                        <a:pt x="1673038" y="93008"/>
                        <a:pt x="1645024" y="186017"/>
                      </a:cubicBezTo>
                    </a:path>
                  </a:pathLst>
                </a:custGeom>
                <a:ln w="57150">
                  <a:solidFill>
                    <a:schemeClr val="bg2">
                      <a:lumMod val="5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Овал 21"/>
                <p:cNvSpPr/>
                <p:nvPr/>
              </p:nvSpPr>
              <p:spPr>
                <a:xfrm>
                  <a:off x="6286856" y="6500198"/>
                  <a:ext cx="142939" cy="214976"/>
                </a:xfrm>
                <a:prstGeom prst="ellipse">
                  <a:avLst/>
                </a:prstGeom>
                <a:solidFill>
                  <a:srgbClr val="C00000"/>
                </a:solidFill>
                <a:ln w="571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7" name="Солнце 26"/>
              <p:cNvSpPr/>
              <p:nvPr/>
            </p:nvSpPr>
            <p:spPr>
              <a:xfrm>
                <a:off x="6000760" y="5643578"/>
                <a:ext cx="214315" cy="357190"/>
              </a:xfrm>
              <a:prstGeom prst="sun">
                <a:avLst/>
              </a:prstGeom>
              <a:solidFill>
                <a:srgbClr val="FF0066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2773" name="Группа 28"/>
            <p:cNvGrpSpPr>
              <a:grpSpLocks/>
            </p:cNvGrpSpPr>
            <p:nvPr/>
          </p:nvGrpSpPr>
          <p:grpSpPr bwMode="auto">
            <a:xfrm>
              <a:off x="5857875" y="2714625"/>
              <a:ext cx="2063750" cy="1500188"/>
              <a:chOff x="5857884" y="2714620"/>
              <a:chExt cx="2064327" cy="1500198"/>
            </a:xfrm>
          </p:grpSpPr>
          <p:grpSp>
            <p:nvGrpSpPr>
              <p:cNvPr id="32776" name="Группа 22"/>
              <p:cNvGrpSpPr>
                <a:grpSpLocks/>
              </p:cNvGrpSpPr>
              <p:nvPr/>
            </p:nvGrpSpPr>
            <p:grpSpPr bwMode="auto">
              <a:xfrm>
                <a:off x="5857884" y="2714620"/>
                <a:ext cx="2064327" cy="1126836"/>
                <a:chOff x="5375564" y="3241964"/>
                <a:chExt cx="2064327" cy="1126836"/>
              </a:xfrm>
            </p:grpSpPr>
            <p:sp>
              <p:nvSpPr>
                <p:cNvPr id="18" name="Полилиния 17"/>
                <p:cNvSpPr/>
                <p:nvPr/>
              </p:nvSpPr>
              <p:spPr>
                <a:xfrm>
                  <a:off x="5375564" y="3241964"/>
                  <a:ext cx="2064327" cy="1127133"/>
                </a:xfrm>
                <a:custGeom>
                  <a:avLst/>
                  <a:gdLst>
                    <a:gd name="connsiteX0" fmla="*/ 0 w 2064327"/>
                    <a:gd name="connsiteY0" fmla="*/ 27709 h 1126836"/>
                    <a:gd name="connsiteX1" fmla="*/ 263236 w 2064327"/>
                    <a:gd name="connsiteY1" fmla="*/ 858981 h 1126836"/>
                    <a:gd name="connsiteX2" fmla="*/ 872836 w 2064327"/>
                    <a:gd name="connsiteY2" fmla="*/ 1122218 h 1126836"/>
                    <a:gd name="connsiteX3" fmla="*/ 1260763 w 2064327"/>
                    <a:gd name="connsiteY3" fmla="*/ 886691 h 1126836"/>
                    <a:gd name="connsiteX4" fmla="*/ 1440872 w 2064327"/>
                    <a:gd name="connsiteY4" fmla="*/ 983672 h 1126836"/>
                    <a:gd name="connsiteX5" fmla="*/ 1634836 w 2064327"/>
                    <a:gd name="connsiteY5" fmla="*/ 955963 h 1126836"/>
                    <a:gd name="connsiteX6" fmla="*/ 1925781 w 2064327"/>
                    <a:gd name="connsiteY6" fmla="*/ 609600 h 1126836"/>
                    <a:gd name="connsiteX7" fmla="*/ 2064327 w 2064327"/>
                    <a:gd name="connsiteY7" fmla="*/ 0 h 1126836"/>
                    <a:gd name="connsiteX8" fmla="*/ 2064327 w 2064327"/>
                    <a:gd name="connsiteY8" fmla="*/ 0 h 11268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064327" h="1126836">
                      <a:moveTo>
                        <a:pt x="0" y="27709"/>
                      </a:moveTo>
                      <a:cubicBezTo>
                        <a:pt x="58881" y="352136"/>
                        <a:pt x="117763" y="676563"/>
                        <a:pt x="263236" y="858981"/>
                      </a:cubicBezTo>
                      <a:cubicBezTo>
                        <a:pt x="408709" y="1041399"/>
                        <a:pt x="706582" y="1117600"/>
                        <a:pt x="872836" y="1122218"/>
                      </a:cubicBezTo>
                      <a:cubicBezTo>
                        <a:pt x="1039090" y="1126836"/>
                        <a:pt x="1166090" y="909782"/>
                        <a:pt x="1260763" y="886691"/>
                      </a:cubicBezTo>
                      <a:cubicBezTo>
                        <a:pt x="1355436" y="863600"/>
                        <a:pt x="1378527" y="972127"/>
                        <a:pt x="1440872" y="983672"/>
                      </a:cubicBezTo>
                      <a:cubicBezTo>
                        <a:pt x="1503218" y="995217"/>
                        <a:pt x="1554018" y="1018308"/>
                        <a:pt x="1634836" y="955963"/>
                      </a:cubicBezTo>
                      <a:cubicBezTo>
                        <a:pt x="1715654" y="893618"/>
                        <a:pt x="1854199" y="768927"/>
                        <a:pt x="1925781" y="609600"/>
                      </a:cubicBezTo>
                      <a:cubicBezTo>
                        <a:pt x="1997363" y="450273"/>
                        <a:pt x="2064327" y="0"/>
                        <a:pt x="2064327" y="0"/>
                      </a:cubicBezTo>
                      <a:lnTo>
                        <a:pt x="2064327" y="0"/>
                      </a:lnTo>
                    </a:path>
                  </a:pathLst>
                </a:custGeom>
                <a:ln w="57150">
                  <a:solidFill>
                    <a:schemeClr val="bg2">
                      <a:lumMod val="50000"/>
                    </a:schemeClr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Овал 18"/>
                <p:cNvSpPr/>
                <p:nvPr/>
              </p:nvSpPr>
              <p:spPr>
                <a:xfrm>
                  <a:off x="6830121" y="3984919"/>
                  <a:ext cx="142915" cy="214315"/>
                </a:xfrm>
                <a:prstGeom prst="ellipse">
                  <a:avLst/>
                </a:prstGeom>
                <a:solidFill>
                  <a:srgbClr val="FFFF00"/>
                </a:solidFill>
                <a:ln w="57150">
                  <a:solidFill>
                    <a:srgbClr val="C0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Овал 20"/>
                <p:cNvSpPr/>
                <p:nvPr/>
              </p:nvSpPr>
              <p:spPr>
                <a:xfrm>
                  <a:off x="6277516" y="4076995"/>
                  <a:ext cx="142915" cy="214315"/>
                </a:xfrm>
                <a:prstGeom prst="ellipse">
                  <a:avLst/>
                </a:prstGeom>
                <a:solidFill>
                  <a:srgbClr val="C00000"/>
                </a:solidFill>
                <a:ln w="5715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6" name="Солнце 25"/>
              <p:cNvSpPr/>
              <p:nvPr/>
            </p:nvSpPr>
            <p:spPr>
              <a:xfrm>
                <a:off x="6000799" y="3857628"/>
                <a:ext cx="214373" cy="357190"/>
              </a:xfrm>
              <a:prstGeom prst="sun">
                <a:avLst/>
              </a:prstGeom>
              <a:solidFill>
                <a:srgbClr val="FF0066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Выгнутая вверх стрелка 27"/>
              <p:cNvSpPr/>
              <p:nvPr/>
            </p:nvSpPr>
            <p:spPr>
              <a:xfrm flipH="1">
                <a:off x="6786832" y="3286124"/>
                <a:ext cx="589127" cy="142876"/>
              </a:xfrm>
              <a:prstGeom prst="curvedDownArrow">
                <a:avLst/>
              </a:prstGeom>
              <a:solidFill>
                <a:srgbClr val="FF0000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2" name="Штриховая стрелка вправо 31"/>
            <p:cNvSpPr/>
            <p:nvPr/>
          </p:nvSpPr>
          <p:spPr>
            <a:xfrm rot="5400000">
              <a:off x="6715126" y="2428875"/>
              <a:ext cx="571500" cy="428625"/>
            </a:xfrm>
            <a:prstGeom prst="stripedRightArrow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" name="Штриховая стрелка вправо 32"/>
            <p:cNvSpPr/>
            <p:nvPr/>
          </p:nvSpPr>
          <p:spPr>
            <a:xfrm rot="5400000">
              <a:off x="6715126" y="4429125"/>
              <a:ext cx="571500" cy="428625"/>
            </a:xfrm>
            <a:prstGeom prst="stripedRightArrow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00062" y="633103"/>
            <a:ext cx="2775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Another way</a:t>
            </a:r>
            <a:endParaRPr lang="ru-RU" sz="2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1"/>
              <p:cNvSpPr txBox="1">
                <a:spLocks noChangeArrowheads="1"/>
              </p:cNvSpPr>
              <p:nvPr/>
            </p:nvSpPr>
            <p:spPr bwMode="auto">
              <a:xfrm>
                <a:off x="971598" y="2254405"/>
                <a:ext cx="3960441" cy="3170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 smtClean="0">
                    <a:solidFill>
                      <a:prstClr val="black"/>
                    </a:solidFill>
                    <a:cs typeface="Arial" charset="0"/>
                  </a:rPr>
                  <a:t>The local potential for our atom </a:t>
                </a:r>
                <a:r>
                  <a:rPr lang="en-US" sz="2000" b="1" dirty="0" smtClean="0">
                    <a:solidFill>
                      <a:srgbClr val="FF0000"/>
                    </a:solidFill>
                    <a:cs typeface="Arial" charset="0"/>
                  </a:rPr>
                  <a:t>is  not frozen</a:t>
                </a:r>
                <a:r>
                  <a:rPr lang="en-US" sz="2000" b="1" dirty="0" smtClean="0">
                    <a:cs typeface="Arial" charset="0"/>
                  </a:rPr>
                  <a:t>. It is transformed from time to time, and our atom, following this transformation, changes its own position.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dirty="0" smtClean="0">
                  <a:cs typeface="Arial" charset="0"/>
                </a:endParaRP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b="1" dirty="0" smtClean="0">
                    <a:solidFill>
                      <a:srgbClr val="003399"/>
                    </a:solidFill>
                    <a:cs typeface="Arial" charset="0"/>
                  </a:rPr>
                  <a:t>The time behavior of the </a:t>
                </a:r>
                <a:r>
                  <a:rPr lang="en-US" sz="2000" b="1" dirty="0">
                    <a:solidFill>
                      <a:srgbClr val="003399"/>
                    </a:solidFill>
                    <a:cs typeface="Arial" charset="0"/>
                  </a:rPr>
                  <a:t>hole wide</a:t>
                </a:r>
                <a:r>
                  <a:rPr lang="en-US" sz="2000" b="1" dirty="0" smtClean="0">
                    <a:solidFill>
                      <a:srgbClr val="003399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3399"/>
                        </a:solidFill>
                        <a:latin typeface="Cambria Math"/>
                        <a:ea typeface="Cambria Math"/>
                        <a:cs typeface="Arial" charset="0"/>
                      </a:rPr>
                      <m:t>𝝈</m:t>
                    </m:r>
                    <m:r>
                      <a:rPr lang="en-US" sz="2000" b="1" i="1" smtClean="0">
                        <a:solidFill>
                          <a:srgbClr val="003399"/>
                        </a:solidFill>
                        <a:latin typeface="Cambria Math"/>
                        <a:ea typeface="Cambria Math"/>
                        <a:cs typeface="Arial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003399"/>
                        </a:solidFill>
                        <a:latin typeface="Cambria Math"/>
                        <a:ea typeface="Cambria Math"/>
                        <a:cs typeface="Arial" charset="0"/>
                      </a:rPr>
                      <m:t>𝒕</m:t>
                    </m:r>
                    <m:r>
                      <a:rPr lang="en-US" sz="2000" b="1" i="1" smtClean="0">
                        <a:solidFill>
                          <a:srgbClr val="003399"/>
                        </a:solidFill>
                        <a:latin typeface="Cambria Math"/>
                        <a:ea typeface="Cambria Math"/>
                        <a:cs typeface="Arial" charset="0"/>
                      </a:rPr>
                      <m:t>)</m:t>
                    </m:r>
                  </m:oMath>
                </a14:m>
                <a:r>
                  <a:rPr lang="en-US" sz="2000" b="1" dirty="0" smtClean="0">
                    <a:solidFill>
                      <a:srgbClr val="003399"/>
                    </a:solidFill>
                    <a:cs typeface="Arial" charset="0"/>
                  </a:rPr>
                  <a:t> depends on</a:t>
                </a:r>
                <a:r>
                  <a:rPr lang="en-US" sz="2000" b="1" dirty="0">
                    <a:solidFill>
                      <a:srgbClr val="003399"/>
                    </a:solidFill>
                    <a:latin typeface="Calibri"/>
                    <a:cs typeface="Arial" charset="0"/>
                  </a:rPr>
                  <a:t> </a:t>
                </a:r>
                <a:r>
                  <a:rPr lang="en-US" sz="2000" b="1" dirty="0" smtClean="0">
                    <a:solidFill>
                      <a:srgbClr val="003399"/>
                    </a:solidFill>
                    <a:latin typeface="Calibri"/>
                    <a:cs typeface="Arial" charset="0"/>
                  </a:rPr>
                  <a:t>statistics </a:t>
                </a:r>
                <a:r>
                  <a:rPr lang="en-US" sz="2000" b="1" dirty="0">
                    <a:solidFill>
                      <a:srgbClr val="003399"/>
                    </a:solidFill>
                    <a:latin typeface="Calibri"/>
                    <a:cs typeface="Arial" charset="0"/>
                  </a:rPr>
                  <a:t>of the </a:t>
                </a:r>
                <a:r>
                  <a:rPr lang="en-US" sz="2000" b="1" dirty="0" smtClean="0">
                    <a:solidFill>
                      <a:srgbClr val="003399"/>
                    </a:solidFill>
                    <a:latin typeface="Calibri"/>
                    <a:cs typeface="Arial" charset="0"/>
                  </a:rPr>
                  <a:t>random transformations of local potentials. </a:t>
                </a:r>
                <a:endParaRPr lang="en-US" sz="2000" b="1" dirty="0">
                  <a:solidFill>
                    <a:srgbClr val="003399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24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98" y="2254405"/>
                <a:ext cx="3960441" cy="3170099"/>
              </a:xfrm>
              <a:prstGeom prst="rect">
                <a:avLst/>
              </a:prstGeom>
              <a:blipFill rotWithShape="1">
                <a:blip r:embed="rId2"/>
                <a:stretch>
                  <a:fillRect l="-1538" t="-962" b="-25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6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1556792"/>
            <a:ext cx="61206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Lecture I:  Proteins and Protein Dynamics</a:t>
            </a:r>
            <a:r>
              <a:rPr lang="en-US" dirty="0" smtClean="0"/>
              <a:t>. </a:t>
            </a:r>
            <a:endParaRPr lang="ru-RU" dirty="0" smtClean="0"/>
          </a:p>
          <a:p>
            <a:endParaRPr lang="en-US" dirty="0" smtClean="0"/>
          </a:p>
          <a:p>
            <a:pPr lvl="0">
              <a:spcAft>
                <a:spcPts val="6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Proteins</a:t>
            </a:r>
            <a:r>
              <a:rPr lang="en-US" b="1" dirty="0">
                <a:solidFill>
                  <a:srgbClr val="003399"/>
                </a:solidFill>
              </a:rPr>
              <a:t>: How they look and what they do. </a:t>
            </a:r>
          </a:p>
          <a:p>
            <a:pPr lvl="0">
              <a:spcAft>
                <a:spcPts val="600"/>
              </a:spcAft>
            </a:pPr>
            <a:r>
              <a:rPr lang="en-US" b="1" dirty="0">
                <a:solidFill>
                  <a:srgbClr val="003399"/>
                </a:solidFill>
              </a:rPr>
              <a:t>Two classical experiments: CO binding to myoglobin and spectral diffusion in frozen proteins. </a:t>
            </a:r>
          </a:p>
          <a:p>
            <a:pPr lvl="0">
              <a:spcAft>
                <a:spcPts val="600"/>
              </a:spcAft>
            </a:pPr>
            <a:r>
              <a:rPr lang="en-US" b="1" dirty="0">
                <a:solidFill>
                  <a:srgbClr val="003399"/>
                </a:solidFill>
              </a:rPr>
              <a:t>Puzzles and problems.</a:t>
            </a:r>
            <a:endParaRPr lang="ru-RU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66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1677988" y="2132856"/>
            <a:ext cx="603726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C00000"/>
                </a:solidFill>
                <a:cs typeface="Arial" charset="0"/>
              </a:rPr>
              <a:t>Whether the protein is frozen at low </a:t>
            </a:r>
            <a:r>
              <a:rPr lang="en-US" sz="2800" b="1" dirty="0" smtClean="0">
                <a:solidFill>
                  <a:srgbClr val="C00000"/>
                </a:solidFill>
                <a:cs typeface="Arial" charset="0"/>
              </a:rPr>
              <a:t>temperature or not, can </a:t>
            </a:r>
            <a:r>
              <a:rPr lang="en-US" sz="2800" b="1" dirty="0" smtClean="0">
                <a:solidFill>
                  <a:srgbClr val="C00000"/>
                </a:solidFill>
                <a:cs typeface="Arial" charset="0"/>
              </a:rPr>
              <a:t>be understood from the spectral diffusion broadening.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prstClr val="black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cs typeface="Arial" charset="0"/>
              </a:rPr>
              <a:t>Is it logarithmic, or not?</a:t>
            </a:r>
            <a:endParaRPr lang="ru-RU" sz="28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39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571472" y="714356"/>
            <a:ext cx="4135252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Bookman Old Style" pitchFamily="18" charset="0"/>
              <a:buNone/>
            </a:pPr>
            <a:r>
              <a:rPr lang="en-US" sz="2400" b="1" dirty="0" smtClean="0">
                <a:solidFill>
                  <a:prstClr val="black"/>
                </a:solidFill>
                <a:cs typeface="Courier New" pitchFamily="49" charset="0"/>
              </a:rPr>
              <a:t>Weighting and aging times</a:t>
            </a:r>
            <a:endParaRPr lang="ru-RU" sz="2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Text Box 13"/>
          <p:cNvSpPr txBox="1">
            <a:spLocks noChangeArrowheads="1"/>
          </p:cNvSpPr>
          <p:nvPr/>
        </p:nvSpPr>
        <p:spPr bwMode="auto">
          <a:xfrm>
            <a:off x="899064" y="4227085"/>
            <a:ext cx="34800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C00000"/>
                </a:solidFill>
              </a:rPr>
              <a:t>The </a:t>
            </a:r>
            <a:r>
              <a:rPr lang="en-US" sz="1600" b="1" dirty="0">
                <a:solidFill>
                  <a:srgbClr val="C00000"/>
                </a:solidFill>
              </a:rPr>
              <a:t>“weighting time”, </a:t>
            </a:r>
            <a:r>
              <a:rPr lang="en-US" sz="1600" b="1" dirty="0" err="1">
                <a:solidFill>
                  <a:srgbClr val="C00000"/>
                </a:solidFill>
              </a:rPr>
              <a:t>t</a:t>
            </a:r>
            <a:r>
              <a:rPr lang="en-US" sz="1600" b="1" baseline="-25000" dirty="0" err="1">
                <a:solidFill>
                  <a:srgbClr val="C00000"/>
                </a:solidFill>
              </a:rPr>
              <a:t>w</a:t>
            </a:r>
            <a:r>
              <a:rPr lang="en-US" sz="1600" b="1" dirty="0">
                <a:solidFill>
                  <a:srgbClr val="C00000"/>
                </a:solidFill>
              </a:rPr>
              <a:t> , starts immediately after </a:t>
            </a:r>
            <a:r>
              <a:rPr lang="en-US" sz="1600" b="1" dirty="0" smtClean="0">
                <a:solidFill>
                  <a:srgbClr val="C00000"/>
                </a:solidFill>
              </a:rPr>
              <a:t>burning </a:t>
            </a:r>
            <a:r>
              <a:rPr lang="en-US" sz="1600" b="1" dirty="0">
                <a:solidFill>
                  <a:srgbClr val="C00000"/>
                </a:solidFill>
              </a:rPr>
              <a:t>of </a:t>
            </a:r>
            <a:r>
              <a:rPr lang="en-US" sz="1600" b="1" dirty="0" smtClean="0">
                <a:solidFill>
                  <a:srgbClr val="C00000"/>
                </a:solidFill>
              </a:rPr>
              <a:t>the </a:t>
            </a:r>
            <a:r>
              <a:rPr lang="en-US" sz="1600" b="1" dirty="0">
                <a:solidFill>
                  <a:srgbClr val="C00000"/>
                </a:solidFill>
              </a:rPr>
              <a:t>hole, i.e. it is the current time for spectral </a:t>
            </a:r>
            <a:r>
              <a:rPr lang="en-US" sz="1600" b="1" dirty="0" smtClean="0">
                <a:solidFill>
                  <a:srgbClr val="C00000"/>
                </a:solidFill>
              </a:rPr>
              <a:t>diffusion.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770393" y="2031947"/>
            <a:ext cx="33882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003399"/>
                </a:solidFill>
              </a:rPr>
              <a:t>The </a:t>
            </a:r>
            <a:r>
              <a:rPr lang="en-US" sz="1600" b="1" dirty="0">
                <a:solidFill>
                  <a:srgbClr val="003399"/>
                </a:solidFill>
              </a:rPr>
              <a:t>“aging time”, t</a:t>
            </a:r>
            <a:r>
              <a:rPr lang="en-US" sz="1600" b="1" baseline="-25000" dirty="0">
                <a:solidFill>
                  <a:srgbClr val="003399"/>
                </a:solidFill>
              </a:rPr>
              <a:t>ag</a:t>
            </a:r>
            <a:r>
              <a:rPr lang="en-US" sz="1600" b="1" dirty="0">
                <a:solidFill>
                  <a:srgbClr val="003399"/>
                </a:solidFill>
              </a:rPr>
              <a:t> , is </a:t>
            </a:r>
            <a:r>
              <a:rPr lang="en-US" sz="1600" b="1" dirty="0" smtClean="0">
                <a:solidFill>
                  <a:srgbClr val="003399"/>
                </a:solidFill>
              </a:rPr>
              <a:t>the interval </a:t>
            </a:r>
            <a:r>
              <a:rPr lang="en-US" sz="1600" b="1" dirty="0">
                <a:solidFill>
                  <a:srgbClr val="003399"/>
                </a:solidFill>
              </a:rPr>
              <a:t>between </a:t>
            </a:r>
            <a:r>
              <a:rPr lang="en-US" sz="1600" b="1" dirty="0" smtClean="0">
                <a:solidFill>
                  <a:srgbClr val="003399"/>
                </a:solidFill>
              </a:rPr>
              <a:t>the time point, at which a sample is suggested to be in a prepared state, and the time point at which a hole is burned. </a:t>
            </a:r>
            <a:endParaRPr lang="ru-RU" sz="1600" b="1" dirty="0">
              <a:solidFill>
                <a:srgbClr val="003399"/>
              </a:solidFill>
            </a:endParaRPr>
          </a:p>
        </p:txBody>
      </p:sp>
      <p:pic>
        <p:nvPicPr>
          <p:cNvPr id="9" name="Picture 32" descr="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0372" y="1484474"/>
            <a:ext cx="3607378" cy="351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6228184" y="49411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</a:t>
            </a:r>
            <a:r>
              <a:rPr lang="en-US" b="1" dirty="0" smtClean="0">
                <a:solidFill>
                  <a:srgbClr val="C00000"/>
                </a:solidFill>
              </a:rPr>
              <a:t>eighting time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3001" y="1662615"/>
            <a:ext cx="156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399"/>
                </a:solidFill>
              </a:rPr>
              <a:t>a</a:t>
            </a:r>
            <a:r>
              <a:rPr lang="en-US" b="1" dirty="0" smtClean="0">
                <a:solidFill>
                  <a:srgbClr val="003399"/>
                </a:solidFill>
              </a:rPr>
              <a:t>ging time</a:t>
            </a:r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4303729" y="2944704"/>
            <a:ext cx="1175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cs typeface="Arial" charset="0"/>
              </a:rPr>
              <a:t>hole </a:t>
            </a:r>
            <a:r>
              <a:rPr lang="en-US" b="1" dirty="0">
                <a:cs typeface="Arial" charset="0"/>
              </a:rPr>
              <a:t>wide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56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941519"/>
            <a:ext cx="59766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Native </a:t>
            </a:r>
            <a:r>
              <a:rPr lang="en-US" sz="3200" b="1" dirty="0" smtClean="0"/>
              <a:t>proteins have</a:t>
            </a:r>
            <a:endParaRPr lang="en-US" sz="3200" b="1" dirty="0"/>
          </a:p>
          <a:p>
            <a:pPr algn="ctr"/>
            <a:r>
              <a:rPr lang="en-US" sz="3200" b="1" dirty="0" smtClean="0"/>
              <a:t>universal </a:t>
            </a:r>
            <a:r>
              <a:rPr lang="en-US" sz="3200" b="1" dirty="0"/>
              <a:t>properties</a:t>
            </a:r>
            <a:endParaRPr lang="ru-RU" sz="3200" b="1" dirty="0"/>
          </a:p>
          <a:p>
            <a:pPr algn="ctr"/>
            <a:r>
              <a:rPr lang="en-US" sz="3200" b="1" dirty="0"/>
              <a:t>o</a:t>
            </a:r>
            <a:r>
              <a:rPr lang="en-US" sz="3200" b="1" dirty="0" smtClean="0"/>
              <a:t>f spectral diffusion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(the proteins that are remained functionally active after  freezing- unfreezing cycles)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3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467544" y="1268760"/>
            <a:ext cx="432048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</a:rPr>
              <a:t>A spectral hole is well approximated by Gaussian distribution. </a:t>
            </a:r>
          </a:p>
          <a:p>
            <a:endParaRPr lang="en-US" sz="2400" b="1" dirty="0" smtClean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400" b="1" dirty="0" smtClean="0"/>
              <a:t>Thus, the spectral diffusion in deeply frozen proteins can be regarded </a:t>
            </a:r>
            <a:r>
              <a:rPr lang="en-US" sz="2400" b="1" dirty="0" smtClean="0">
                <a:solidFill>
                  <a:srgbClr val="C00000"/>
                </a:solidFill>
              </a:rPr>
              <a:t>as a Gaussian random process</a:t>
            </a:r>
            <a:r>
              <a:rPr lang="en-US" sz="2400" b="1" i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propagating along the frequency straight line.</a:t>
            </a:r>
          </a:p>
        </p:txBody>
      </p:sp>
      <p:graphicFrame>
        <p:nvGraphicFramePr>
          <p:cNvPr id="12394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687762"/>
              </p:ext>
            </p:extLst>
          </p:nvPr>
        </p:nvGraphicFramePr>
        <p:xfrm>
          <a:off x="5004048" y="861848"/>
          <a:ext cx="3457524" cy="430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8" name="Image" r:id="rId3" imgW="10552381" imgH="13638095" progId="">
                  <p:embed/>
                </p:oleObj>
              </mc:Choice>
              <mc:Fallback>
                <p:oleObj name="Image" r:id="rId3" imgW="10552381" imgH="1363809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861848"/>
                        <a:ext cx="3457524" cy="430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8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7149" y="1124743"/>
                <a:ext cx="4546812" cy="3570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b="1" dirty="0" smtClean="0">
                    <a:solidFill>
                      <a:prstClr val="black"/>
                    </a:solidFill>
                  </a:rPr>
                  <a:t>In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native 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proteins, the spectral diffusion broadening follows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the power law 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with the exponent </a:t>
                </a:r>
                <a:r>
                  <a:rPr lang="en-US" b="1" dirty="0" smtClean="0">
                    <a:solidFill>
                      <a:prstClr val="black"/>
                    </a:solidFill>
                    <a:sym typeface="Symbol"/>
                  </a:rPr>
                  <a:t> </a:t>
                </a:r>
                <a:r>
                  <a:rPr lang="en-US" b="1" dirty="0" smtClean="0">
                    <a:solidFill>
                      <a:srgbClr val="FF0000"/>
                    </a:solidFill>
                    <a:sym typeface="Symbol"/>
                  </a:rPr>
                  <a:t>0,27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b="1" dirty="0" smtClean="0"/>
                  <a:t>The exponent  of familiar (Brownian) diffusion </a:t>
                </a:r>
                <a:r>
                  <a:rPr lang="en-US" b="1" dirty="0"/>
                  <a:t>is </a:t>
                </a:r>
                <a:r>
                  <a:rPr lang="en-US" b="1" dirty="0" smtClean="0"/>
                  <a:t>equal to 0.5</a:t>
                </a:r>
                <a:r>
                  <a:rPr lang="en-US" b="1" dirty="0"/>
                  <a:t> </a:t>
                </a:r>
                <a:r>
                  <a:rPr lang="en-US" b="1" dirty="0" smtClean="0"/>
                  <a:t>. With this respect,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spectral diffusion in proteins propagates anomalously slow</a:t>
                </a:r>
              </a:p>
              <a:p>
                <a:pPr lvl="0">
                  <a:spcBef>
                    <a:spcPts val="600"/>
                  </a:spcBef>
                </a:pPr>
                <a:r>
                  <a:rPr lang="en-US" b="1" dirty="0" smtClean="0">
                    <a:solidFill>
                      <a:prstClr val="black"/>
                    </a:solidFill>
                  </a:rPr>
                  <a:t>Spectral diffusion in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denatured 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proteins is broadened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logarithmically 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C00000"/>
                        </a:solidFill>
                        <a:latin typeface="Cambria Math"/>
                      </a:rPr>
                      <m:t>~</m:t>
                    </m:r>
                    <m:func>
                      <m:funcPr>
                        <m:ctrlPr>
                          <a:rPr lang="en-US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𝑤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b="1" dirty="0" smtClean="0">
                    <a:solidFill>
                      <a:srgbClr val="C00000"/>
                    </a:solidFill>
                  </a:rPr>
                  <a:t>)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. </a:t>
                </a:r>
                <a:r>
                  <a:rPr lang="en-US" b="1" dirty="0" smtClean="0">
                    <a:solidFill>
                      <a:srgbClr val="003399"/>
                    </a:solidFill>
                  </a:rPr>
                  <a:t>Spectral </a:t>
                </a:r>
                <a:r>
                  <a:rPr lang="en-US" b="1" dirty="0">
                    <a:solidFill>
                      <a:srgbClr val="003399"/>
                    </a:solidFill>
                  </a:rPr>
                  <a:t>diffusion in </a:t>
                </a:r>
                <a:r>
                  <a:rPr lang="en-US" b="1" dirty="0" smtClean="0">
                    <a:solidFill>
                      <a:srgbClr val="003399"/>
                    </a:solidFill>
                  </a:rPr>
                  <a:t>native </a:t>
                </a:r>
                <a:r>
                  <a:rPr lang="en-US" b="1" dirty="0">
                    <a:solidFill>
                      <a:srgbClr val="003399"/>
                    </a:solidFill>
                  </a:rPr>
                  <a:t>proteins propagates </a:t>
                </a:r>
                <a:r>
                  <a:rPr lang="en-US" b="1" dirty="0" smtClean="0">
                    <a:solidFill>
                      <a:srgbClr val="003399"/>
                    </a:solidFill>
                  </a:rPr>
                  <a:t>exponentially faster </a:t>
                </a:r>
                <a:r>
                  <a:rPr lang="en-US" b="1" dirty="0">
                    <a:solidFill>
                      <a:srgbClr val="003399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003399"/>
                    </a:solidFill>
                  </a:rPr>
                  <a:t>then in denatured proteins</a:t>
                </a:r>
                <a:endParaRPr lang="en-US" b="1" dirty="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49" y="1124743"/>
                <a:ext cx="4546812" cy="3570208"/>
              </a:xfrm>
              <a:prstGeom prst="rect">
                <a:avLst/>
              </a:prstGeom>
              <a:blipFill rotWithShape="1">
                <a:blip r:embed="rId3"/>
                <a:stretch>
                  <a:fillRect l="-1072" t="-855" r="-268" b="-18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14348" y="412085"/>
            <a:ext cx="4000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Spectral diffusion broadening</a:t>
            </a:r>
            <a:endParaRPr lang="ru-RU" sz="2400" b="1" dirty="0"/>
          </a:p>
        </p:txBody>
      </p:sp>
      <p:pic>
        <p:nvPicPr>
          <p:cNvPr id="30" name="Picture 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7054" y="836712"/>
            <a:ext cx="3844043" cy="389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Прямая со стрелкой 34"/>
          <p:cNvCxnSpPr/>
          <p:nvPr/>
        </p:nvCxnSpPr>
        <p:spPr>
          <a:xfrm flipV="1">
            <a:off x="7470322" y="4043597"/>
            <a:ext cx="306034" cy="111359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57148" y="4748951"/>
            <a:ext cx="5034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400" b="1" dirty="0" smtClean="0">
                <a:solidFill>
                  <a:srgbClr val="C00000"/>
                </a:solidFill>
              </a:rPr>
              <a:t>At low temperatures, denatured proteins are </a:t>
            </a:r>
            <a:r>
              <a:rPr lang="en-US" sz="2400" b="1" dirty="0">
                <a:solidFill>
                  <a:srgbClr val="C00000"/>
                </a:solidFill>
              </a:rPr>
              <a:t>similar to glasses, but native </a:t>
            </a:r>
            <a:r>
              <a:rPr lang="en-US" sz="2400" b="1" dirty="0" smtClean="0">
                <a:solidFill>
                  <a:srgbClr val="C00000"/>
                </a:solidFill>
              </a:rPr>
              <a:t>proteins are </a:t>
            </a:r>
            <a:r>
              <a:rPr lang="en-US" sz="2400" b="1" dirty="0">
                <a:solidFill>
                  <a:srgbClr val="C00000"/>
                </a:solidFill>
              </a:rPr>
              <a:t>not the case. 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383493"/>
              </p:ext>
            </p:extLst>
          </p:nvPr>
        </p:nvGraphicFramePr>
        <p:xfrm>
          <a:off x="5946775" y="5146675"/>
          <a:ext cx="2773625" cy="658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3" name="Equation" r:id="rId5" imgW="1015920" imgH="253800" progId="Equation.DSMT4">
                  <p:embed/>
                </p:oleObj>
              </mc:Choice>
              <mc:Fallback>
                <p:oleObj name="Equation" r:id="rId5" imgW="1015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6775" y="5146675"/>
                        <a:ext cx="2773625" cy="6585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22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 descr="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785926"/>
            <a:ext cx="376517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85786" y="928670"/>
            <a:ext cx="4062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prstClr val="black"/>
                </a:solidFill>
              </a:rPr>
              <a:t>Spectral diffusion “aging”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683568" y="1885176"/>
            <a:ext cx="3744416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prstClr val="black"/>
                </a:solidFill>
              </a:rPr>
              <a:t>When the </a:t>
            </a:r>
            <a:r>
              <a:rPr lang="en-US" sz="2000" b="1" dirty="0">
                <a:solidFill>
                  <a:prstClr val="black"/>
                </a:solidFill>
              </a:rPr>
              <a:t>aging </a:t>
            </a:r>
            <a:r>
              <a:rPr lang="en-US" sz="2000" b="1" dirty="0" smtClean="0">
                <a:solidFill>
                  <a:prstClr val="black"/>
                </a:solidFill>
              </a:rPr>
              <a:t>time ( t</a:t>
            </a:r>
            <a:r>
              <a:rPr lang="en-US" sz="2000" b="1" baseline="-25000" dirty="0" smtClean="0">
                <a:solidFill>
                  <a:prstClr val="black"/>
                </a:solidFill>
              </a:rPr>
              <a:t>ag</a:t>
            </a:r>
            <a:r>
              <a:rPr lang="en-US" sz="2000" b="1" dirty="0" smtClean="0">
                <a:solidFill>
                  <a:prstClr val="black"/>
                </a:solidFill>
              </a:rPr>
              <a:t>)</a:t>
            </a:r>
            <a:r>
              <a:rPr lang="en-US" sz="2000" b="1" i="1" dirty="0" smtClean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grows, </a:t>
            </a:r>
            <a:r>
              <a:rPr lang="en-US" sz="2000" b="1" dirty="0" smtClean="0">
                <a:solidFill>
                  <a:prstClr val="black"/>
                </a:solidFill>
              </a:rPr>
              <a:t>the spectral </a:t>
            </a:r>
            <a:r>
              <a:rPr lang="en-US" sz="2000" b="1" dirty="0">
                <a:solidFill>
                  <a:prstClr val="black"/>
                </a:solidFill>
              </a:rPr>
              <a:t>diffusion </a:t>
            </a:r>
            <a:r>
              <a:rPr lang="en-US" sz="2000" b="1" dirty="0" smtClean="0">
                <a:solidFill>
                  <a:prstClr val="black"/>
                </a:solidFill>
              </a:rPr>
              <a:t>propagates slower and slower. </a:t>
            </a:r>
          </a:p>
          <a:p>
            <a:r>
              <a:rPr lang="en-US" sz="2000" b="1" dirty="0" smtClean="0">
                <a:solidFill>
                  <a:prstClr val="black"/>
                </a:solidFill>
              </a:rPr>
              <a:t>For fixed waiting time (t</a:t>
            </a:r>
            <a:r>
              <a:rPr lang="en-US" sz="2000" b="1" baseline="-25000" dirty="0" smtClean="0">
                <a:solidFill>
                  <a:prstClr val="black"/>
                </a:solidFill>
              </a:rPr>
              <a:t>w</a:t>
            </a:r>
            <a:r>
              <a:rPr lang="en-US" sz="2000" b="1" dirty="0" smtClean="0">
                <a:solidFill>
                  <a:prstClr val="black"/>
                </a:solidFill>
                <a:sym typeface="Symbol"/>
              </a:rPr>
              <a:t>10</a:t>
            </a:r>
            <a:r>
              <a:rPr lang="en-US" sz="2000" b="1" baseline="30000" dirty="0" smtClean="0">
                <a:solidFill>
                  <a:prstClr val="black"/>
                </a:solidFill>
                <a:sym typeface="Symbol"/>
              </a:rPr>
              <a:t>4</a:t>
            </a:r>
            <a:r>
              <a:rPr lang="en-US" sz="2000" b="1" dirty="0" smtClean="0">
                <a:solidFill>
                  <a:prstClr val="black"/>
                </a:solidFill>
                <a:sym typeface="Symbol"/>
              </a:rPr>
              <a:t>min), </a:t>
            </a:r>
            <a:r>
              <a:rPr lang="en-US" sz="2000" b="1" dirty="0" smtClean="0">
                <a:solidFill>
                  <a:prstClr val="black"/>
                </a:solidFill>
              </a:rPr>
              <a:t>the spectral hole width decreases with aging time t</a:t>
            </a:r>
            <a:r>
              <a:rPr lang="en-US" sz="2000" b="1" baseline="-25000" dirty="0" smtClean="0">
                <a:solidFill>
                  <a:prstClr val="black"/>
                </a:solidFill>
              </a:rPr>
              <a:t>ag</a:t>
            </a:r>
            <a:r>
              <a:rPr lang="en-US" sz="2000" b="1" dirty="0" smtClean="0">
                <a:solidFill>
                  <a:prstClr val="black"/>
                </a:solidFill>
              </a:rPr>
              <a:t>  following a </a:t>
            </a:r>
            <a:r>
              <a:rPr lang="en-US" sz="2000" b="1" dirty="0" smtClean="0">
                <a:solidFill>
                  <a:srgbClr val="FF0000"/>
                </a:solidFill>
              </a:rPr>
              <a:t>power law </a:t>
            </a:r>
            <a:r>
              <a:rPr lang="en-US" sz="2000" b="1" dirty="0" smtClean="0">
                <a:solidFill>
                  <a:prstClr val="black"/>
                </a:solidFill>
              </a:rPr>
              <a:t>with characteristic exponent </a:t>
            </a:r>
            <a:r>
              <a:rPr lang="en-US" sz="2000" b="1" dirty="0" smtClean="0">
                <a:solidFill>
                  <a:prstClr val="black"/>
                </a:solidFill>
                <a:sym typeface="Symbol"/>
              </a:rPr>
              <a:t> -</a:t>
            </a:r>
            <a:r>
              <a:rPr lang="en-US" sz="2000" b="1" dirty="0" smtClean="0">
                <a:solidFill>
                  <a:srgbClr val="FF0000"/>
                </a:solidFill>
              </a:rPr>
              <a:t>0.07</a:t>
            </a:r>
            <a:r>
              <a:rPr lang="en-US" sz="2000" b="1" dirty="0" smtClean="0">
                <a:solidFill>
                  <a:prstClr val="black"/>
                </a:solidFill>
              </a:rPr>
              <a:t>.</a:t>
            </a:r>
            <a:endParaRPr lang="ru-RU" sz="2000" b="1" dirty="0">
              <a:solidFill>
                <a:prstClr val="black"/>
              </a:solidFill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4139952" y="5344475"/>
            <a:ext cx="3672408" cy="362068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5004048" y="3573016"/>
            <a:ext cx="1664853" cy="169633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2" descr="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65589"/>
            <a:ext cx="2021908" cy="197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964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04972" y="1397299"/>
            <a:ext cx="82921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ookman Old Style" pitchFamily="18" charset="0"/>
              <a:buNone/>
            </a:pPr>
            <a:r>
              <a:rPr lang="en-US" sz="2000" b="1" dirty="0" smtClean="0">
                <a:latin typeface="+mn-lt"/>
                <a:cs typeface="Courier New" pitchFamily="49" charset="0"/>
              </a:rPr>
              <a:t>At </a:t>
            </a:r>
            <a:r>
              <a:rPr lang="en-US" sz="2000" b="1" dirty="0">
                <a:latin typeface="+mn-lt"/>
                <a:cs typeface="Courier New" pitchFamily="49" charset="0"/>
              </a:rPr>
              <a:t>low </a:t>
            </a:r>
            <a:r>
              <a:rPr lang="en-US" sz="2000" b="1" dirty="0" smtClean="0">
                <a:latin typeface="+mn-lt"/>
                <a:cs typeface="Courier New" pitchFamily="49" charset="0"/>
              </a:rPr>
              <a:t>temperatures, </a:t>
            </a:r>
            <a:r>
              <a:rPr lang="en-US" sz="2000" b="1" dirty="0">
                <a:latin typeface="+mn-lt"/>
                <a:cs typeface="Courier New" pitchFamily="49" charset="0"/>
              </a:rPr>
              <a:t>f</a:t>
            </a:r>
            <a:r>
              <a:rPr lang="en-US" sz="2000" b="1" dirty="0" smtClean="0">
                <a:latin typeface="+mn-lt"/>
                <a:cs typeface="Courier New" pitchFamily="49" charset="0"/>
              </a:rPr>
              <a:t>luctuation-induced protein</a:t>
            </a:r>
            <a:r>
              <a:rPr lang="en-US" sz="2000" b="1" dirty="0" smtClean="0">
                <a:latin typeface="+mn-lt"/>
                <a:cs typeface="Courier New" pitchFamily="49" charset="0"/>
              </a:rPr>
              <a:t> </a:t>
            </a:r>
            <a:r>
              <a:rPr lang="en-US" sz="2000" b="1" dirty="0" smtClean="0">
                <a:latin typeface="+mn-lt"/>
                <a:cs typeface="Courier New" pitchFamily="49" charset="0"/>
              </a:rPr>
              <a:t>mobility </a:t>
            </a:r>
            <a:r>
              <a:rPr lang="en-US" sz="2000" b="1" dirty="0" smtClean="0">
                <a:latin typeface="+mn-lt"/>
                <a:cs typeface="Courier New" pitchFamily="49" charset="0"/>
              </a:rPr>
              <a:t>is </a:t>
            </a:r>
            <a:r>
              <a:rPr lang="en-US" sz="2000" b="1" dirty="0" smtClean="0">
                <a:latin typeface="+mn-lt"/>
                <a:cs typeface="Courier New" pitchFamily="49" charset="0"/>
              </a:rPr>
              <a:t>characterized by two specific </a:t>
            </a:r>
            <a:r>
              <a:rPr lang="en-US" sz="2000" b="1" dirty="0" smtClean="0">
                <a:latin typeface="+mn-lt"/>
                <a:cs typeface="Courier New" pitchFamily="49" charset="0"/>
              </a:rPr>
              <a:t>features</a:t>
            </a:r>
            <a:endParaRPr lang="en-US" sz="2000" b="1" dirty="0">
              <a:latin typeface="+mn-lt"/>
              <a:cs typeface="Courier New" pitchFamily="49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822778" y="2452826"/>
            <a:ext cx="3557979" cy="3928502"/>
            <a:chOff x="734995" y="2452826"/>
            <a:chExt cx="3557979" cy="3928502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734995" y="2747843"/>
              <a:ext cx="3557979" cy="3633485"/>
              <a:chOff x="221933" y="980728"/>
              <a:chExt cx="4170047" cy="4481612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221933" y="980728"/>
                <a:ext cx="4170047" cy="4481612"/>
                <a:chOff x="221933" y="980728"/>
                <a:chExt cx="4170047" cy="4481612"/>
              </a:xfrm>
            </p:grpSpPr>
            <p:pic>
              <p:nvPicPr>
                <p:cNvPr id="5125" name="Picture 4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1933" y="980728"/>
                  <a:ext cx="4170047" cy="44816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" name="Прямоугольник 1"/>
                <p:cNvSpPr/>
                <p:nvPr/>
              </p:nvSpPr>
              <p:spPr>
                <a:xfrm>
                  <a:off x="221933" y="4221088"/>
                  <a:ext cx="4170047" cy="12412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aphicFrame>
            <p:nvGraphicFramePr>
              <p:cNvPr id="512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14033222"/>
                  </p:ext>
                </p:extLst>
              </p:nvPr>
            </p:nvGraphicFramePr>
            <p:xfrm>
              <a:off x="596900" y="4365625"/>
              <a:ext cx="3497263" cy="498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780" name="Equation" r:id="rId4" imgW="1777680" imgH="253800" progId="Equation.DSMT4">
                      <p:embed/>
                    </p:oleObj>
                  </mc:Choice>
                  <mc:Fallback>
                    <p:oleObj name="Equation" r:id="rId4" imgW="1777680" imgH="2538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6900" y="4365625"/>
                            <a:ext cx="3497263" cy="4984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" name="TextBox 6"/>
            <p:cNvSpPr txBox="1"/>
            <p:nvPr/>
          </p:nvSpPr>
          <p:spPr>
            <a:xfrm>
              <a:off x="827584" y="2452826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SD-broadening</a:t>
              </a:r>
              <a:endParaRPr lang="ru-RU" sz="2000" b="1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788024" y="2740858"/>
            <a:ext cx="3744416" cy="3640470"/>
            <a:chOff x="4788024" y="2308810"/>
            <a:chExt cx="3744416" cy="3640470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4788024" y="2420888"/>
              <a:ext cx="3744416" cy="3528392"/>
              <a:chOff x="4788024" y="1391716"/>
              <a:chExt cx="4097699" cy="4197524"/>
            </a:xfrm>
          </p:grpSpPr>
          <p:grpSp>
            <p:nvGrpSpPr>
              <p:cNvPr id="10" name="Группа 9"/>
              <p:cNvGrpSpPr/>
              <p:nvPr/>
            </p:nvGrpSpPr>
            <p:grpSpPr>
              <a:xfrm>
                <a:off x="4788024" y="1391716"/>
                <a:ext cx="4097699" cy="4197524"/>
                <a:chOff x="4788024" y="1148246"/>
                <a:chExt cx="4097699" cy="4197524"/>
              </a:xfrm>
            </p:grpSpPr>
            <p:graphicFrame>
              <p:nvGraphicFramePr>
                <p:cNvPr id="4" name="Объект 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86137284"/>
                    </p:ext>
                  </p:extLst>
                </p:nvPr>
              </p:nvGraphicFramePr>
              <p:xfrm>
                <a:off x="4788024" y="1148246"/>
                <a:ext cx="4097699" cy="419752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9781" name="Image" r:id="rId6" imgW="22006349" imgH="22539683" progId="">
                        <p:embed/>
                      </p:oleObj>
                    </mc:Choice>
                    <mc:Fallback>
                      <p:oleObj name="Image" r:id="rId6" imgW="22006349" imgH="22539683" progId="">
                        <p:embed/>
                        <p:pic>
                          <p:nvPicPr>
                            <p:cNvPr id="0" name="Object 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88024" y="1148246"/>
                              <a:ext cx="4097699" cy="419752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9" name="Прямоугольник 8"/>
                <p:cNvSpPr/>
                <p:nvPr/>
              </p:nvSpPr>
              <p:spPr>
                <a:xfrm>
                  <a:off x="4932040" y="3861048"/>
                  <a:ext cx="3600400" cy="12241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aphicFrame>
            <p:nvGraphicFramePr>
              <p:cNvPr id="11" name="Объект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37822137"/>
                  </p:ext>
                </p:extLst>
              </p:nvPr>
            </p:nvGraphicFramePr>
            <p:xfrm>
              <a:off x="5519738" y="4456981"/>
              <a:ext cx="2976562" cy="4841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782" name="Equation" r:id="rId8" imgW="1562040" imgH="253800" progId="Equation.DSMT4">
                      <p:embed/>
                    </p:oleObj>
                  </mc:Choice>
                  <mc:Fallback>
                    <p:oleObj name="Equation" r:id="rId8" imgW="1562040" imgH="253800" progId="Equation.DSMT4">
                      <p:embed/>
                      <p:pic>
                        <p:nvPicPr>
                          <p:cNvPr id="0" name="Object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19738" y="4456981"/>
                            <a:ext cx="2976562" cy="4841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8" name="TextBox 17"/>
            <p:cNvSpPr txBox="1"/>
            <p:nvPr/>
          </p:nvSpPr>
          <p:spPr>
            <a:xfrm>
              <a:off x="5796136" y="2308810"/>
              <a:ext cx="13681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SD-aging</a:t>
              </a:r>
              <a:endParaRPr lang="ru-RU" sz="2000" b="1" dirty="0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528330" y="270215"/>
            <a:ext cx="77048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-US" sz="2800" b="1" dirty="0">
                <a:solidFill>
                  <a:srgbClr val="C00000"/>
                </a:solidFill>
                <a:cs typeface="Courier New" pitchFamily="49" charset="0"/>
              </a:rPr>
              <a:t>Protein is not </a:t>
            </a:r>
            <a:r>
              <a:rPr lang="en-US" sz="2800" b="1" dirty="0" smtClean="0">
                <a:solidFill>
                  <a:srgbClr val="C00000"/>
                </a:solidFill>
                <a:cs typeface="Courier New" pitchFamily="49" charset="0"/>
              </a:rPr>
              <a:t>a glass-like </a:t>
            </a:r>
            <a:r>
              <a:rPr lang="en-US" sz="2800" b="1" dirty="0" smtClean="0">
                <a:solidFill>
                  <a:srgbClr val="C00000"/>
                </a:solidFill>
                <a:cs typeface="Courier New" pitchFamily="49" charset="0"/>
              </a:rPr>
              <a:t>system </a:t>
            </a:r>
            <a:r>
              <a:rPr lang="en-US" sz="2800" b="1" dirty="0">
                <a:solidFill>
                  <a:srgbClr val="C00000"/>
                </a:solidFill>
                <a:cs typeface="Courier New" pitchFamily="49" charset="0"/>
              </a:rPr>
              <a:t>even at </a:t>
            </a:r>
            <a:r>
              <a:rPr lang="en-US" sz="2800" b="1" dirty="0" smtClean="0">
                <a:solidFill>
                  <a:srgbClr val="C00000"/>
                </a:solidFill>
                <a:cs typeface="Courier New" pitchFamily="49" charset="0"/>
              </a:rPr>
              <a:t>liquid </a:t>
            </a:r>
            <a:r>
              <a:rPr lang="en-US" sz="2800" b="1" dirty="0">
                <a:solidFill>
                  <a:srgbClr val="C00000"/>
                </a:solidFill>
                <a:cs typeface="Courier New" pitchFamily="49" charset="0"/>
              </a:rPr>
              <a:t>helium temperature! </a:t>
            </a:r>
          </a:p>
        </p:txBody>
      </p:sp>
    </p:spTree>
    <p:extLst>
      <p:ext uri="{BB962C8B-B14F-4D97-AF65-F5344CB8AC3E}">
        <p14:creationId xmlns:p14="http://schemas.microsoft.com/office/powerpoint/2010/main" val="24337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7334" y="1196752"/>
            <a:ext cx="565301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Summary:</a:t>
            </a:r>
          </a:p>
          <a:p>
            <a:endParaRPr lang="en-US" b="1" dirty="0" smtClean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</a:rPr>
              <a:t>CO-rebinding to myoglobin and spectral diffusion in frozen proteins show that </a:t>
            </a:r>
            <a:r>
              <a:rPr lang="en-US" sz="2000" b="1" dirty="0" smtClean="0">
                <a:solidFill>
                  <a:srgbClr val="C00000"/>
                </a:solidFill>
              </a:rPr>
              <a:t>protein </a:t>
            </a:r>
            <a:r>
              <a:rPr lang="en-US" sz="2000" b="1" dirty="0" smtClean="0">
                <a:solidFill>
                  <a:srgbClr val="C00000"/>
                </a:solidFill>
              </a:rPr>
              <a:t>molecule has high mobility even at the cryogenic temperature.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3399"/>
                </a:solidFill>
              </a:rPr>
              <a:t>Both experiments show that the random local movements </a:t>
            </a:r>
            <a:r>
              <a:rPr lang="en-US" sz="2000" b="1" dirty="0" smtClean="0">
                <a:solidFill>
                  <a:srgbClr val="003399"/>
                </a:solidFill>
              </a:rPr>
              <a:t>of </a:t>
            </a:r>
            <a:r>
              <a:rPr lang="en-US" sz="2000" b="1" dirty="0" smtClean="0">
                <a:solidFill>
                  <a:srgbClr val="003399"/>
                </a:solidFill>
              </a:rPr>
              <a:t>the protein </a:t>
            </a:r>
            <a:r>
              <a:rPr lang="en-US" sz="2000" b="1" dirty="0" smtClean="0">
                <a:solidFill>
                  <a:srgbClr val="003399"/>
                </a:solidFill>
              </a:rPr>
              <a:t>atomic structure  strongly depend </a:t>
            </a:r>
            <a:r>
              <a:rPr lang="en-US" sz="2000" b="1" dirty="0" smtClean="0">
                <a:solidFill>
                  <a:srgbClr val="003399"/>
                </a:solidFill>
              </a:rPr>
              <a:t>on  non-local </a:t>
            </a:r>
            <a:r>
              <a:rPr lang="en-US" sz="2000" b="1" dirty="0" smtClean="0">
                <a:solidFill>
                  <a:srgbClr val="003399"/>
                </a:solidFill>
              </a:rPr>
              <a:t>mobility </a:t>
            </a:r>
            <a:r>
              <a:rPr lang="en-US" sz="2000" b="1" dirty="0" smtClean="0">
                <a:solidFill>
                  <a:srgbClr val="003399"/>
                </a:solidFill>
              </a:rPr>
              <a:t>of </a:t>
            </a:r>
            <a:r>
              <a:rPr lang="en-US" sz="2000" b="1" dirty="0" smtClean="0">
                <a:solidFill>
                  <a:srgbClr val="003399"/>
                </a:solidFill>
              </a:rPr>
              <a:t>the protein </a:t>
            </a:r>
            <a:r>
              <a:rPr lang="en-US" sz="2000" b="1" dirty="0" smtClean="0">
                <a:solidFill>
                  <a:srgbClr val="003399"/>
                </a:solidFill>
              </a:rPr>
              <a:t>molecule.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/>
              <a:t>Both experiments show that the protein dynamics is a multi-scale random process  and this property holds  on anomalously wide temperature range from </a:t>
            </a:r>
            <a:r>
              <a:rPr lang="ru-RU" sz="2000" b="1" dirty="0" smtClean="0"/>
              <a:t>300 </a:t>
            </a:r>
            <a:r>
              <a:rPr lang="en-US" sz="2000" b="1" dirty="0" smtClean="0"/>
              <a:t>K up to</a:t>
            </a:r>
            <a:r>
              <a:rPr lang="ru-RU" sz="2000" b="1" dirty="0" smtClean="0"/>
              <a:t> 4 К.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3028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3212976"/>
            <a:ext cx="6139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On the final lecture we will see that all these features are, in fact, the manifestations of the protein  ultrametricity. </a:t>
            </a:r>
          </a:p>
          <a:p>
            <a:endParaRPr lang="en-US" sz="2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2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04" y="2007726"/>
            <a:ext cx="1642371" cy="159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755576" y="4178874"/>
            <a:ext cx="727961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2000" b="1" dirty="0" smtClean="0">
                <a:solidFill>
                  <a:srgbClr val="C00000"/>
                </a:solidFill>
                <a:sym typeface="Symbol" pitchFamily="18" charset="2"/>
              </a:rPr>
              <a:t>On </a:t>
            </a:r>
            <a:r>
              <a:rPr lang="en-US" sz="2000" b="1" dirty="0">
                <a:solidFill>
                  <a:srgbClr val="C00000"/>
                </a:solidFill>
                <a:sym typeface="Symbol" pitchFamily="18" charset="2"/>
              </a:rPr>
              <a:t>the other hand, </a:t>
            </a:r>
            <a:r>
              <a:rPr lang="en-US" sz="2000" b="1" dirty="0" smtClean="0">
                <a:solidFill>
                  <a:srgbClr val="C00000"/>
                </a:solidFill>
                <a:sym typeface="Symbol" pitchFamily="18" charset="2"/>
              </a:rPr>
              <a:t>proteins look </a:t>
            </a:r>
            <a:r>
              <a:rPr lang="en-US" sz="2000" b="1" dirty="0">
                <a:solidFill>
                  <a:srgbClr val="C00000"/>
                </a:solidFill>
                <a:sym typeface="Symbol" pitchFamily="18" charset="2"/>
              </a:rPr>
              <a:t>like </a:t>
            </a:r>
            <a:r>
              <a:rPr lang="en-US" sz="2000" b="1" dirty="0" smtClean="0">
                <a:solidFill>
                  <a:srgbClr val="C00000"/>
                </a:solidFill>
                <a:sym typeface="Symbol" pitchFamily="18" charset="2"/>
              </a:rPr>
              <a:t>the </a:t>
            </a:r>
            <a:r>
              <a:rPr lang="en-US" sz="2000" b="1" dirty="0" err="1" smtClean="0">
                <a:solidFill>
                  <a:srgbClr val="C00000"/>
                </a:solidFill>
                <a:sym typeface="Symbol" pitchFamily="18" charset="2"/>
              </a:rPr>
              <a:t>nano</a:t>
            </a:r>
            <a:r>
              <a:rPr lang="en-US" sz="2000" b="1" dirty="0" smtClean="0">
                <a:solidFill>
                  <a:srgbClr val="C00000"/>
                </a:solidFill>
                <a:sym typeface="Symbol" pitchFamily="18" charset="2"/>
              </a:rPr>
              <a:t>-scale polymeric “drops”, </a:t>
            </a:r>
            <a:r>
              <a:rPr lang="en-US" sz="2000" b="1" dirty="0">
                <a:solidFill>
                  <a:srgbClr val="C00000"/>
                </a:solidFill>
                <a:sym typeface="Symbol" pitchFamily="18" charset="2"/>
              </a:rPr>
              <a:t>and therefore they, would seem, can be easily fabricated from many polymers. Nothing of the kind!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It is not yet clear why protein molecules work as “</a:t>
            </a:r>
            <a:r>
              <a:rPr lang="en-US" sz="2000" b="1" dirty="0" err="1" smtClean="0">
                <a:solidFill>
                  <a:srgbClr val="C00000"/>
                </a:solidFill>
              </a:rPr>
              <a:t>nano</a:t>
            </a:r>
            <a:r>
              <a:rPr lang="en-US" sz="2000" b="1" dirty="0" smtClean="0">
                <a:solidFill>
                  <a:srgbClr val="C00000"/>
                </a:solidFill>
              </a:rPr>
              <a:t>-machines”, and we still do not know how to make them.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1145" y="260648"/>
            <a:ext cx="3809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93300"/>
                </a:solidFill>
              </a:rPr>
              <a:t>P</a:t>
            </a:r>
            <a:r>
              <a:rPr lang="en-US" sz="2800" b="1" dirty="0" smtClean="0">
                <a:solidFill>
                  <a:srgbClr val="993300"/>
                </a:solidFill>
              </a:rPr>
              <a:t>rotein  - what is it?  </a:t>
            </a:r>
          </a:p>
        </p:txBody>
      </p:sp>
      <p:pic>
        <p:nvPicPr>
          <p:cNvPr id="8" name="Рисунок 7" descr="geh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5179" y="522258"/>
            <a:ext cx="1557733" cy="136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251520" y="1046824"/>
            <a:ext cx="1944216" cy="2526192"/>
            <a:chOff x="158" y="399"/>
            <a:chExt cx="2359" cy="3621"/>
          </a:xfrm>
        </p:grpSpPr>
        <p:pic>
          <p:nvPicPr>
            <p:cNvPr id="11" name="Picture 7" descr="Mb-Vandervaal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8" y="399"/>
              <a:ext cx="2352" cy="1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 descr="Mb-carca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8" y="2132"/>
              <a:ext cx="2359" cy="1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Прямоугольник 2"/>
          <p:cNvSpPr/>
          <p:nvPr/>
        </p:nvSpPr>
        <p:spPr>
          <a:xfrm>
            <a:off x="2410608" y="995778"/>
            <a:ext cx="42496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2060"/>
                </a:solidFill>
                <a:sym typeface="WP Greek Courier" pitchFamily="49" charset="2"/>
              </a:rPr>
              <a:t>Proteins are </a:t>
            </a:r>
            <a:r>
              <a:rPr lang="en-US" b="1" dirty="0" smtClean="0">
                <a:solidFill>
                  <a:srgbClr val="002060"/>
                </a:solidFill>
                <a:sym typeface="WP Greek Courier" pitchFamily="49" charset="2"/>
              </a:rPr>
              <a:t>the operational units in a cell. </a:t>
            </a:r>
            <a:r>
              <a:rPr lang="en-US" b="1" dirty="0">
                <a:solidFill>
                  <a:srgbClr val="002060"/>
                </a:solidFill>
                <a:sym typeface="WP Greek Courier" pitchFamily="49" charset="2"/>
              </a:rPr>
              <a:t>They work as “molecular machines</a:t>
            </a:r>
            <a:r>
              <a:rPr lang="en-US" b="1" dirty="0" smtClean="0">
                <a:solidFill>
                  <a:srgbClr val="002060"/>
                </a:solidFill>
                <a:sym typeface="WP Greek Courier" pitchFamily="49" charset="2"/>
              </a:rPr>
              <a:t>” which precisely manipulate by solitary charges, atoms, or molecules against fluctuations</a:t>
            </a:r>
            <a:r>
              <a:rPr lang="en-US" b="1" dirty="0">
                <a:solidFill>
                  <a:srgbClr val="002060"/>
                </a:solidFill>
                <a:sym typeface="WP Greek Courier" pitchFamily="49" charset="2"/>
              </a:rPr>
              <a:t>. </a:t>
            </a:r>
            <a:r>
              <a:rPr lang="en-US" b="1" dirty="0" smtClean="0">
                <a:solidFill>
                  <a:srgbClr val="002060"/>
                </a:solidFill>
                <a:sym typeface="WP Greek Courier" pitchFamily="49" charset="2"/>
              </a:rPr>
              <a:t>In some sense,  a cell is the operational system that is formed from molecular machines and produce molecular machines</a:t>
            </a:r>
            <a:r>
              <a:rPr lang="en-US" b="1" dirty="0">
                <a:solidFill>
                  <a:srgbClr val="002060"/>
                </a:solidFill>
                <a:sym typeface="WP Greek Courier" pitchFamily="49" charset="2"/>
              </a:rPr>
              <a:t>. Proteins are in the core </a:t>
            </a:r>
            <a:r>
              <a:rPr lang="en-US" b="1" dirty="0" smtClean="0">
                <a:solidFill>
                  <a:srgbClr val="002060"/>
                </a:solidFill>
                <a:sym typeface="WP Greek Courier" pitchFamily="49" charset="2"/>
              </a:rPr>
              <a:t>of these processes. </a:t>
            </a:r>
            <a:endParaRPr lang="en-US" b="1" dirty="0">
              <a:solidFill>
                <a:srgbClr val="002060"/>
              </a:solidFill>
              <a:sym typeface="WP Greek Courier" pitchFamily="49" charset="2"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6902409" y="3674531"/>
            <a:ext cx="19806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complex </a:t>
            </a:r>
            <a:r>
              <a:rPr lang="en-US" sz="1400" b="1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metabolic network in a cell</a:t>
            </a:r>
            <a:endParaRPr lang="ru-RU" sz="14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96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b-Vanderva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992237"/>
            <a:ext cx="3571875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101Mx5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526" y="1025574"/>
            <a:ext cx="3657600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780015" y="4725144"/>
            <a:ext cx="789644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cs typeface="Arial" charset="0"/>
              </a:rPr>
              <a:t>This is a myoglobin</a:t>
            </a:r>
            <a:r>
              <a:rPr lang="ru-RU" b="1" dirty="0" smtClean="0">
                <a:solidFill>
                  <a:prstClr val="black"/>
                </a:solidFill>
                <a:cs typeface="Arial" charset="0"/>
              </a:rPr>
              <a:t>,  </a:t>
            </a:r>
            <a:r>
              <a:rPr lang="en-US" b="1" dirty="0" smtClean="0">
                <a:solidFill>
                  <a:prstClr val="black"/>
                </a:solidFill>
                <a:cs typeface="Arial" charset="0"/>
              </a:rPr>
              <a:t>the famous protein, “a hydrogen atom in biophysics”  (</a:t>
            </a:r>
            <a:r>
              <a:rPr lang="en-US" b="1" dirty="0" smtClean="0">
                <a:solidFill>
                  <a:srgbClr val="003399"/>
                </a:solidFill>
                <a:cs typeface="Arial" charset="0"/>
              </a:rPr>
              <a:t>Hans </a:t>
            </a:r>
            <a:r>
              <a:rPr lang="en-US" b="1" dirty="0" err="1" smtClean="0">
                <a:solidFill>
                  <a:srgbClr val="003399"/>
                </a:solidFill>
                <a:cs typeface="Arial" charset="0"/>
              </a:rPr>
              <a:t>Frauenfelder</a:t>
            </a:r>
            <a:r>
              <a:rPr lang="en-US" b="1" dirty="0" smtClean="0">
                <a:solidFill>
                  <a:prstClr val="black"/>
                </a:solidFill>
                <a:cs typeface="Arial" charset="0"/>
              </a:rPr>
              <a:t>). Myoglobin is formed by a relatively short polypeptide chain with the length about of 150 units (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b="1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2000 atoms)</a:t>
            </a:r>
            <a:r>
              <a:rPr lang="en-US" b="1" dirty="0" smtClean="0">
                <a:solidFill>
                  <a:prstClr val="black"/>
                </a:solidFill>
                <a:cs typeface="Arial" charset="0"/>
              </a:rPr>
              <a:t>. It is folded in to very peculiar structure consisting of 8 helixes </a:t>
            </a:r>
            <a:r>
              <a:rPr lang="en-US" b="1" dirty="0" smtClean="0">
                <a:solidFill>
                  <a:prstClr val="black"/>
                </a:solidFill>
                <a:cs typeface="Arial" charset="0"/>
              </a:rPr>
              <a:t>ordered </a:t>
            </a:r>
            <a:r>
              <a:rPr lang="en-US" b="1" dirty="0" smtClean="0">
                <a:solidFill>
                  <a:prstClr val="black"/>
                </a:solidFill>
                <a:cs typeface="Arial" charset="0"/>
              </a:rPr>
              <a:t>around the active center</a:t>
            </a:r>
            <a:r>
              <a:rPr lang="ru-RU" b="1" dirty="0" smtClean="0">
                <a:solidFill>
                  <a:prstClr val="black"/>
                </a:solidFill>
                <a:cs typeface="Arial" charset="0"/>
              </a:rPr>
              <a:t>. </a:t>
            </a:r>
            <a:r>
              <a:rPr lang="en-US" b="1" dirty="0" smtClean="0">
                <a:solidFill>
                  <a:prstClr val="black"/>
                </a:solidFill>
                <a:latin typeface="Calibri"/>
                <a:cs typeface="Arial" charset="0"/>
              </a:rPr>
              <a:t>B</a:t>
            </a:r>
            <a:r>
              <a:rPr lang="en-US" b="1" dirty="0" smtClean="0">
                <a:solidFill>
                  <a:prstClr val="black"/>
                </a:solidFill>
                <a:cs typeface="Arial" charset="0"/>
              </a:rPr>
              <a:t>inding of small </a:t>
            </a:r>
            <a:r>
              <a:rPr lang="en-US" b="1" dirty="0">
                <a:solidFill>
                  <a:prstClr val="black"/>
                </a:solidFill>
                <a:cs typeface="Arial" charset="0"/>
              </a:rPr>
              <a:t>ligands (</a:t>
            </a:r>
            <a:r>
              <a:rPr lang="en-US" b="1" dirty="0">
                <a:solidFill>
                  <a:prstClr val="black"/>
                </a:solidFill>
                <a:latin typeface="Calibri"/>
                <a:cs typeface="Arial" charset="0"/>
              </a:rPr>
              <a:t>O</a:t>
            </a:r>
            <a:r>
              <a:rPr lang="en-US" b="1" baseline="-25000" dirty="0">
                <a:solidFill>
                  <a:prstClr val="black"/>
                </a:solidFill>
                <a:latin typeface="Calibri"/>
                <a:cs typeface="Arial" charset="0"/>
              </a:rPr>
              <a:t>2 </a:t>
            </a:r>
            <a:r>
              <a:rPr lang="ru-RU" b="1" dirty="0">
                <a:solidFill>
                  <a:prstClr val="black"/>
                </a:solidFill>
                <a:latin typeface="Calibri"/>
                <a:cs typeface="Arial" charset="0"/>
              </a:rPr>
              <a:t>, С</a:t>
            </a:r>
            <a:r>
              <a:rPr lang="en-US" b="1" dirty="0">
                <a:solidFill>
                  <a:prstClr val="black"/>
                </a:solidFill>
                <a:latin typeface="Calibri"/>
                <a:cs typeface="Arial" charset="0"/>
              </a:rPr>
              <a:t>O</a:t>
            </a:r>
            <a:r>
              <a:rPr lang="ru-RU" b="1" dirty="0">
                <a:solidFill>
                  <a:prstClr val="black"/>
                </a:solidFill>
                <a:latin typeface="Calibri"/>
                <a:cs typeface="Arial" charset="0"/>
              </a:rPr>
              <a:t>, </a:t>
            </a:r>
            <a:r>
              <a:rPr lang="en-US" b="1" dirty="0">
                <a:solidFill>
                  <a:prstClr val="black"/>
                </a:solidFill>
                <a:latin typeface="Calibri"/>
                <a:cs typeface="Arial" charset="0"/>
              </a:rPr>
              <a:t>NO</a:t>
            </a:r>
            <a:r>
              <a:rPr lang="en-US" b="1" dirty="0" smtClean="0">
                <a:solidFill>
                  <a:prstClr val="black"/>
                </a:solidFill>
                <a:latin typeface="Calibri"/>
                <a:cs typeface="Arial" charset="0"/>
              </a:rPr>
              <a:t>) is the biological  function of myoglobin. </a:t>
            </a:r>
            <a:r>
              <a:rPr lang="en-US" b="1" dirty="0" smtClean="0">
                <a:solidFill>
                  <a:prstClr val="black"/>
                </a:solidFill>
                <a:cs typeface="Arial" charset="0"/>
              </a:rPr>
              <a:t> </a:t>
            </a:r>
            <a:endParaRPr lang="ru-RU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1563068" y="4057129"/>
            <a:ext cx="1928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cs typeface="Arial" charset="0"/>
              </a:rPr>
              <a:t>atomic presentation</a:t>
            </a:r>
            <a:endParaRPr lang="ru-RU" sz="14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5228332" y="4077072"/>
            <a:ext cx="3088084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prstClr val="white"/>
                </a:solidFill>
                <a:cs typeface="Arial" charset="0"/>
              </a:rPr>
              <a:t>helix motives in native conformation</a:t>
            </a:r>
            <a:endParaRPr lang="ru-RU" sz="14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4343" name="Text Box 3"/>
          <p:cNvSpPr txBox="1">
            <a:spLocks noChangeArrowheads="1"/>
          </p:cNvSpPr>
          <p:nvPr/>
        </p:nvSpPr>
        <p:spPr bwMode="auto">
          <a:xfrm>
            <a:off x="718691" y="214313"/>
            <a:ext cx="57255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cs typeface="Courier New" pitchFamily="49" charset="0"/>
              </a:rPr>
              <a:t>Protein molecule in different presentations</a:t>
            </a:r>
            <a:endParaRPr lang="ru-RU" sz="2400" b="1" dirty="0">
              <a:solidFill>
                <a:prstClr val="black"/>
              </a:solidFill>
              <a:cs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80312" y="3068960"/>
            <a:ext cx="1135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</a:t>
            </a:r>
            <a:r>
              <a:rPr lang="en-US" sz="1200" dirty="0" smtClean="0">
                <a:solidFill>
                  <a:schemeClr val="bg1"/>
                </a:solidFill>
              </a:rPr>
              <a:t>ctive center</a:t>
            </a:r>
            <a:endParaRPr lang="ru-R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4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b-car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313658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808287" y="201139"/>
            <a:ext cx="79787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3399"/>
                </a:solidFill>
                <a:cs typeface="Courier New" pitchFamily="49" charset="0"/>
              </a:rPr>
              <a:t>Complexity of </a:t>
            </a:r>
            <a:r>
              <a:rPr lang="en-US" sz="2400" b="1" dirty="0" smtClean="0">
                <a:solidFill>
                  <a:srgbClr val="003399"/>
                </a:solidFill>
                <a:cs typeface="Courier New" pitchFamily="49" charset="0"/>
              </a:rPr>
              <a:t>a protein structure </a:t>
            </a:r>
            <a:r>
              <a:rPr lang="en-US" sz="2400" b="1" dirty="0" smtClean="0">
                <a:solidFill>
                  <a:srgbClr val="003399"/>
                </a:solidFill>
                <a:cs typeface="Courier New" pitchFamily="49" charset="0"/>
              </a:rPr>
              <a:t>can be seen from the architecture of chemical bonds in myoglobin</a:t>
            </a:r>
            <a:endParaRPr lang="ru-RU" sz="2400" b="1" dirty="0">
              <a:solidFill>
                <a:srgbClr val="003399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4978" y="4581128"/>
            <a:ext cx="8142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In addition </a:t>
            </a:r>
            <a:r>
              <a:rPr lang="en-US" b="1" dirty="0"/>
              <a:t>to </a:t>
            </a:r>
            <a:r>
              <a:rPr lang="en-US" b="1" dirty="0" smtClean="0"/>
              <a:t>chemical </a:t>
            </a:r>
            <a:r>
              <a:rPr lang="en-US" b="1" dirty="0"/>
              <a:t>bonds, </a:t>
            </a:r>
            <a:r>
              <a:rPr lang="en-US" b="1" dirty="0" smtClean="0"/>
              <a:t>the atoms in a protein molecule interact by </a:t>
            </a:r>
            <a:r>
              <a:rPr lang="en-US" b="1" dirty="0"/>
              <a:t>different </a:t>
            </a:r>
            <a:r>
              <a:rPr lang="en-US" b="1" dirty="0" smtClean="0"/>
              <a:t>forces of </a:t>
            </a:r>
            <a:r>
              <a:rPr lang="en-US" b="1" dirty="0"/>
              <a:t>electromagnetic </a:t>
            </a:r>
            <a:r>
              <a:rPr lang="en-US" b="1" dirty="0" smtClean="0"/>
              <a:t>nature, e.g. hydrogen bonds, </a:t>
            </a:r>
            <a:r>
              <a:rPr lang="en-US" b="1" dirty="0"/>
              <a:t>Coulomb and </a:t>
            </a:r>
            <a:r>
              <a:rPr lang="en-US" b="1" dirty="0" smtClean="0"/>
              <a:t>Van </a:t>
            </a:r>
            <a:r>
              <a:rPr lang="en-US" b="1" dirty="0"/>
              <a:t>der Waals forces, dipole-dipole interactions, etc</a:t>
            </a:r>
            <a:r>
              <a:rPr lang="en-US" b="1" dirty="0" smtClean="0"/>
              <a:t>. Therefore, protein molecule has very complicated network of interatomic interactions.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65518" y="2037328"/>
            <a:ext cx="34788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Protein structure does not have translational and rotational symmetry, so it  can not be simplified by the space symmetry. 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4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6" name="Group 8"/>
          <p:cNvGrpSpPr>
            <a:grpSpLocks/>
          </p:cNvGrpSpPr>
          <p:nvPr/>
        </p:nvGrpSpPr>
        <p:grpSpPr bwMode="auto">
          <a:xfrm>
            <a:off x="457200" y="692696"/>
            <a:ext cx="4258816" cy="5455667"/>
            <a:chOff x="0" y="240"/>
            <a:chExt cx="2784" cy="3840"/>
          </a:xfrm>
        </p:grpSpPr>
        <p:pic>
          <p:nvPicPr>
            <p:cNvPr id="53250" name="Picture 2" descr="11BAx50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0"/>
              <a:ext cx="2784" cy="1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252" name="Picture 4" descr="155Cx5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12"/>
              <a:ext cx="2784" cy="1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292080" y="2294601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Many </a:t>
            </a:r>
            <a:r>
              <a:rPr lang="en-US" sz="2000" b="1" dirty="0" smtClean="0">
                <a:latin typeface="Calibri" pitchFamily="34" charset="0"/>
              </a:rPr>
              <a:t>proteins are much more complicated than myoglobin.</a:t>
            </a:r>
            <a:endParaRPr lang="ru-RU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7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0000zh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4143375" y="192088"/>
            <a:ext cx="50006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white"/>
                </a:solidFill>
                <a:cs typeface="Tahoma" pitchFamily="34" charset="0"/>
              </a:rPr>
              <a:t>Proteins actually do amazing </a:t>
            </a:r>
            <a:r>
              <a:rPr lang="en-US" sz="2000" b="1" dirty="0">
                <a:solidFill>
                  <a:prstClr val="white"/>
                </a:solidFill>
                <a:cs typeface="Tahoma" pitchFamily="34" charset="0"/>
              </a:rPr>
              <a:t>things</a:t>
            </a:r>
            <a:r>
              <a:rPr lang="ru-RU" sz="2000" b="1" dirty="0" smtClean="0">
                <a:solidFill>
                  <a:prstClr val="white"/>
                </a:solidFill>
                <a:cs typeface="Tahoma" pitchFamily="34" charset="0"/>
              </a:rPr>
              <a:t>.</a:t>
            </a:r>
            <a:r>
              <a:rPr lang="en-US" sz="2000" b="1" dirty="0">
                <a:solidFill>
                  <a:prstClr val="white"/>
                </a:solidFill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prstClr val="white"/>
                </a:solidFill>
                <a:cs typeface="Tahoma" pitchFamily="34" charset="0"/>
              </a:rPr>
              <a:t>Kinesin</a:t>
            </a:r>
            <a:r>
              <a:rPr lang="en-US" sz="2000" b="1" dirty="0">
                <a:solidFill>
                  <a:prstClr val="white"/>
                </a:solidFill>
                <a:cs typeface="Tahoma" pitchFamily="34" charset="0"/>
              </a:rPr>
              <a:t>, for example, operates as a locomotive. </a:t>
            </a:r>
            <a:r>
              <a:rPr lang="en-US" sz="2000" b="1" dirty="0" smtClean="0">
                <a:solidFill>
                  <a:prstClr val="white"/>
                </a:solidFill>
                <a:cs typeface="Tahoma" pitchFamily="34" charset="0"/>
              </a:rPr>
              <a:t>It </a:t>
            </a:r>
            <a:r>
              <a:rPr lang="en-US" sz="2000" b="1" dirty="0">
                <a:solidFill>
                  <a:prstClr val="white"/>
                </a:solidFill>
                <a:cs typeface="Tahoma" pitchFamily="34" charset="0"/>
              </a:rPr>
              <a:t>uses </a:t>
            </a:r>
            <a:r>
              <a:rPr lang="en-US" sz="2000" b="1" dirty="0" smtClean="0">
                <a:solidFill>
                  <a:prstClr val="white"/>
                </a:solidFill>
                <a:cs typeface="Tahoma" pitchFamily="34" charset="0"/>
              </a:rPr>
              <a:t>an </a:t>
            </a:r>
            <a:r>
              <a:rPr lang="en-US" sz="2000" b="1" dirty="0">
                <a:solidFill>
                  <a:prstClr val="white"/>
                </a:solidFill>
                <a:cs typeface="Tahoma" pitchFamily="34" charset="0"/>
              </a:rPr>
              <a:t>ATP </a:t>
            </a:r>
            <a:r>
              <a:rPr lang="en-US" sz="2000" b="1" dirty="0" smtClean="0">
                <a:solidFill>
                  <a:prstClr val="white"/>
                </a:solidFill>
                <a:cs typeface="Tahoma" pitchFamily="34" charset="0"/>
              </a:rPr>
              <a:t>molecule as a fuel</a:t>
            </a:r>
            <a:r>
              <a:rPr lang="en-US" sz="2000" b="1" dirty="0">
                <a:solidFill>
                  <a:prstClr val="white"/>
                </a:solidFill>
                <a:cs typeface="Tahoma" pitchFamily="34" charset="0"/>
              </a:rPr>
              <a:t>, converts chemical energy into mechanical </a:t>
            </a:r>
            <a:r>
              <a:rPr lang="en-US" sz="2000" b="1" dirty="0" smtClean="0">
                <a:solidFill>
                  <a:prstClr val="white"/>
                </a:solidFill>
                <a:cs typeface="Tahoma" pitchFamily="34" charset="0"/>
              </a:rPr>
              <a:t>motion, </a:t>
            </a:r>
            <a:r>
              <a:rPr lang="en-US" sz="2000" b="1" dirty="0">
                <a:solidFill>
                  <a:prstClr val="white"/>
                </a:solidFill>
                <a:cs typeface="Tahoma" pitchFamily="34" charset="0"/>
              </a:rPr>
              <a:t>and </a:t>
            </a:r>
            <a:r>
              <a:rPr lang="en-US" sz="2000" b="1" dirty="0" smtClean="0">
                <a:solidFill>
                  <a:prstClr val="white"/>
                </a:solidFill>
                <a:cs typeface="Tahoma" pitchFamily="34" charset="0"/>
              </a:rPr>
              <a:t>lugs </a:t>
            </a:r>
            <a:r>
              <a:rPr lang="en-US" sz="2000" b="1" dirty="0">
                <a:solidFill>
                  <a:prstClr val="white"/>
                </a:solidFill>
                <a:cs typeface="Tahoma" pitchFamily="34" charset="0"/>
              </a:rPr>
              <a:t>a huge </a:t>
            </a:r>
            <a:r>
              <a:rPr lang="en-US" sz="2000" b="1" dirty="0" smtClean="0">
                <a:solidFill>
                  <a:prstClr val="white"/>
                </a:solidFill>
                <a:cs typeface="Tahoma" pitchFamily="34" charset="0"/>
              </a:rPr>
              <a:t>vesicle along a cytoskeletal filament</a:t>
            </a:r>
            <a:r>
              <a:rPr lang="ru-RU" sz="2000" b="1" dirty="0" smtClean="0">
                <a:solidFill>
                  <a:prstClr val="white"/>
                </a:solidFill>
                <a:cs typeface="Tahoma" pitchFamily="34" charset="0"/>
              </a:rPr>
              <a:t>.</a:t>
            </a:r>
            <a:endParaRPr lang="en-US" sz="2000" b="1" dirty="0">
              <a:solidFill>
                <a:prstClr val="white"/>
              </a:solidFill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8144" y="6286500"/>
            <a:ext cx="2880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prstClr val="white"/>
                </a:solidFill>
                <a:cs typeface="Tahoma" pitchFamily="34" charset="0"/>
              </a:rPr>
              <a:t>f</a:t>
            </a:r>
            <a:r>
              <a:rPr lang="en-US" b="1" dirty="0" smtClean="0">
                <a:solidFill>
                  <a:prstClr val="white"/>
                </a:solidFill>
                <a:cs typeface="Tahoma" pitchFamily="34" charset="0"/>
              </a:rPr>
              <a:t>rom “Inner  </a:t>
            </a:r>
            <a:r>
              <a:rPr lang="en-US" b="1" dirty="0">
                <a:solidFill>
                  <a:prstClr val="white"/>
                </a:solidFill>
                <a:cs typeface="Tahoma" pitchFamily="34" charset="0"/>
              </a:rPr>
              <a:t>cell  life”</a:t>
            </a:r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6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971600" y="1772816"/>
            <a:ext cx="709912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ts val="120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  <a:cs typeface="Arial" charset="0"/>
              </a:rPr>
              <a:t>Chemists </a:t>
            </a:r>
            <a:r>
              <a:rPr lang="en-US" sz="2000" b="1" dirty="0">
                <a:solidFill>
                  <a:prstClr val="black"/>
                </a:solidFill>
                <a:latin typeface="Calibri"/>
                <a:cs typeface="Arial" charset="0"/>
              </a:rPr>
              <a:t>and biochemists often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cs typeface="Arial" charset="0"/>
              </a:rPr>
              <a:t>say </a:t>
            </a:r>
            <a:r>
              <a:rPr lang="en-US" sz="2000" b="1" dirty="0">
                <a:solidFill>
                  <a:prstClr val="black"/>
                </a:solidFill>
                <a:latin typeface="Calibri"/>
                <a:cs typeface="Arial" charset="0"/>
              </a:rPr>
              <a:t>that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cs typeface="Arial" charset="0"/>
              </a:rPr>
              <a:t>proteins act </a:t>
            </a:r>
            <a:r>
              <a:rPr lang="en-US" sz="2000" b="1" dirty="0">
                <a:solidFill>
                  <a:prstClr val="black"/>
                </a:solidFill>
                <a:latin typeface="Calibri"/>
                <a:cs typeface="Arial" charset="0"/>
              </a:rPr>
              <a:t>as chemical catalysts.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cs typeface="Arial" charset="0"/>
              </a:rPr>
              <a:t>They believe that exactly the </a:t>
            </a:r>
            <a:r>
              <a:rPr lang="en-US" sz="2000" b="1" dirty="0">
                <a:solidFill>
                  <a:prstClr val="black"/>
                </a:solidFill>
                <a:latin typeface="Calibri"/>
                <a:cs typeface="Arial" charset="0"/>
              </a:rPr>
              <a:t>"active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cs typeface="Arial" charset="0"/>
              </a:rPr>
              <a:t>site“, where </a:t>
            </a:r>
            <a:r>
              <a:rPr lang="en-US" sz="2000" b="1" dirty="0">
                <a:solidFill>
                  <a:prstClr val="black"/>
                </a:solidFill>
                <a:latin typeface="Calibri"/>
                <a:cs typeface="Arial" charset="0"/>
              </a:rPr>
              <a:t>the chemical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cs typeface="Arial" charset="0"/>
              </a:rPr>
              <a:t>transformation occurs, is the </a:t>
            </a:r>
            <a:r>
              <a:rPr lang="en-US" sz="2000" b="1" dirty="0">
                <a:solidFill>
                  <a:prstClr val="black"/>
                </a:solidFill>
                <a:latin typeface="Calibri"/>
                <a:cs typeface="Arial" charset="0"/>
              </a:rPr>
              <a:t>most important part of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cs typeface="Arial" charset="0"/>
              </a:rPr>
              <a:t>a protein molecule.</a:t>
            </a:r>
          </a:p>
          <a:p>
            <a:pPr lvl="0" fontAlgn="base">
              <a:spcBef>
                <a:spcPct val="0"/>
              </a:spcBef>
              <a:spcAft>
                <a:spcPts val="1200"/>
              </a:spcAft>
            </a:pPr>
            <a:r>
              <a:rPr lang="en-US" sz="2000" b="1" dirty="0" smtClean="0">
                <a:solidFill>
                  <a:srgbClr val="C00000"/>
                </a:solidFill>
                <a:latin typeface="Calibri"/>
                <a:cs typeface="Arial" charset="0"/>
              </a:rPr>
              <a:t> </a:t>
            </a:r>
            <a:r>
              <a:rPr lang="en-US" sz="2000" b="1" dirty="0" smtClean="0">
                <a:solidFill>
                  <a:srgbClr val="003399"/>
                </a:solidFill>
                <a:latin typeface="Calibri"/>
                <a:cs typeface="Arial" charset="0"/>
              </a:rPr>
              <a:t>In fact, this is very robust interpretation, because it represents the protein functioning as a “chemical collision” of the</a:t>
            </a:r>
            <a:r>
              <a:rPr lang="ru-RU" sz="2000" b="1" dirty="0" smtClean="0">
                <a:solidFill>
                  <a:srgbClr val="003399"/>
                </a:solidFill>
                <a:latin typeface="Calibri"/>
                <a:cs typeface="Arial" charset="0"/>
              </a:rPr>
              <a:t> </a:t>
            </a:r>
            <a:r>
              <a:rPr lang="en-US" sz="2000" b="1" dirty="0" smtClean="0">
                <a:solidFill>
                  <a:srgbClr val="003399"/>
                </a:solidFill>
                <a:latin typeface="Calibri"/>
                <a:cs typeface="Arial" charset="0"/>
              </a:rPr>
              <a:t>stochastic, not the operational nature.  </a:t>
            </a:r>
          </a:p>
          <a:p>
            <a:pPr lvl="0" fontAlgn="base">
              <a:spcBef>
                <a:spcPct val="0"/>
              </a:spcBef>
              <a:spcAft>
                <a:spcPts val="1200"/>
              </a:spcAft>
            </a:pPr>
            <a:r>
              <a:rPr lang="en-US" sz="2000" b="1" dirty="0" smtClean="0">
                <a:latin typeface="Calibri"/>
                <a:cs typeface="Arial" charset="0"/>
              </a:rPr>
              <a:t>Chemistry: One successful outcome from billions collisions. </a:t>
            </a:r>
          </a:p>
          <a:p>
            <a:pPr lvl="0" fontAlgn="base">
              <a:spcBef>
                <a:spcPct val="0"/>
              </a:spcBef>
              <a:spcAft>
                <a:spcPts val="1200"/>
              </a:spcAft>
            </a:pPr>
            <a:r>
              <a:rPr lang="en-US" sz="2000" b="1" dirty="0" smtClean="0">
                <a:latin typeface="Calibri"/>
                <a:cs typeface="Arial" charset="0"/>
              </a:rPr>
              <a:t>Protein functioning: One mistake in billions acts. </a:t>
            </a:r>
            <a:endParaRPr lang="ru-RU" sz="2000" b="1" dirty="0" smtClean="0"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18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4815</TotalTime>
  <Words>2774</Words>
  <Application>Microsoft Office PowerPoint</Application>
  <PresentationFormat>Экран (4:3)</PresentationFormat>
  <Paragraphs>213</Paragraphs>
  <Slides>38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13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38</vt:i4>
      </vt:variant>
    </vt:vector>
  </HeadingPairs>
  <TitlesOfParts>
    <vt:vector size="54" baseType="lpstr">
      <vt:lpstr>Тема Office</vt:lpstr>
      <vt:lpstr>1_Тема Office</vt:lpstr>
      <vt:lpstr>1_Оформление по умолчанию</vt:lpstr>
      <vt:lpstr>2_Тема Office</vt:lpstr>
      <vt:lpstr>3_Тема Office</vt:lpstr>
      <vt:lpstr>4_Тема Office</vt:lpstr>
      <vt:lpstr>6_Тема Office</vt:lpstr>
      <vt:lpstr>7_Тема Office</vt:lpstr>
      <vt:lpstr>5_Тема Office</vt:lpstr>
      <vt:lpstr>9_Тема Office</vt:lpstr>
      <vt:lpstr>10_Тема Office</vt:lpstr>
      <vt:lpstr>11_Тема Office</vt:lpstr>
      <vt:lpstr>12_Тема Office</vt:lpstr>
      <vt:lpstr>CorelDRAW</vt:lpstr>
      <vt:lpstr>Equation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avetisov</dc:creator>
  <cp:lastModifiedBy>User</cp:lastModifiedBy>
  <cp:revision>408</cp:revision>
  <dcterms:created xsi:type="dcterms:W3CDTF">2013-02-16T06:34:47Z</dcterms:created>
  <dcterms:modified xsi:type="dcterms:W3CDTF">2013-04-30T03:59:13Z</dcterms:modified>
</cp:coreProperties>
</file>